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60" r:id="rId2"/>
    <p:sldId id="290" r:id="rId3"/>
    <p:sldId id="361" r:id="rId4"/>
    <p:sldId id="362" r:id="rId5"/>
    <p:sldId id="363" r:id="rId6"/>
    <p:sldId id="364" r:id="rId7"/>
    <p:sldId id="365" r:id="rId8"/>
    <p:sldId id="420" r:id="rId9"/>
    <p:sldId id="421" r:id="rId10"/>
    <p:sldId id="422" r:id="rId11"/>
    <p:sldId id="347" r:id="rId12"/>
    <p:sldId id="348" r:id="rId13"/>
    <p:sldId id="340" r:id="rId14"/>
    <p:sldId id="405" r:id="rId15"/>
    <p:sldId id="406" r:id="rId16"/>
    <p:sldId id="407" r:id="rId17"/>
    <p:sldId id="408" r:id="rId18"/>
    <p:sldId id="341" r:id="rId19"/>
    <p:sldId id="373" r:id="rId20"/>
    <p:sldId id="374" r:id="rId21"/>
    <p:sldId id="377" r:id="rId22"/>
    <p:sldId id="378" r:id="rId23"/>
    <p:sldId id="319" r:id="rId24"/>
    <p:sldId id="346" r:id="rId25"/>
    <p:sldId id="344" r:id="rId26"/>
    <p:sldId id="418" r:id="rId27"/>
    <p:sldId id="419" r:id="rId28"/>
    <p:sldId id="383" r:id="rId29"/>
    <p:sldId id="288" r:id="rId30"/>
  </p:sldIdLst>
  <p:sldSz cx="10693400" cy="7561263"/>
  <p:notesSz cx="6858000" cy="9144000"/>
  <p:defaultTextStyle>
    <a:defPPr>
      <a:defRPr lang="zh-CN"/>
    </a:defPPr>
    <a:lvl1pPr algn="l" rtl="0" fontAlgn="base">
      <a:spcBef>
        <a:spcPct val="0"/>
      </a:spcBef>
      <a:spcAft>
        <a:spcPct val="0"/>
      </a:spcAft>
      <a:defRPr sz="2000" kern="1200">
        <a:solidFill>
          <a:schemeClr val="tx1"/>
        </a:solidFill>
        <a:latin typeface="Arial" charset="0"/>
        <a:ea typeface="宋体" pitchFamily="2" charset="-122"/>
        <a:cs typeface="+mn-cs"/>
      </a:defRPr>
    </a:lvl1pPr>
    <a:lvl2pPr marL="457200" algn="l" rtl="0" fontAlgn="base">
      <a:spcBef>
        <a:spcPct val="0"/>
      </a:spcBef>
      <a:spcAft>
        <a:spcPct val="0"/>
      </a:spcAft>
      <a:defRPr sz="2000" kern="1200">
        <a:solidFill>
          <a:schemeClr val="tx1"/>
        </a:solidFill>
        <a:latin typeface="Arial" charset="0"/>
        <a:ea typeface="宋体" pitchFamily="2" charset="-122"/>
        <a:cs typeface="+mn-cs"/>
      </a:defRPr>
    </a:lvl2pPr>
    <a:lvl3pPr marL="914400" algn="l" rtl="0" fontAlgn="base">
      <a:spcBef>
        <a:spcPct val="0"/>
      </a:spcBef>
      <a:spcAft>
        <a:spcPct val="0"/>
      </a:spcAft>
      <a:defRPr sz="2000" kern="1200">
        <a:solidFill>
          <a:schemeClr val="tx1"/>
        </a:solidFill>
        <a:latin typeface="Arial" charset="0"/>
        <a:ea typeface="宋体" pitchFamily="2" charset="-122"/>
        <a:cs typeface="+mn-cs"/>
      </a:defRPr>
    </a:lvl3pPr>
    <a:lvl4pPr marL="1371600" algn="l" rtl="0" fontAlgn="base">
      <a:spcBef>
        <a:spcPct val="0"/>
      </a:spcBef>
      <a:spcAft>
        <a:spcPct val="0"/>
      </a:spcAft>
      <a:defRPr sz="2000" kern="1200">
        <a:solidFill>
          <a:schemeClr val="tx1"/>
        </a:solidFill>
        <a:latin typeface="Arial" charset="0"/>
        <a:ea typeface="宋体" pitchFamily="2" charset="-122"/>
        <a:cs typeface="+mn-cs"/>
      </a:defRPr>
    </a:lvl4pPr>
    <a:lvl5pPr marL="1828800" algn="l" rtl="0" fontAlgn="base">
      <a:spcBef>
        <a:spcPct val="0"/>
      </a:spcBef>
      <a:spcAft>
        <a:spcPct val="0"/>
      </a:spcAft>
      <a:defRPr sz="2000" kern="1200">
        <a:solidFill>
          <a:schemeClr val="tx1"/>
        </a:solidFill>
        <a:latin typeface="Arial" charset="0"/>
        <a:ea typeface="宋体" pitchFamily="2" charset="-122"/>
        <a:cs typeface="+mn-cs"/>
      </a:defRPr>
    </a:lvl5pPr>
    <a:lvl6pPr marL="2286000" algn="l" defTabSz="914400" rtl="0" eaLnBrk="1" latinLnBrk="0" hangingPunct="1">
      <a:defRPr sz="2000" kern="1200">
        <a:solidFill>
          <a:schemeClr val="tx1"/>
        </a:solidFill>
        <a:latin typeface="Arial" charset="0"/>
        <a:ea typeface="宋体" pitchFamily="2" charset="-122"/>
        <a:cs typeface="+mn-cs"/>
      </a:defRPr>
    </a:lvl6pPr>
    <a:lvl7pPr marL="2743200" algn="l" defTabSz="914400" rtl="0" eaLnBrk="1" latinLnBrk="0" hangingPunct="1">
      <a:defRPr sz="2000" kern="1200">
        <a:solidFill>
          <a:schemeClr val="tx1"/>
        </a:solidFill>
        <a:latin typeface="Arial" charset="0"/>
        <a:ea typeface="宋体" pitchFamily="2" charset="-122"/>
        <a:cs typeface="+mn-cs"/>
      </a:defRPr>
    </a:lvl7pPr>
    <a:lvl8pPr marL="3200400" algn="l" defTabSz="914400" rtl="0" eaLnBrk="1" latinLnBrk="0" hangingPunct="1">
      <a:defRPr sz="2000" kern="1200">
        <a:solidFill>
          <a:schemeClr val="tx1"/>
        </a:solidFill>
        <a:latin typeface="Arial" charset="0"/>
        <a:ea typeface="宋体" pitchFamily="2" charset="-122"/>
        <a:cs typeface="+mn-cs"/>
      </a:defRPr>
    </a:lvl8pPr>
    <a:lvl9pPr marL="3657600" algn="l" defTabSz="914400" rtl="0" eaLnBrk="1" latinLnBrk="0" hangingPunct="1">
      <a:defRPr sz="2000"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F8F8"/>
    <a:srgbClr val="99FFCC"/>
    <a:srgbClr val="CCECFF"/>
    <a:srgbClr val="000066"/>
    <a:srgbClr val="008080"/>
    <a:srgbClr val="006600"/>
    <a:srgbClr val="306F74"/>
    <a:srgbClr val="009900"/>
    <a:srgbClr val="FF9966"/>
    <a:srgbClr val="FFCC99"/>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19" autoAdjust="0"/>
    <p:restoredTop sz="94660"/>
  </p:normalViewPr>
  <p:slideViewPr>
    <p:cSldViewPr>
      <p:cViewPr varScale="1">
        <p:scale>
          <a:sx n="40" d="100"/>
          <a:sy n="40" d="100"/>
        </p:scale>
        <p:origin x="-1080" y="-82"/>
      </p:cViewPr>
      <p:guideLst>
        <p:guide orient="horz" pos="2382"/>
        <p:guide pos="3368"/>
      </p:guideLst>
    </p:cSldViewPr>
  </p:slideViewPr>
  <p:notesTextViewPr>
    <p:cViewPr>
      <p:scale>
        <a:sx n="100" d="100"/>
        <a:sy n="100" d="100"/>
      </p:scale>
      <p:origin x="0" y="0"/>
    </p:cViewPr>
  </p:notesTextViewPr>
  <p:sorterViewPr>
    <p:cViewPr>
      <p:scale>
        <a:sx n="66" d="100"/>
        <a:sy n="66" d="100"/>
      </p:scale>
      <p:origin x="0" y="3605"/>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8B48B95-D789-4364-9AB5-74AAC42410B7}" type="doc">
      <dgm:prSet loTypeId="urn:microsoft.com/office/officeart/2005/8/layout/vList3" loCatId="list" qsTypeId="urn:microsoft.com/office/officeart/2005/8/quickstyle/simple1" qsCatId="simple" csTypeId="urn:microsoft.com/office/officeart/2005/8/colors/accent1_2" csCatId="accent1" phldr="1"/>
      <dgm:spPr/>
    </dgm:pt>
    <dgm:pt modelId="{62DE811B-CBBD-4ED9-8EEA-52DBE8140BDA}">
      <dgm:prSet phldrT="[文本]" custT="1"/>
      <dgm:spPr/>
      <dgm:t>
        <a:bodyPr/>
        <a:lstStyle/>
        <a:p>
          <a:r>
            <a:rPr lang="zh-CN" altLang="en-US" sz="2400" b="1" dirty="0" smtClean="0">
              <a:solidFill>
                <a:schemeClr val="accent2"/>
              </a:solidFill>
              <a:latin typeface="黑体" pitchFamily="49" charset="-122"/>
              <a:ea typeface="黑体" pitchFamily="49" charset="-122"/>
            </a:rPr>
            <a:t>德国工业</a:t>
          </a:r>
          <a:r>
            <a:rPr lang="en-US" altLang="zh-CN" sz="2400" b="1" dirty="0" smtClean="0">
              <a:solidFill>
                <a:schemeClr val="accent2"/>
              </a:solidFill>
              <a:latin typeface="黑体" pitchFamily="49" charset="-122"/>
              <a:ea typeface="黑体" pitchFamily="49" charset="-122"/>
            </a:rPr>
            <a:t>4.0 </a:t>
          </a:r>
          <a:endParaRPr lang="zh-CN" altLang="en-US" sz="2400" b="1" dirty="0">
            <a:solidFill>
              <a:schemeClr val="accent2"/>
            </a:solidFill>
            <a:latin typeface="黑体" pitchFamily="49" charset="-122"/>
            <a:ea typeface="黑体" pitchFamily="49" charset="-122"/>
          </a:endParaRPr>
        </a:p>
      </dgm:t>
    </dgm:pt>
    <dgm:pt modelId="{094E643F-7695-435F-AB51-3B6C4BC81D49}" type="parTrans" cxnId="{3CDB69BA-742A-4696-9D1E-0EE2D204DD83}">
      <dgm:prSet/>
      <dgm:spPr/>
      <dgm:t>
        <a:bodyPr/>
        <a:lstStyle/>
        <a:p>
          <a:endParaRPr lang="zh-CN" altLang="en-US" sz="2400">
            <a:solidFill>
              <a:schemeClr val="accent2"/>
            </a:solidFill>
            <a:latin typeface="黑体" pitchFamily="49" charset="-122"/>
            <a:ea typeface="黑体" pitchFamily="49" charset="-122"/>
          </a:endParaRPr>
        </a:p>
      </dgm:t>
    </dgm:pt>
    <dgm:pt modelId="{9A2DA4D9-4273-443F-8A02-A516D5D9A0D5}" type="sibTrans" cxnId="{3CDB69BA-742A-4696-9D1E-0EE2D204DD83}">
      <dgm:prSet/>
      <dgm:spPr/>
      <dgm:t>
        <a:bodyPr/>
        <a:lstStyle/>
        <a:p>
          <a:endParaRPr lang="zh-CN" altLang="en-US" sz="2400">
            <a:solidFill>
              <a:schemeClr val="accent2"/>
            </a:solidFill>
            <a:latin typeface="黑体" pitchFamily="49" charset="-122"/>
            <a:ea typeface="黑体" pitchFamily="49" charset="-122"/>
          </a:endParaRPr>
        </a:p>
      </dgm:t>
    </dgm:pt>
    <dgm:pt modelId="{5959AEDF-7F25-418D-8417-2DBC7DC40CF9}">
      <dgm:prSet phldrT="[文本]" custT="1"/>
      <dgm:spPr/>
      <dgm:t>
        <a:bodyPr/>
        <a:lstStyle/>
        <a:p>
          <a:r>
            <a:rPr lang="zh-CN" altLang="en-US" sz="2400" b="1" dirty="0" smtClean="0">
              <a:solidFill>
                <a:schemeClr val="accent2"/>
              </a:solidFill>
              <a:latin typeface="黑体" pitchFamily="49" charset="-122"/>
              <a:ea typeface="黑体" pitchFamily="49" charset="-122"/>
            </a:rPr>
            <a:t>美国工业互</a:t>
          </a:r>
          <a:endParaRPr lang="en-US" altLang="zh-CN" sz="2400" b="1" dirty="0" smtClean="0">
            <a:solidFill>
              <a:schemeClr val="accent2"/>
            </a:solidFill>
            <a:latin typeface="黑体" pitchFamily="49" charset="-122"/>
            <a:ea typeface="黑体" pitchFamily="49" charset="-122"/>
          </a:endParaRPr>
        </a:p>
        <a:p>
          <a:r>
            <a:rPr lang="zh-CN" altLang="en-US" sz="2400" b="1" dirty="0" smtClean="0">
              <a:solidFill>
                <a:schemeClr val="accent2"/>
              </a:solidFill>
              <a:latin typeface="黑体" pitchFamily="49" charset="-122"/>
              <a:ea typeface="黑体" pitchFamily="49" charset="-122"/>
            </a:rPr>
            <a:t>联网</a:t>
          </a:r>
          <a:endParaRPr lang="zh-CN" altLang="en-US" sz="2400" b="1" dirty="0">
            <a:solidFill>
              <a:schemeClr val="accent2"/>
            </a:solidFill>
            <a:latin typeface="黑体" pitchFamily="49" charset="-122"/>
            <a:ea typeface="黑体" pitchFamily="49" charset="-122"/>
          </a:endParaRPr>
        </a:p>
      </dgm:t>
    </dgm:pt>
    <dgm:pt modelId="{284F44F9-543E-4C21-91FF-BAB73E011FAA}" type="parTrans" cxnId="{330F5F5C-431C-475E-A61F-C0A915090861}">
      <dgm:prSet/>
      <dgm:spPr/>
      <dgm:t>
        <a:bodyPr/>
        <a:lstStyle/>
        <a:p>
          <a:endParaRPr lang="zh-CN" altLang="en-US" sz="2400">
            <a:solidFill>
              <a:schemeClr val="accent2"/>
            </a:solidFill>
            <a:latin typeface="黑体" pitchFamily="49" charset="-122"/>
            <a:ea typeface="黑体" pitchFamily="49" charset="-122"/>
          </a:endParaRPr>
        </a:p>
      </dgm:t>
    </dgm:pt>
    <dgm:pt modelId="{59B4C9FD-912B-41B2-A43D-AA7A9298E9B3}" type="sibTrans" cxnId="{330F5F5C-431C-475E-A61F-C0A915090861}">
      <dgm:prSet/>
      <dgm:spPr/>
      <dgm:t>
        <a:bodyPr/>
        <a:lstStyle/>
        <a:p>
          <a:endParaRPr lang="zh-CN" altLang="en-US" sz="2400">
            <a:solidFill>
              <a:schemeClr val="accent2"/>
            </a:solidFill>
            <a:latin typeface="黑体" pitchFamily="49" charset="-122"/>
            <a:ea typeface="黑体" pitchFamily="49" charset="-122"/>
          </a:endParaRPr>
        </a:p>
      </dgm:t>
    </dgm:pt>
    <dgm:pt modelId="{C3F45BE8-7911-44CF-9ACC-21B0B942434F}">
      <dgm:prSet phldrT="[文本]" custT="1"/>
      <dgm:spPr/>
      <dgm:t>
        <a:bodyPr/>
        <a:lstStyle/>
        <a:p>
          <a:r>
            <a:rPr lang="zh-CN" altLang="en-US" sz="2400" b="1" dirty="0" smtClean="0">
              <a:solidFill>
                <a:schemeClr val="accent2"/>
              </a:solidFill>
              <a:latin typeface="黑体" pitchFamily="49" charset="-122"/>
              <a:ea typeface="黑体" pitchFamily="49" charset="-122"/>
            </a:rPr>
            <a:t>中国制造</a:t>
          </a:r>
          <a:r>
            <a:rPr lang="en-US" altLang="zh-CN" sz="2400" b="1" dirty="0" smtClean="0">
              <a:solidFill>
                <a:schemeClr val="accent2"/>
              </a:solidFill>
              <a:latin typeface="黑体" pitchFamily="49" charset="-122"/>
              <a:ea typeface="黑体" pitchFamily="49" charset="-122"/>
            </a:rPr>
            <a:t>2025</a:t>
          </a:r>
          <a:endParaRPr lang="zh-CN" altLang="en-US" sz="2400" b="1" dirty="0">
            <a:solidFill>
              <a:schemeClr val="accent2"/>
            </a:solidFill>
            <a:latin typeface="黑体" pitchFamily="49" charset="-122"/>
            <a:ea typeface="黑体" pitchFamily="49" charset="-122"/>
          </a:endParaRPr>
        </a:p>
      </dgm:t>
    </dgm:pt>
    <dgm:pt modelId="{162FC4DB-BCD5-4986-85E6-4C639B056435}" type="parTrans" cxnId="{DA51A9F2-23F8-473E-9905-6E3C53D29E70}">
      <dgm:prSet/>
      <dgm:spPr/>
      <dgm:t>
        <a:bodyPr/>
        <a:lstStyle/>
        <a:p>
          <a:endParaRPr lang="zh-CN" altLang="en-US" sz="2400">
            <a:solidFill>
              <a:schemeClr val="accent2"/>
            </a:solidFill>
            <a:latin typeface="黑体" pitchFamily="49" charset="-122"/>
            <a:ea typeface="黑体" pitchFamily="49" charset="-122"/>
          </a:endParaRPr>
        </a:p>
      </dgm:t>
    </dgm:pt>
    <dgm:pt modelId="{DAFA8190-A204-4DFC-A8FC-97155C697DBF}" type="sibTrans" cxnId="{DA51A9F2-23F8-473E-9905-6E3C53D29E70}">
      <dgm:prSet/>
      <dgm:spPr/>
      <dgm:t>
        <a:bodyPr/>
        <a:lstStyle/>
        <a:p>
          <a:endParaRPr lang="zh-CN" altLang="en-US" sz="2400">
            <a:solidFill>
              <a:schemeClr val="accent2"/>
            </a:solidFill>
            <a:latin typeface="黑体" pitchFamily="49" charset="-122"/>
            <a:ea typeface="黑体" pitchFamily="49" charset="-122"/>
          </a:endParaRPr>
        </a:p>
      </dgm:t>
    </dgm:pt>
    <dgm:pt modelId="{4ECC73A6-C473-4AF6-90B7-8C6ACFBD2A1E}">
      <dgm:prSet phldrT="[文本]" custT="1"/>
      <dgm:spPr/>
      <dgm:t>
        <a:bodyPr/>
        <a:lstStyle/>
        <a:p>
          <a:r>
            <a:rPr lang="en-US" altLang="zh-CN" sz="2000" b="1" dirty="0" smtClean="0">
              <a:solidFill>
                <a:schemeClr val="accent2"/>
              </a:solidFill>
              <a:latin typeface="黑体" pitchFamily="49" charset="-122"/>
              <a:ea typeface="黑体" pitchFamily="49" charset="-122"/>
            </a:rPr>
            <a:t> </a:t>
          </a:r>
          <a:r>
            <a:rPr lang="zh-CN" altLang="en-US" sz="2000" b="1" dirty="0" smtClean="0">
              <a:solidFill>
                <a:schemeClr val="accent2"/>
              </a:solidFill>
            </a:rPr>
            <a:t>欧盟出台了“新工业革命”战略</a:t>
          </a:r>
          <a:endParaRPr lang="zh-CN" altLang="en-US" sz="2000" b="1" dirty="0">
            <a:solidFill>
              <a:schemeClr val="accent2"/>
            </a:solidFill>
            <a:latin typeface="黑体" pitchFamily="49" charset="-122"/>
            <a:ea typeface="黑体" pitchFamily="49" charset="-122"/>
          </a:endParaRPr>
        </a:p>
      </dgm:t>
    </dgm:pt>
    <dgm:pt modelId="{B1E89FE6-8C6D-4C6B-9FCC-92B23475D599}" type="parTrans" cxnId="{5E128E8F-3F4F-4B09-B9EB-DD5F371A9764}">
      <dgm:prSet/>
      <dgm:spPr/>
      <dgm:t>
        <a:bodyPr/>
        <a:lstStyle/>
        <a:p>
          <a:endParaRPr lang="zh-CN" altLang="en-US"/>
        </a:p>
      </dgm:t>
    </dgm:pt>
    <dgm:pt modelId="{482343B7-848D-4308-9D3F-EAC776F2E03A}" type="sibTrans" cxnId="{5E128E8F-3F4F-4B09-B9EB-DD5F371A9764}">
      <dgm:prSet/>
      <dgm:spPr/>
      <dgm:t>
        <a:bodyPr/>
        <a:lstStyle/>
        <a:p>
          <a:endParaRPr lang="zh-CN" altLang="en-US"/>
        </a:p>
      </dgm:t>
    </dgm:pt>
    <dgm:pt modelId="{BDF8E836-FA27-4EE7-A496-2C5EF8CC27EB}" type="pres">
      <dgm:prSet presAssocID="{B8B48B95-D789-4364-9AB5-74AAC42410B7}" presName="linearFlow" presStyleCnt="0">
        <dgm:presLayoutVars>
          <dgm:dir/>
          <dgm:resizeHandles val="exact"/>
        </dgm:presLayoutVars>
      </dgm:prSet>
      <dgm:spPr/>
    </dgm:pt>
    <dgm:pt modelId="{90E155AC-1B82-4B37-801E-F29F2E833858}" type="pres">
      <dgm:prSet presAssocID="{62DE811B-CBBD-4ED9-8EEA-52DBE8140BDA}" presName="composite" presStyleCnt="0"/>
      <dgm:spPr/>
    </dgm:pt>
    <dgm:pt modelId="{BF4D2674-7010-41BD-81B3-D053981FE758}" type="pres">
      <dgm:prSet presAssocID="{62DE811B-CBBD-4ED9-8EEA-52DBE8140BDA}" presName="imgShp" presStyleLbl="fgImgPlace1" presStyleIdx="0" presStyleCnt="4"/>
      <dgm:spPr/>
    </dgm:pt>
    <dgm:pt modelId="{12FD2F5D-5F15-4BC4-BB0D-E0596E5950CB}" type="pres">
      <dgm:prSet presAssocID="{62DE811B-CBBD-4ED9-8EEA-52DBE8140BDA}" presName="txShp" presStyleLbl="node1" presStyleIdx="0" presStyleCnt="4">
        <dgm:presLayoutVars>
          <dgm:bulletEnabled val="1"/>
        </dgm:presLayoutVars>
      </dgm:prSet>
      <dgm:spPr/>
      <dgm:t>
        <a:bodyPr/>
        <a:lstStyle/>
        <a:p>
          <a:endParaRPr lang="zh-CN" altLang="en-US"/>
        </a:p>
      </dgm:t>
    </dgm:pt>
    <dgm:pt modelId="{AF22F113-898A-40C1-96A9-1717282F7600}" type="pres">
      <dgm:prSet presAssocID="{9A2DA4D9-4273-443F-8A02-A516D5D9A0D5}" presName="spacing" presStyleCnt="0"/>
      <dgm:spPr/>
    </dgm:pt>
    <dgm:pt modelId="{D1ABCB35-2B67-4817-A0D3-6E9DDE209AEF}" type="pres">
      <dgm:prSet presAssocID="{4ECC73A6-C473-4AF6-90B7-8C6ACFBD2A1E}" presName="composite" presStyleCnt="0"/>
      <dgm:spPr/>
    </dgm:pt>
    <dgm:pt modelId="{6849BDB8-E73D-412D-B4AA-965B93E7DEE6}" type="pres">
      <dgm:prSet presAssocID="{4ECC73A6-C473-4AF6-90B7-8C6ACFBD2A1E}" presName="imgShp" presStyleLbl="fgImgPlace1" presStyleIdx="1" presStyleCnt="4"/>
      <dgm:spPr/>
    </dgm:pt>
    <dgm:pt modelId="{706D2A18-6FED-48F2-9B36-28DF27FBC7D1}" type="pres">
      <dgm:prSet presAssocID="{4ECC73A6-C473-4AF6-90B7-8C6ACFBD2A1E}" presName="txShp" presStyleLbl="node1" presStyleIdx="1" presStyleCnt="4">
        <dgm:presLayoutVars>
          <dgm:bulletEnabled val="1"/>
        </dgm:presLayoutVars>
      </dgm:prSet>
      <dgm:spPr/>
      <dgm:t>
        <a:bodyPr/>
        <a:lstStyle/>
        <a:p>
          <a:endParaRPr lang="zh-CN" altLang="en-US"/>
        </a:p>
      </dgm:t>
    </dgm:pt>
    <dgm:pt modelId="{D305AB66-47B8-4DE6-98A4-9D4A88F9C39F}" type="pres">
      <dgm:prSet presAssocID="{482343B7-848D-4308-9D3F-EAC776F2E03A}" presName="spacing" presStyleCnt="0"/>
      <dgm:spPr/>
    </dgm:pt>
    <dgm:pt modelId="{8BEBF03E-8C00-4EDF-A392-7205751F7DE9}" type="pres">
      <dgm:prSet presAssocID="{5959AEDF-7F25-418D-8417-2DBC7DC40CF9}" presName="composite" presStyleCnt="0"/>
      <dgm:spPr/>
    </dgm:pt>
    <dgm:pt modelId="{EA193443-55C0-40D1-BB84-28374547C672}" type="pres">
      <dgm:prSet presAssocID="{5959AEDF-7F25-418D-8417-2DBC7DC40CF9}" presName="imgShp" presStyleLbl="fgImgPlace1" presStyleIdx="2" presStyleCnt="4"/>
      <dgm:spPr/>
    </dgm:pt>
    <dgm:pt modelId="{540C29E3-096E-40B1-9BC5-01401AE28DEF}" type="pres">
      <dgm:prSet presAssocID="{5959AEDF-7F25-418D-8417-2DBC7DC40CF9}" presName="txShp" presStyleLbl="node1" presStyleIdx="2" presStyleCnt="4">
        <dgm:presLayoutVars>
          <dgm:bulletEnabled val="1"/>
        </dgm:presLayoutVars>
      </dgm:prSet>
      <dgm:spPr/>
      <dgm:t>
        <a:bodyPr/>
        <a:lstStyle/>
        <a:p>
          <a:endParaRPr lang="zh-CN" altLang="en-US"/>
        </a:p>
      </dgm:t>
    </dgm:pt>
    <dgm:pt modelId="{49072731-AFEA-4A47-9E36-D645A4458613}" type="pres">
      <dgm:prSet presAssocID="{59B4C9FD-912B-41B2-A43D-AA7A9298E9B3}" presName="spacing" presStyleCnt="0"/>
      <dgm:spPr/>
    </dgm:pt>
    <dgm:pt modelId="{025FA7A3-1D02-4D18-BE96-5BB2576A6D46}" type="pres">
      <dgm:prSet presAssocID="{C3F45BE8-7911-44CF-9ACC-21B0B942434F}" presName="composite" presStyleCnt="0"/>
      <dgm:spPr/>
    </dgm:pt>
    <dgm:pt modelId="{D534BBC1-A5F8-47A1-993E-DCF53E11DBC7}" type="pres">
      <dgm:prSet presAssocID="{C3F45BE8-7911-44CF-9ACC-21B0B942434F}" presName="imgShp" presStyleLbl="fgImgPlace1" presStyleIdx="3" presStyleCnt="4"/>
      <dgm:spPr/>
    </dgm:pt>
    <dgm:pt modelId="{9692808E-E102-44C2-8FD4-9DB4DFDE4C67}" type="pres">
      <dgm:prSet presAssocID="{C3F45BE8-7911-44CF-9ACC-21B0B942434F}" presName="txShp" presStyleLbl="node1" presStyleIdx="3" presStyleCnt="4">
        <dgm:presLayoutVars>
          <dgm:bulletEnabled val="1"/>
        </dgm:presLayoutVars>
      </dgm:prSet>
      <dgm:spPr/>
      <dgm:t>
        <a:bodyPr/>
        <a:lstStyle/>
        <a:p>
          <a:endParaRPr lang="zh-CN" altLang="en-US"/>
        </a:p>
      </dgm:t>
    </dgm:pt>
  </dgm:ptLst>
  <dgm:cxnLst>
    <dgm:cxn modelId="{E198E1D2-34D7-4346-A561-3B3543F25310}" type="presOf" srcId="{62DE811B-CBBD-4ED9-8EEA-52DBE8140BDA}" destId="{12FD2F5D-5F15-4BC4-BB0D-E0596E5950CB}" srcOrd="0" destOrd="0" presId="urn:microsoft.com/office/officeart/2005/8/layout/vList3"/>
    <dgm:cxn modelId="{330F5F5C-431C-475E-A61F-C0A915090861}" srcId="{B8B48B95-D789-4364-9AB5-74AAC42410B7}" destId="{5959AEDF-7F25-418D-8417-2DBC7DC40CF9}" srcOrd="2" destOrd="0" parTransId="{284F44F9-543E-4C21-91FF-BAB73E011FAA}" sibTransId="{59B4C9FD-912B-41B2-A43D-AA7A9298E9B3}"/>
    <dgm:cxn modelId="{5E128E8F-3F4F-4B09-B9EB-DD5F371A9764}" srcId="{B8B48B95-D789-4364-9AB5-74AAC42410B7}" destId="{4ECC73A6-C473-4AF6-90B7-8C6ACFBD2A1E}" srcOrd="1" destOrd="0" parTransId="{B1E89FE6-8C6D-4C6B-9FCC-92B23475D599}" sibTransId="{482343B7-848D-4308-9D3F-EAC776F2E03A}"/>
    <dgm:cxn modelId="{DA51A9F2-23F8-473E-9905-6E3C53D29E70}" srcId="{B8B48B95-D789-4364-9AB5-74AAC42410B7}" destId="{C3F45BE8-7911-44CF-9ACC-21B0B942434F}" srcOrd="3" destOrd="0" parTransId="{162FC4DB-BCD5-4986-85E6-4C639B056435}" sibTransId="{DAFA8190-A204-4DFC-A8FC-97155C697DBF}"/>
    <dgm:cxn modelId="{12C06DFB-C8F0-419A-818F-1703A4A3040A}" type="presOf" srcId="{4ECC73A6-C473-4AF6-90B7-8C6ACFBD2A1E}" destId="{706D2A18-6FED-48F2-9B36-28DF27FBC7D1}" srcOrd="0" destOrd="0" presId="urn:microsoft.com/office/officeart/2005/8/layout/vList3"/>
    <dgm:cxn modelId="{D326FE11-A4F4-470C-AACC-7341DC5D5114}" type="presOf" srcId="{B8B48B95-D789-4364-9AB5-74AAC42410B7}" destId="{BDF8E836-FA27-4EE7-A496-2C5EF8CC27EB}" srcOrd="0" destOrd="0" presId="urn:microsoft.com/office/officeart/2005/8/layout/vList3"/>
    <dgm:cxn modelId="{DB979199-CDAD-4C09-90FD-EDC820D91808}" type="presOf" srcId="{C3F45BE8-7911-44CF-9ACC-21B0B942434F}" destId="{9692808E-E102-44C2-8FD4-9DB4DFDE4C67}" srcOrd="0" destOrd="0" presId="urn:microsoft.com/office/officeart/2005/8/layout/vList3"/>
    <dgm:cxn modelId="{108B3BCC-F5A8-4083-9232-1BEFC4AB4777}" type="presOf" srcId="{5959AEDF-7F25-418D-8417-2DBC7DC40CF9}" destId="{540C29E3-096E-40B1-9BC5-01401AE28DEF}" srcOrd="0" destOrd="0" presId="urn:microsoft.com/office/officeart/2005/8/layout/vList3"/>
    <dgm:cxn modelId="{3CDB69BA-742A-4696-9D1E-0EE2D204DD83}" srcId="{B8B48B95-D789-4364-9AB5-74AAC42410B7}" destId="{62DE811B-CBBD-4ED9-8EEA-52DBE8140BDA}" srcOrd="0" destOrd="0" parTransId="{094E643F-7695-435F-AB51-3B6C4BC81D49}" sibTransId="{9A2DA4D9-4273-443F-8A02-A516D5D9A0D5}"/>
    <dgm:cxn modelId="{9DC632ED-8158-4329-95E7-9A713D7D76BF}" type="presParOf" srcId="{BDF8E836-FA27-4EE7-A496-2C5EF8CC27EB}" destId="{90E155AC-1B82-4B37-801E-F29F2E833858}" srcOrd="0" destOrd="0" presId="urn:microsoft.com/office/officeart/2005/8/layout/vList3"/>
    <dgm:cxn modelId="{9839CD61-F447-4AFE-A202-3E16B87C1EAB}" type="presParOf" srcId="{90E155AC-1B82-4B37-801E-F29F2E833858}" destId="{BF4D2674-7010-41BD-81B3-D053981FE758}" srcOrd="0" destOrd="0" presId="urn:microsoft.com/office/officeart/2005/8/layout/vList3"/>
    <dgm:cxn modelId="{4B3A8FA1-9C47-400D-86B2-FC621761A655}" type="presParOf" srcId="{90E155AC-1B82-4B37-801E-F29F2E833858}" destId="{12FD2F5D-5F15-4BC4-BB0D-E0596E5950CB}" srcOrd="1" destOrd="0" presId="urn:microsoft.com/office/officeart/2005/8/layout/vList3"/>
    <dgm:cxn modelId="{455F61F7-70C5-4CAE-B413-9512DFE205DC}" type="presParOf" srcId="{BDF8E836-FA27-4EE7-A496-2C5EF8CC27EB}" destId="{AF22F113-898A-40C1-96A9-1717282F7600}" srcOrd="1" destOrd="0" presId="urn:microsoft.com/office/officeart/2005/8/layout/vList3"/>
    <dgm:cxn modelId="{A54F1015-811B-46AC-8085-81FE5CF9EF0E}" type="presParOf" srcId="{BDF8E836-FA27-4EE7-A496-2C5EF8CC27EB}" destId="{D1ABCB35-2B67-4817-A0D3-6E9DDE209AEF}" srcOrd="2" destOrd="0" presId="urn:microsoft.com/office/officeart/2005/8/layout/vList3"/>
    <dgm:cxn modelId="{0B6CE776-947C-478C-91D2-E47424899341}" type="presParOf" srcId="{D1ABCB35-2B67-4817-A0D3-6E9DDE209AEF}" destId="{6849BDB8-E73D-412D-B4AA-965B93E7DEE6}" srcOrd="0" destOrd="0" presId="urn:microsoft.com/office/officeart/2005/8/layout/vList3"/>
    <dgm:cxn modelId="{271EEBAD-3C9F-4EF1-BAA5-BDBA1A92CFF8}" type="presParOf" srcId="{D1ABCB35-2B67-4817-A0D3-6E9DDE209AEF}" destId="{706D2A18-6FED-48F2-9B36-28DF27FBC7D1}" srcOrd="1" destOrd="0" presId="urn:microsoft.com/office/officeart/2005/8/layout/vList3"/>
    <dgm:cxn modelId="{BD4C69E7-4F80-46F8-952E-29754DA4602F}" type="presParOf" srcId="{BDF8E836-FA27-4EE7-A496-2C5EF8CC27EB}" destId="{D305AB66-47B8-4DE6-98A4-9D4A88F9C39F}" srcOrd="3" destOrd="0" presId="urn:microsoft.com/office/officeart/2005/8/layout/vList3"/>
    <dgm:cxn modelId="{4A2196E8-D733-4A46-A58A-B2481A5DF53F}" type="presParOf" srcId="{BDF8E836-FA27-4EE7-A496-2C5EF8CC27EB}" destId="{8BEBF03E-8C00-4EDF-A392-7205751F7DE9}" srcOrd="4" destOrd="0" presId="urn:microsoft.com/office/officeart/2005/8/layout/vList3"/>
    <dgm:cxn modelId="{5BEF964B-7EA0-49D1-A3C4-0BFEC36EBE47}" type="presParOf" srcId="{8BEBF03E-8C00-4EDF-A392-7205751F7DE9}" destId="{EA193443-55C0-40D1-BB84-28374547C672}" srcOrd="0" destOrd="0" presId="urn:microsoft.com/office/officeart/2005/8/layout/vList3"/>
    <dgm:cxn modelId="{C1EE525E-7E86-4F7B-B913-AA0BD5CE0DFE}" type="presParOf" srcId="{8BEBF03E-8C00-4EDF-A392-7205751F7DE9}" destId="{540C29E3-096E-40B1-9BC5-01401AE28DEF}" srcOrd="1" destOrd="0" presId="urn:microsoft.com/office/officeart/2005/8/layout/vList3"/>
    <dgm:cxn modelId="{1F1542B0-B6A0-472A-B5E4-3BB65AE54F5F}" type="presParOf" srcId="{BDF8E836-FA27-4EE7-A496-2C5EF8CC27EB}" destId="{49072731-AFEA-4A47-9E36-D645A4458613}" srcOrd="5" destOrd="0" presId="urn:microsoft.com/office/officeart/2005/8/layout/vList3"/>
    <dgm:cxn modelId="{1C0AD7DB-943C-4F7B-A2A6-D8399193501A}" type="presParOf" srcId="{BDF8E836-FA27-4EE7-A496-2C5EF8CC27EB}" destId="{025FA7A3-1D02-4D18-BE96-5BB2576A6D46}" srcOrd="6" destOrd="0" presId="urn:microsoft.com/office/officeart/2005/8/layout/vList3"/>
    <dgm:cxn modelId="{29BEA158-EED3-4C29-A3BF-ABA902E1DD76}" type="presParOf" srcId="{025FA7A3-1D02-4D18-BE96-5BB2576A6D46}" destId="{D534BBC1-A5F8-47A1-993E-DCF53E11DBC7}" srcOrd="0" destOrd="0" presId="urn:microsoft.com/office/officeart/2005/8/layout/vList3"/>
    <dgm:cxn modelId="{91E03818-BA6D-4CFE-A713-6CAE663569E5}" type="presParOf" srcId="{025FA7A3-1D02-4D18-BE96-5BB2576A6D46}" destId="{9692808E-E102-44C2-8FD4-9DB4DFDE4C67}" srcOrd="1" destOrd="0" presId="urn:microsoft.com/office/officeart/2005/8/layout/v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2FD2F5D-5F15-4BC4-BB0D-E0596E5950CB}">
      <dsp:nvSpPr>
        <dsp:cNvPr id="0" name=""/>
        <dsp:cNvSpPr/>
      </dsp:nvSpPr>
      <dsp:spPr>
        <a:xfrm rot="10800000">
          <a:off x="960152" y="2069"/>
          <a:ext cx="2849223" cy="969964"/>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7727" tIns="91440" rIns="170688" bIns="9144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chemeClr val="accent2"/>
              </a:solidFill>
              <a:latin typeface="黑体" pitchFamily="49" charset="-122"/>
              <a:ea typeface="黑体" pitchFamily="49" charset="-122"/>
            </a:rPr>
            <a:t>德国工业</a:t>
          </a:r>
          <a:r>
            <a:rPr lang="en-US" altLang="zh-CN" sz="2400" b="1" kern="1200" dirty="0" smtClean="0">
              <a:solidFill>
                <a:schemeClr val="accent2"/>
              </a:solidFill>
              <a:latin typeface="黑体" pitchFamily="49" charset="-122"/>
              <a:ea typeface="黑体" pitchFamily="49" charset="-122"/>
            </a:rPr>
            <a:t>4.0 </a:t>
          </a:r>
          <a:endParaRPr lang="zh-CN" altLang="en-US" sz="2400" b="1" kern="1200" dirty="0">
            <a:solidFill>
              <a:schemeClr val="accent2"/>
            </a:solidFill>
            <a:latin typeface="黑体" pitchFamily="49" charset="-122"/>
            <a:ea typeface="黑体" pitchFamily="49" charset="-122"/>
          </a:endParaRPr>
        </a:p>
      </dsp:txBody>
      <dsp:txXfrm rot="10800000">
        <a:off x="960152" y="2069"/>
        <a:ext cx="2849223" cy="969964"/>
      </dsp:txXfrm>
    </dsp:sp>
    <dsp:sp modelId="{BF4D2674-7010-41BD-81B3-D053981FE758}">
      <dsp:nvSpPr>
        <dsp:cNvPr id="0" name=""/>
        <dsp:cNvSpPr/>
      </dsp:nvSpPr>
      <dsp:spPr>
        <a:xfrm>
          <a:off x="475170" y="2069"/>
          <a:ext cx="969964" cy="969964"/>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06D2A18-6FED-48F2-9B36-28DF27FBC7D1}">
      <dsp:nvSpPr>
        <dsp:cNvPr id="0" name=""/>
        <dsp:cNvSpPr/>
      </dsp:nvSpPr>
      <dsp:spPr>
        <a:xfrm rot="10800000">
          <a:off x="960152" y="1261575"/>
          <a:ext cx="2849223" cy="969964"/>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7727" tIns="76200" rIns="142240" bIns="76200" numCol="1" spcCol="1270" anchor="ctr" anchorCtr="0">
          <a:noAutofit/>
        </a:bodyPr>
        <a:lstStyle/>
        <a:p>
          <a:pPr lvl="0" algn="ctr" defTabSz="889000">
            <a:lnSpc>
              <a:spcPct val="90000"/>
            </a:lnSpc>
            <a:spcBef>
              <a:spcPct val="0"/>
            </a:spcBef>
            <a:spcAft>
              <a:spcPct val="35000"/>
            </a:spcAft>
          </a:pPr>
          <a:r>
            <a:rPr lang="en-US" altLang="zh-CN" sz="2000" b="1" kern="1200" dirty="0" smtClean="0">
              <a:solidFill>
                <a:schemeClr val="accent2"/>
              </a:solidFill>
              <a:latin typeface="黑体" pitchFamily="49" charset="-122"/>
              <a:ea typeface="黑体" pitchFamily="49" charset="-122"/>
            </a:rPr>
            <a:t> </a:t>
          </a:r>
          <a:r>
            <a:rPr lang="zh-CN" altLang="en-US" sz="2000" b="1" kern="1200" dirty="0" smtClean="0">
              <a:solidFill>
                <a:schemeClr val="accent2"/>
              </a:solidFill>
            </a:rPr>
            <a:t>欧盟出台了“新工业革命”战略</a:t>
          </a:r>
          <a:endParaRPr lang="zh-CN" altLang="en-US" sz="2000" b="1" kern="1200" dirty="0">
            <a:solidFill>
              <a:schemeClr val="accent2"/>
            </a:solidFill>
            <a:latin typeface="黑体" pitchFamily="49" charset="-122"/>
            <a:ea typeface="黑体" pitchFamily="49" charset="-122"/>
          </a:endParaRPr>
        </a:p>
      </dsp:txBody>
      <dsp:txXfrm rot="10800000">
        <a:off x="960152" y="1261575"/>
        <a:ext cx="2849223" cy="969964"/>
      </dsp:txXfrm>
    </dsp:sp>
    <dsp:sp modelId="{6849BDB8-E73D-412D-B4AA-965B93E7DEE6}">
      <dsp:nvSpPr>
        <dsp:cNvPr id="0" name=""/>
        <dsp:cNvSpPr/>
      </dsp:nvSpPr>
      <dsp:spPr>
        <a:xfrm>
          <a:off x="475170" y="1261575"/>
          <a:ext cx="969964" cy="969964"/>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40C29E3-096E-40B1-9BC5-01401AE28DEF}">
      <dsp:nvSpPr>
        <dsp:cNvPr id="0" name=""/>
        <dsp:cNvSpPr/>
      </dsp:nvSpPr>
      <dsp:spPr>
        <a:xfrm rot="10800000">
          <a:off x="960152" y="2521081"/>
          <a:ext cx="2849223" cy="969964"/>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7727" tIns="91440" rIns="170688" bIns="9144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chemeClr val="accent2"/>
              </a:solidFill>
              <a:latin typeface="黑体" pitchFamily="49" charset="-122"/>
              <a:ea typeface="黑体" pitchFamily="49" charset="-122"/>
            </a:rPr>
            <a:t>美国工业互</a:t>
          </a:r>
          <a:endParaRPr lang="en-US" altLang="zh-CN" sz="2400" b="1" kern="1200" dirty="0" smtClean="0">
            <a:solidFill>
              <a:schemeClr val="accent2"/>
            </a:solidFill>
            <a:latin typeface="黑体" pitchFamily="49" charset="-122"/>
            <a:ea typeface="黑体" pitchFamily="49" charset="-122"/>
          </a:endParaRPr>
        </a:p>
        <a:p>
          <a:pPr lvl="0" algn="ctr" defTabSz="1066800">
            <a:lnSpc>
              <a:spcPct val="90000"/>
            </a:lnSpc>
            <a:spcBef>
              <a:spcPct val="0"/>
            </a:spcBef>
            <a:spcAft>
              <a:spcPct val="35000"/>
            </a:spcAft>
          </a:pPr>
          <a:r>
            <a:rPr lang="zh-CN" altLang="en-US" sz="2400" b="1" kern="1200" dirty="0" smtClean="0">
              <a:solidFill>
                <a:schemeClr val="accent2"/>
              </a:solidFill>
              <a:latin typeface="黑体" pitchFamily="49" charset="-122"/>
              <a:ea typeface="黑体" pitchFamily="49" charset="-122"/>
            </a:rPr>
            <a:t>联网</a:t>
          </a:r>
          <a:endParaRPr lang="zh-CN" altLang="en-US" sz="2400" b="1" kern="1200" dirty="0">
            <a:solidFill>
              <a:schemeClr val="accent2"/>
            </a:solidFill>
            <a:latin typeface="黑体" pitchFamily="49" charset="-122"/>
            <a:ea typeface="黑体" pitchFamily="49" charset="-122"/>
          </a:endParaRPr>
        </a:p>
      </dsp:txBody>
      <dsp:txXfrm rot="10800000">
        <a:off x="960152" y="2521081"/>
        <a:ext cx="2849223" cy="969964"/>
      </dsp:txXfrm>
    </dsp:sp>
    <dsp:sp modelId="{EA193443-55C0-40D1-BB84-28374547C672}">
      <dsp:nvSpPr>
        <dsp:cNvPr id="0" name=""/>
        <dsp:cNvSpPr/>
      </dsp:nvSpPr>
      <dsp:spPr>
        <a:xfrm>
          <a:off x="475170" y="2521081"/>
          <a:ext cx="969964" cy="969964"/>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92808E-E102-44C2-8FD4-9DB4DFDE4C67}">
      <dsp:nvSpPr>
        <dsp:cNvPr id="0" name=""/>
        <dsp:cNvSpPr/>
      </dsp:nvSpPr>
      <dsp:spPr>
        <a:xfrm rot="10800000">
          <a:off x="960152" y="3780588"/>
          <a:ext cx="2849223" cy="969964"/>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27727" tIns="91440" rIns="170688" bIns="91440" numCol="1" spcCol="1270" anchor="ctr" anchorCtr="0">
          <a:noAutofit/>
        </a:bodyPr>
        <a:lstStyle/>
        <a:p>
          <a:pPr lvl="0" algn="ctr" defTabSz="1066800">
            <a:lnSpc>
              <a:spcPct val="90000"/>
            </a:lnSpc>
            <a:spcBef>
              <a:spcPct val="0"/>
            </a:spcBef>
            <a:spcAft>
              <a:spcPct val="35000"/>
            </a:spcAft>
          </a:pPr>
          <a:r>
            <a:rPr lang="zh-CN" altLang="en-US" sz="2400" b="1" kern="1200" dirty="0" smtClean="0">
              <a:solidFill>
                <a:schemeClr val="accent2"/>
              </a:solidFill>
              <a:latin typeface="黑体" pitchFamily="49" charset="-122"/>
              <a:ea typeface="黑体" pitchFamily="49" charset="-122"/>
            </a:rPr>
            <a:t>中国制造</a:t>
          </a:r>
          <a:r>
            <a:rPr lang="en-US" altLang="zh-CN" sz="2400" b="1" kern="1200" dirty="0" smtClean="0">
              <a:solidFill>
                <a:schemeClr val="accent2"/>
              </a:solidFill>
              <a:latin typeface="黑体" pitchFamily="49" charset="-122"/>
              <a:ea typeface="黑体" pitchFamily="49" charset="-122"/>
            </a:rPr>
            <a:t>2025</a:t>
          </a:r>
          <a:endParaRPr lang="zh-CN" altLang="en-US" sz="2400" b="1" kern="1200" dirty="0">
            <a:solidFill>
              <a:schemeClr val="accent2"/>
            </a:solidFill>
            <a:latin typeface="黑体" pitchFamily="49" charset="-122"/>
            <a:ea typeface="黑体" pitchFamily="49" charset="-122"/>
          </a:endParaRPr>
        </a:p>
      </dsp:txBody>
      <dsp:txXfrm rot="10800000">
        <a:off x="960152" y="3780588"/>
        <a:ext cx="2849223" cy="969964"/>
      </dsp:txXfrm>
    </dsp:sp>
    <dsp:sp modelId="{D534BBC1-A5F8-47A1-993E-DCF53E11DBC7}">
      <dsp:nvSpPr>
        <dsp:cNvPr id="0" name=""/>
        <dsp:cNvSpPr/>
      </dsp:nvSpPr>
      <dsp:spPr>
        <a:xfrm>
          <a:off x="475170" y="3780588"/>
          <a:ext cx="969964" cy="969964"/>
        </a:xfrm>
        <a:prstGeom prst="ellipse">
          <a:avLst/>
        </a:prstGeom>
        <a:solidFill>
          <a:schemeClr val="accent1">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1C5B11-BFC2-4456-8B1C-5426980CBA3A}" type="datetimeFigureOut">
              <a:rPr lang="zh-CN" altLang="en-US" smtClean="0"/>
              <a:pPr/>
              <a:t>2015/5/27</a:t>
            </a:fld>
            <a:endParaRPr lang="zh-CN" altLang="en-US"/>
          </a:p>
        </p:txBody>
      </p:sp>
      <p:sp>
        <p:nvSpPr>
          <p:cNvPr id="4" name="幻灯片图像占位符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16EA90-485F-40D4-8D2E-CC304D8996E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18BBEB4-1E0F-4EFC-A0B7-1DEEBD1E4ABE}" type="slidenum">
              <a:rPr lang="zh-CN" altLang="en-US" smtClean="0"/>
              <a:pPr/>
              <a:t>19</a:t>
            </a:fld>
            <a:endParaRPr lang="zh-CN" altLang="en-US"/>
          </a:p>
        </p:txBody>
      </p:sp>
    </p:spTree>
    <p:extLst>
      <p:ext uri="{BB962C8B-B14F-4D97-AF65-F5344CB8AC3E}">
        <p14:creationId xmlns="" xmlns:p14="http://schemas.microsoft.com/office/powerpoint/2010/main" val="277983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b="1" dirty="0" smtClean="0">
                <a:latin typeface="+mn-ea"/>
                <a:ea typeface="+mn-ea"/>
                <a:cs typeface="Arial" charset="0"/>
              </a:rPr>
              <a:t>如车联网，通过车载终端设备，实现对车辆所有工作情况和静、动态信息的采集、存储并发送。实现车与车、车与路、车与网、车与人的互联，目标智能交通、智慧城市。</a:t>
            </a:r>
            <a:endParaRPr lang="zh-CN" altLang="en-US" dirty="0"/>
          </a:p>
        </p:txBody>
      </p:sp>
      <p:sp>
        <p:nvSpPr>
          <p:cNvPr id="4" name="灯片编号占位符 3"/>
          <p:cNvSpPr>
            <a:spLocks noGrp="1"/>
          </p:cNvSpPr>
          <p:nvPr>
            <p:ph type="sldNum" sz="quarter" idx="10"/>
          </p:nvPr>
        </p:nvSpPr>
        <p:spPr/>
        <p:txBody>
          <a:bodyPr/>
          <a:lstStyle/>
          <a:p>
            <a:fld id="{B016EA90-485F-40D4-8D2E-CC304D8996E3}" type="slidenum">
              <a:rPr lang="zh-CN" altLang="en-US" smtClean="0"/>
              <a:pPr/>
              <a:t>23</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01688" y="2349500"/>
            <a:ext cx="9090025" cy="1620838"/>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603375" y="4284663"/>
            <a:ext cx="7486650" cy="1931987"/>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34988" y="303213"/>
            <a:ext cx="9623425" cy="1260475"/>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4988" y="1763713"/>
            <a:ext cx="9623425" cy="499110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753350" y="303213"/>
            <a:ext cx="2405063" cy="6451600"/>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34988" y="303213"/>
            <a:ext cx="7065962" cy="6451600"/>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
        <p:nvSpPr>
          <p:cNvPr id="8" name="标题 1"/>
          <p:cNvSpPr>
            <a:spLocks noGrp="1"/>
          </p:cNvSpPr>
          <p:nvPr>
            <p:ph type="title"/>
          </p:nvPr>
        </p:nvSpPr>
        <p:spPr>
          <a:xfrm>
            <a:off x="0" y="-1"/>
            <a:ext cx="10693400" cy="736267"/>
          </a:xfrm>
          <a:prstGeom prst="rect">
            <a:avLst/>
          </a:prstGeom>
          <a:noFill/>
        </p:spPr>
        <p:txBody>
          <a:bodyPr wrap="square" lIns="104306" tIns="52153" rIns="104306" bIns="52153">
            <a:spAutoFit/>
          </a:bodyPr>
          <a:lstStyle>
            <a:lvl1pPr>
              <a:defRPr lang="zh-CN" altLang="en-US" sz="4100" b="1" kern="1200" cap="all">
                <a:ln w="9000" cmpd="sng">
                  <a:solidFill>
                    <a:schemeClr val="bg2">
                      <a:lumMod val="20000"/>
                      <a:lumOff val="80000"/>
                    </a:schemeClr>
                  </a:solidFill>
                  <a:prstDash val="solid"/>
                </a:ln>
                <a:solidFill>
                  <a:srgbClr val="FFFFFF"/>
                </a:solidFill>
                <a:effectLst>
                  <a:reflection blurRad="12700" stA="28000" endPos="45000" dist="1000" dir="5400000" sy="-100000" algn="bl" rotWithShape="0"/>
                </a:effectLst>
                <a:latin typeface="黑体" pitchFamily="49" charset="-122"/>
                <a:ea typeface="黑体" pitchFamily="49" charset="-122"/>
                <a:cs typeface="+mn-cs"/>
              </a:defRPr>
            </a:lvl1pPr>
          </a:lstStyle>
          <a:p>
            <a:pPr lvl="0"/>
            <a:r>
              <a:rPr lang="zh-CN" altLang="en-US" dirty="0" smtClean="0"/>
              <a:t>单击此处编辑母版标题样式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34988" y="303213"/>
            <a:ext cx="9623425" cy="126047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34988" y="1763713"/>
            <a:ext cx="9623425" cy="499110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44550" y="4859338"/>
            <a:ext cx="9090025" cy="15017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44550" y="3205163"/>
            <a:ext cx="9090025" cy="1654175"/>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34988" y="303213"/>
            <a:ext cx="9623425" cy="126047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34988" y="1763713"/>
            <a:ext cx="4735512" cy="49911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422900" y="1763713"/>
            <a:ext cx="4735513" cy="4991100"/>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34988" y="303213"/>
            <a:ext cx="9623425" cy="1260475"/>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34988" y="1692275"/>
            <a:ext cx="4724400" cy="70485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34988" y="2397125"/>
            <a:ext cx="4724400" cy="43576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432425" y="1692275"/>
            <a:ext cx="4725988" cy="70485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432425" y="2397125"/>
            <a:ext cx="4725988" cy="43576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34988" y="303213"/>
            <a:ext cx="9623425"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4988" y="301625"/>
            <a:ext cx="3517900" cy="1281113"/>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181475" y="301625"/>
            <a:ext cx="5976938" cy="64531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34988" y="1582738"/>
            <a:ext cx="3517900" cy="517207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095500" y="5292725"/>
            <a:ext cx="6416675" cy="62547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095500" y="676275"/>
            <a:ext cx="6416675" cy="4535488"/>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095500" y="5918200"/>
            <a:ext cx="6416675" cy="88741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2" descr="PPT03"/>
          <p:cNvPicPr>
            <a:picLocks noChangeAspect="1" noChangeArrowheads="1"/>
          </p:cNvPicPr>
          <p:nvPr userDrawn="1"/>
        </p:nvPicPr>
        <p:blipFill>
          <a:blip r:embed="rId14" cstate="print"/>
          <a:srcRect/>
          <a:stretch>
            <a:fillRect/>
          </a:stretch>
        </p:blipFill>
        <p:spPr bwMode="auto">
          <a:xfrm>
            <a:off x="1588" y="1588"/>
            <a:ext cx="10691812" cy="7559675"/>
          </a:xfrm>
          <a:prstGeom prst="rect">
            <a:avLst/>
          </a:prstGeom>
          <a:noFill/>
          <a:ln w="9525">
            <a:noFill/>
            <a:miter lim="800000"/>
            <a:headEnd/>
            <a:tailEnd/>
          </a:ln>
        </p:spPr>
      </p:pic>
      <p:pic>
        <p:nvPicPr>
          <p:cNvPr id="1027" name="Picture 8" descr="自动化标"/>
          <p:cNvPicPr>
            <a:picLocks noChangeAspect="1" noChangeArrowheads="1"/>
          </p:cNvPicPr>
          <p:nvPr userDrawn="1"/>
        </p:nvPicPr>
        <p:blipFill>
          <a:blip r:embed="rId15" cstate="print"/>
          <a:srcRect/>
          <a:stretch>
            <a:fillRect/>
          </a:stretch>
        </p:blipFill>
        <p:spPr bwMode="auto">
          <a:xfrm>
            <a:off x="7137400" y="6661150"/>
            <a:ext cx="2962275" cy="517525"/>
          </a:xfrm>
          <a:prstGeom prst="rect">
            <a:avLst/>
          </a:prstGeom>
          <a:noFill/>
          <a:ln w="9525">
            <a:noFill/>
            <a:miter lim="800000"/>
            <a:headEnd/>
            <a:tailEnd/>
          </a:ln>
        </p:spPr>
      </p:pic>
      <p:sp>
        <p:nvSpPr>
          <p:cNvPr id="1033" name="Rectangle 9"/>
          <p:cNvSpPr>
            <a:spLocks noChangeArrowheads="1"/>
          </p:cNvSpPr>
          <p:nvPr userDrawn="1"/>
        </p:nvSpPr>
        <p:spPr bwMode="auto">
          <a:xfrm>
            <a:off x="1746250" y="0"/>
            <a:ext cx="9090025" cy="1620838"/>
          </a:xfrm>
          <a:prstGeom prst="rect">
            <a:avLst/>
          </a:prstGeom>
          <a:noFill/>
          <a:ln w="9525">
            <a:noFill/>
            <a:miter lim="800000"/>
            <a:headEnd/>
            <a:tailEnd/>
          </a:ln>
          <a:effectLst/>
        </p:spPr>
        <p:txBody>
          <a:bodyPr anchor="ctr"/>
          <a:lstStyle/>
          <a:p>
            <a:pPr algn="ctr">
              <a:defRPr/>
            </a:pPr>
            <a:endParaRPr lang="zh-CN" altLang="zh-CN" sz="3000">
              <a:solidFill>
                <a:schemeClr val="tx2"/>
              </a:solidFill>
              <a:latin typeface="方正大黑简体" pitchFamily="2" charset="-122"/>
              <a:ea typeface="方正大黑简体"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3000">
          <a:solidFill>
            <a:schemeClr val="tx2"/>
          </a:solidFill>
          <a:latin typeface="+mj-lt"/>
          <a:ea typeface="+mj-ea"/>
          <a:cs typeface="+mj-cs"/>
        </a:defRPr>
      </a:lvl1pPr>
      <a:lvl2pPr algn="ctr" rtl="0" eaLnBrk="0" fontAlgn="base" hangingPunct="0">
        <a:spcBef>
          <a:spcPct val="0"/>
        </a:spcBef>
        <a:spcAft>
          <a:spcPct val="0"/>
        </a:spcAft>
        <a:defRPr sz="3000">
          <a:solidFill>
            <a:schemeClr val="tx2"/>
          </a:solidFill>
          <a:latin typeface="方正大黑简体" pitchFamily="2" charset="-122"/>
          <a:ea typeface="方正大黑简体" pitchFamily="2" charset="-122"/>
        </a:defRPr>
      </a:lvl2pPr>
      <a:lvl3pPr algn="ctr" rtl="0" eaLnBrk="0" fontAlgn="base" hangingPunct="0">
        <a:spcBef>
          <a:spcPct val="0"/>
        </a:spcBef>
        <a:spcAft>
          <a:spcPct val="0"/>
        </a:spcAft>
        <a:defRPr sz="3000">
          <a:solidFill>
            <a:schemeClr val="tx2"/>
          </a:solidFill>
          <a:latin typeface="方正大黑简体" pitchFamily="2" charset="-122"/>
          <a:ea typeface="方正大黑简体" pitchFamily="2" charset="-122"/>
        </a:defRPr>
      </a:lvl3pPr>
      <a:lvl4pPr algn="ctr" rtl="0" eaLnBrk="0" fontAlgn="base" hangingPunct="0">
        <a:spcBef>
          <a:spcPct val="0"/>
        </a:spcBef>
        <a:spcAft>
          <a:spcPct val="0"/>
        </a:spcAft>
        <a:defRPr sz="3000">
          <a:solidFill>
            <a:schemeClr val="tx2"/>
          </a:solidFill>
          <a:latin typeface="方正大黑简体" pitchFamily="2" charset="-122"/>
          <a:ea typeface="方正大黑简体" pitchFamily="2" charset="-122"/>
        </a:defRPr>
      </a:lvl4pPr>
      <a:lvl5pPr algn="ctr" rtl="0" eaLnBrk="0" fontAlgn="base" hangingPunct="0">
        <a:spcBef>
          <a:spcPct val="0"/>
        </a:spcBef>
        <a:spcAft>
          <a:spcPct val="0"/>
        </a:spcAft>
        <a:defRPr sz="3000">
          <a:solidFill>
            <a:schemeClr val="tx2"/>
          </a:solidFill>
          <a:latin typeface="方正大黑简体" pitchFamily="2" charset="-122"/>
          <a:ea typeface="方正大黑简体" pitchFamily="2" charset="-122"/>
        </a:defRPr>
      </a:lvl5pPr>
      <a:lvl6pPr marL="457200" algn="ctr" rtl="0" fontAlgn="base">
        <a:spcBef>
          <a:spcPct val="0"/>
        </a:spcBef>
        <a:spcAft>
          <a:spcPct val="0"/>
        </a:spcAft>
        <a:defRPr sz="3000">
          <a:solidFill>
            <a:schemeClr val="tx2"/>
          </a:solidFill>
          <a:latin typeface="方正大黑简体" pitchFamily="2" charset="-122"/>
          <a:ea typeface="方正大黑简体" pitchFamily="2" charset="-122"/>
        </a:defRPr>
      </a:lvl6pPr>
      <a:lvl7pPr marL="914400" algn="ctr" rtl="0" fontAlgn="base">
        <a:spcBef>
          <a:spcPct val="0"/>
        </a:spcBef>
        <a:spcAft>
          <a:spcPct val="0"/>
        </a:spcAft>
        <a:defRPr sz="3000">
          <a:solidFill>
            <a:schemeClr val="tx2"/>
          </a:solidFill>
          <a:latin typeface="方正大黑简体" pitchFamily="2" charset="-122"/>
          <a:ea typeface="方正大黑简体" pitchFamily="2" charset="-122"/>
        </a:defRPr>
      </a:lvl7pPr>
      <a:lvl8pPr marL="1371600" algn="ctr" rtl="0" fontAlgn="base">
        <a:spcBef>
          <a:spcPct val="0"/>
        </a:spcBef>
        <a:spcAft>
          <a:spcPct val="0"/>
        </a:spcAft>
        <a:defRPr sz="3000">
          <a:solidFill>
            <a:schemeClr val="tx2"/>
          </a:solidFill>
          <a:latin typeface="方正大黑简体" pitchFamily="2" charset="-122"/>
          <a:ea typeface="方正大黑简体" pitchFamily="2" charset="-122"/>
        </a:defRPr>
      </a:lvl8pPr>
      <a:lvl9pPr marL="1828800" algn="ctr" rtl="0" fontAlgn="base">
        <a:spcBef>
          <a:spcPct val="0"/>
        </a:spcBef>
        <a:spcAft>
          <a:spcPct val="0"/>
        </a:spcAft>
        <a:defRPr sz="3000">
          <a:solidFill>
            <a:schemeClr val="tx2"/>
          </a:solidFill>
          <a:latin typeface="方正大黑简体" pitchFamily="2" charset="-122"/>
          <a:ea typeface="方正大黑简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3"/>
          <p:cNvSpPr>
            <a:spLocks noGrp="1" noChangeArrowheads="1"/>
          </p:cNvSpPr>
          <p:nvPr>
            <p:ph type="subTitle" idx="1"/>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endParaRPr lang="zh-CN" altLang="zh-CN" smtClean="0"/>
          </a:p>
        </p:txBody>
      </p:sp>
      <p:pic>
        <p:nvPicPr>
          <p:cNvPr id="2051" name="Picture 5" descr="PPT02"/>
          <p:cNvPicPr>
            <a:picLocks noChangeAspect="1" noChangeArrowheads="1"/>
          </p:cNvPicPr>
          <p:nvPr/>
        </p:nvPicPr>
        <p:blipFill>
          <a:blip r:embed="rId2" cstate="print"/>
          <a:srcRect/>
          <a:stretch>
            <a:fillRect/>
          </a:stretch>
        </p:blipFill>
        <p:spPr bwMode="auto">
          <a:xfrm>
            <a:off x="1588" y="0"/>
            <a:ext cx="10691812" cy="7559675"/>
          </a:xfrm>
          <a:prstGeom prst="rect">
            <a:avLst/>
          </a:prstGeom>
          <a:noFill/>
          <a:ln w="9525">
            <a:noFill/>
            <a:miter lim="800000"/>
            <a:headEnd/>
            <a:tailEnd/>
          </a:ln>
        </p:spPr>
      </p:pic>
      <p:pic>
        <p:nvPicPr>
          <p:cNvPr id="2052" name="Picture 7" descr="自动化标"/>
          <p:cNvPicPr>
            <a:picLocks noChangeAspect="1" noChangeArrowheads="1"/>
          </p:cNvPicPr>
          <p:nvPr/>
        </p:nvPicPr>
        <p:blipFill>
          <a:blip r:embed="rId3" cstate="print"/>
          <a:srcRect/>
          <a:stretch>
            <a:fillRect/>
          </a:stretch>
        </p:blipFill>
        <p:spPr bwMode="auto">
          <a:xfrm>
            <a:off x="7075488" y="6013450"/>
            <a:ext cx="2962275" cy="517525"/>
          </a:xfrm>
          <a:prstGeom prst="rect">
            <a:avLst/>
          </a:prstGeom>
          <a:noFill/>
          <a:ln w="9525">
            <a:noFill/>
            <a:miter lim="800000"/>
            <a:headEnd/>
            <a:tailEnd/>
          </a:ln>
        </p:spPr>
      </p:pic>
      <p:sp>
        <p:nvSpPr>
          <p:cNvPr id="2053" name="Rectangle 2"/>
          <p:cNvSpPr>
            <a:spLocks noGrp="1" noChangeArrowheads="1"/>
          </p:cNvSpPr>
          <p:nvPr>
            <p:ph type="ctrTitle"/>
          </p:nvPr>
        </p:nvSpPr>
        <p:spPr bwMode="auto">
          <a:xfrm>
            <a:off x="560388" y="2208995"/>
            <a:ext cx="9572625" cy="1620837"/>
          </a:xfrm>
          <a:noFill/>
          <a:ln>
            <a:miter lim="800000"/>
            <a:headEnd/>
            <a:tailEnd/>
          </a:ln>
        </p:spPr>
        <p:txBody>
          <a:bodyPr vert="horz" wrap="square" lIns="91440" tIns="45720" rIns="91440" bIns="45720" numCol="1" anchor="ctr" anchorCtr="0" compatLnSpc="1">
            <a:prstTxWarp prst="textNoShape">
              <a:avLst/>
            </a:prstTxWarp>
          </a:bodyPr>
          <a:lstStyle/>
          <a:p>
            <a:pPr eaLnBrk="1" hangingPunct="1">
              <a:spcBef>
                <a:spcPct val="50000"/>
              </a:spcBef>
            </a:pPr>
            <a:r>
              <a:rPr lang="zh-CN" altLang="en-US" sz="4400" b="1" dirty="0" smtClean="0">
                <a:solidFill>
                  <a:schemeClr val="bg1"/>
                </a:solidFill>
                <a:latin typeface="华文隶书" pitchFamily="2" charset="-122"/>
                <a:ea typeface="华文隶书" pitchFamily="2" charset="-122"/>
              </a:rPr>
              <a:t>新一轮工业革命与智能工厂</a:t>
            </a:r>
            <a:endParaRPr lang="zh-CN" altLang="en-US" sz="4400" dirty="0" smtClean="0">
              <a:solidFill>
                <a:schemeClr val="bg1"/>
              </a:solidFill>
              <a:latin typeface="华文隶书" pitchFamily="2" charset="-122"/>
              <a:ea typeface="华文隶书" pitchFamily="2" charset="-122"/>
            </a:endParaRPr>
          </a:p>
        </p:txBody>
      </p:sp>
      <p:sp>
        <p:nvSpPr>
          <p:cNvPr id="6" name="TextBox 5"/>
          <p:cNvSpPr txBox="1"/>
          <p:nvPr/>
        </p:nvSpPr>
        <p:spPr>
          <a:xfrm>
            <a:off x="3917950" y="4424363"/>
            <a:ext cx="3214688" cy="584200"/>
          </a:xfrm>
          <a:prstGeom prst="rect">
            <a:avLst/>
          </a:prstGeom>
          <a:noFill/>
        </p:spPr>
        <p:txBody>
          <a:bodyPr>
            <a:spAutoFit/>
          </a:bodyPr>
          <a:lstStyle/>
          <a:p>
            <a:pPr algn="ctr">
              <a:defRPr/>
            </a:pPr>
            <a:r>
              <a:rPr lang="zh-CN" altLang="en-US" sz="3200" dirty="0">
                <a:solidFill>
                  <a:schemeClr val="accent3"/>
                </a:solidFill>
                <a:latin typeface="华文新魏" pitchFamily="2" charset="-122"/>
                <a:ea typeface="华文新魏" pitchFamily="2" charset="-122"/>
              </a:rPr>
              <a:t>蒋明炜</a:t>
            </a: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5843" y="36215"/>
            <a:ext cx="9623425" cy="813122"/>
          </a:xfrm>
        </p:spPr>
        <p:txBody>
          <a:bodyPr/>
          <a:lstStyle/>
          <a:p>
            <a:pPr algn="l"/>
            <a:r>
              <a:rPr lang="zh-CN" altLang="en-US" sz="3600" dirty="0" smtClean="0">
                <a:solidFill>
                  <a:schemeClr val="accent3"/>
                </a:solidFill>
                <a:latin typeface="黑体" pitchFamily="49" charset="-122"/>
                <a:ea typeface="黑体" pitchFamily="49" charset="-122"/>
              </a:rPr>
              <a:t>新一轮工业革命</a:t>
            </a:r>
            <a:endParaRPr lang="zh-CN" altLang="en-US" sz="3600" dirty="0">
              <a:solidFill>
                <a:schemeClr val="accent3"/>
              </a:solidFill>
              <a:latin typeface="黑体" pitchFamily="49" charset="-122"/>
              <a:ea typeface="黑体" pitchFamily="49" charset="-122"/>
            </a:endParaRPr>
          </a:p>
        </p:txBody>
      </p:sp>
      <p:sp>
        <p:nvSpPr>
          <p:cNvPr id="3" name="TextBox 2"/>
          <p:cNvSpPr txBox="1"/>
          <p:nvPr/>
        </p:nvSpPr>
        <p:spPr>
          <a:xfrm>
            <a:off x="1026220" y="1692399"/>
            <a:ext cx="8856984" cy="1384995"/>
          </a:xfrm>
          <a:prstGeom prst="rect">
            <a:avLst/>
          </a:prstGeom>
          <a:noFill/>
        </p:spPr>
        <p:txBody>
          <a:bodyPr wrap="square" rtlCol="0">
            <a:spAutoFit/>
          </a:bodyPr>
          <a:lstStyle/>
          <a:p>
            <a:r>
              <a:rPr lang="zh-CN" altLang="en-US" sz="2800" b="1" dirty="0" smtClean="0">
                <a:latin typeface="+mn-ea"/>
                <a:ea typeface="+mn-ea"/>
              </a:rPr>
              <a:t>中国工程院院长周济：“中国制造</a:t>
            </a:r>
            <a:r>
              <a:rPr lang="en-US" altLang="zh-CN" sz="2800" b="1" dirty="0" smtClean="0">
                <a:latin typeface="+mn-ea"/>
                <a:ea typeface="+mn-ea"/>
              </a:rPr>
              <a:t>2025</a:t>
            </a:r>
            <a:r>
              <a:rPr lang="zh-CN" altLang="en-US" sz="2800" b="1" dirty="0" smtClean="0">
                <a:latin typeface="+mn-ea"/>
                <a:ea typeface="+mn-ea"/>
              </a:rPr>
              <a:t>”的核心是创新驱动发展，主线是工业化和信息化两化融合，主攻方向是智能制造</a:t>
            </a:r>
            <a:r>
              <a:rPr lang="en-US" altLang="zh-CN" sz="2800" b="1" dirty="0" smtClean="0">
                <a:latin typeface="+mn-ea"/>
                <a:ea typeface="+mn-ea"/>
              </a:rPr>
              <a:t>---</a:t>
            </a:r>
            <a:r>
              <a:rPr lang="zh-CN" altLang="en-US" sz="2800" b="1" dirty="0" smtClean="0">
                <a:latin typeface="+mn-ea"/>
                <a:ea typeface="+mn-ea"/>
              </a:rPr>
              <a:t>制造业数字化、网络化和智能化。</a:t>
            </a:r>
            <a:endParaRPr lang="zh-CN" altLang="en-US" sz="2800" b="1" dirty="0">
              <a:latin typeface="+mn-ea"/>
              <a:ea typeface="+mn-ea"/>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subTitle" idx="1"/>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endParaRPr lang="zh-CN" altLang="zh-CN" smtClean="0"/>
          </a:p>
        </p:txBody>
      </p:sp>
      <p:pic>
        <p:nvPicPr>
          <p:cNvPr id="21507" name="Picture 5" descr="PPT02"/>
          <p:cNvPicPr>
            <a:picLocks noChangeAspect="1" noChangeArrowheads="1"/>
          </p:cNvPicPr>
          <p:nvPr/>
        </p:nvPicPr>
        <p:blipFill>
          <a:blip r:embed="rId2" cstate="print"/>
          <a:srcRect/>
          <a:stretch>
            <a:fillRect/>
          </a:stretch>
        </p:blipFill>
        <p:spPr bwMode="auto">
          <a:xfrm>
            <a:off x="1588" y="0"/>
            <a:ext cx="10691812" cy="7559675"/>
          </a:xfrm>
          <a:prstGeom prst="rect">
            <a:avLst/>
          </a:prstGeom>
          <a:noFill/>
          <a:ln w="9525">
            <a:noFill/>
            <a:miter lim="800000"/>
            <a:headEnd/>
            <a:tailEnd/>
          </a:ln>
        </p:spPr>
      </p:pic>
      <p:pic>
        <p:nvPicPr>
          <p:cNvPr id="21508" name="Picture 7" descr="自动化标"/>
          <p:cNvPicPr>
            <a:picLocks noChangeAspect="1" noChangeArrowheads="1"/>
          </p:cNvPicPr>
          <p:nvPr/>
        </p:nvPicPr>
        <p:blipFill>
          <a:blip r:embed="rId3" cstate="print"/>
          <a:srcRect/>
          <a:stretch>
            <a:fillRect/>
          </a:stretch>
        </p:blipFill>
        <p:spPr bwMode="auto">
          <a:xfrm>
            <a:off x="7075488" y="6013450"/>
            <a:ext cx="2962275" cy="517525"/>
          </a:xfrm>
          <a:prstGeom prst="rect">
            <a:avLst/>
          </a:prstGeom>
          <a:noFill/>
          <a:ln w="9525">
            <a:noFill/>
            <a:miter lim="800000"/>
            <a:headEnd/>
            <a:tailEnd/>
          </a:ln>
        </p:spPr>
      </p:pic>
      <p:sp>
        <p:nvSpPr>
          <p:cNvPr id="21509" name="Rectangle 2"/>
          <p:cNvSpPr>
            <a:spLocks noGrp="1" noChangeArrowheads="1"/>
          </p:cNvSpPr>
          <p:nvPr>
            <p:ph type="ctrTitle"/>
          </p:nvPr>
        </p:nvSpPr>
        <p:spPr bwMode="auto">
          <a:xfrm>
            <a:off x="417513" y="2916238"/>
            <a:ext cx="10072687" cy="1620837"/>
          </a:xfrm>
          <a:noFill/>
          <a:ln>
            <a:miter lim="800000"/>
            <a:headEnd/>
            <a:tailEnd/>
          </a:ln>
        </p:spPr>
        <p:txBody>
          <a:bodyPr vert="horz" wrap="square" lIns="91440" tIns="45720" rIns="91440" bIns="45720" numCol="1" anchor="ctr" anchorCtr="0" compatLnSpc="1">
            <a:prstTxWarp prst="textNoShape">
              <a:avLst/>
            </a:prstTxWarp>
          </a:bodyPr>
          <a:lstStyle/>
          <a:p>
            <a:pPr eaLnBrk="1" hangingPunct="1">
              <a:spcBef>
                <a:spcPct val="50000"/>
              </a:spcBef>
            </a:pPr>
            <a:r>
              <a:rPr lang="en-US" altLang="zh-CN" sz="6000" b="1" dirty="0" smtClean="0">
                <a:solidFill>
                  <a:schemeClr val="bg1"/>
                </a:solidFill>
                <a:latin typeface="华文隶书" pitchFamily="2" charset="-122"/>
                <a:ea typeface="华文隶书" pitchFamily="2" charset="-122"/>
              </a:rPr>
              <a:t>3.</a:t>
            </a:r>
            <a:r>
              <a:rPr lang="zh-CN" altLang="en-US" sz="6000" b="1" dirty="0" smtClean="0">
                <a:solidFill>
                  <a:schemeClr val="bg1"/>
                </a:solidFill>
                <a:latin typeface="华文隶书" pitchFamily="2" charset="-122"/>
                <a:ea typeface="华文隶书" pitchFamily="2" charset="-122"/>
              </a:rPr>
              <a:t>智能工厂</a:t>
            </a:r>
            <a:endParaRPr lang="zh-CN" altLang="en-US" sz="4000" dirty="0" smtClean="0">
              <a:solidFill>
                <a:schemeClr val="bg1"/>
              </a:solidFill>
              <a:latin typeface="华文隶书" pitchFamily="2" charset="-122"/>
              <a:ea typeface="华文隶书"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7544" y="67625"/>
            <a:ext cx="9775856" cy="712610"/>
          </a:xfrm>
        </p:spPr>
        <p:txBody>
          <a:bodyPr lIns="104306" tIns="52153" rIns="104306" bIns="52153"/>
          <a:lstStyle/>
          <a:p>
            <a:pPr algn="l">
              <a:defRPr/>
            </a:pPr>
            <a:r>
              <a:rPr sz="3600" b="1" dirty="0" smtClean="0">
                <a:solidFill>
                  <a:schemeClr val="accent3"/>
                </a:solidFill>
                <a:latin typeface="黑体" pitchFamily="49" charset="-122"/>
                <a:ea typeface="黑体" pitchFamily="49" charset="-122"/>
              </a:rPr>
              <a:t>智能制造的定义</a:t>
            </a:r>
            <a:endParaRPr sz="3600" b="1" dirty="0">
              <a:solidFill>
                <a:schemeClr val="accent3"/>
              </a:solidFill>
              <a:latin typeface="黑体" pitchFamily="49" charset="-122"/>
              <a:ea typeface="黑体" pitchFamily="49" charset="-122"/>
            </a:endParaRPr>
          </a:p>
        </p:txBody>
      </p:sp>
      <p:sp>
        <p:nvSpPr>
          <p:cNvPr id="5" name="AutoShape 3"/>
          <p:cNvSpPr>
            <a:spLocks noChangeArrowheads="1"/>
          </p:cNvSpPr>
          <p:nvPr/>
        </p:nvSpPr>
        <p:spPr bwMode="gray">
          <a:xfrm rot="5400000">
            <a:off x="3244661" y="-328160"/>
            <a:ext cx="4425751" cy="8872935"/>
          </a:xfrm>
          <a:prstGeom prst="roundRect">
            <a:avLst>
              <a:gd name="adj" fmla="val 9272"/>
            </a:avLst>
          </a:prstGeom>
          <a:gradFill rotWithShape="1">
            <a:gsLst>
              <a:gs pos="0">
                <a:srgbClr val="F8F8F8">
                  <a:gamma/>
                  <a:shade val="77647"/>
                  <a:invGamma/>
                  <a:alpha val="38000"/>
                </a:srgbClr>
              </a:gs>
              <a:gs pos="50000">
                <a:srgbClr val="F8F8F8">
                  <a:alpha val="25000"/>
                </a:srgbClr>
              </a:gs>
              <a:gs pos="100000">
                <a:srgbClr val="F8F8F8">
                  <a:gamma/>
                  <a:shade val="77647"/>
                  <a:invGamma/>
                  <a:alpha val="39000"/>
                </a:srgbClr>
              </a:gs>
            </a:gsLst>
            <a:lin ang="5400000" scaled="1"/>
          </a:gradFill>
          <a:ln w="25400" algn="ctr">
            <a:solidFill>
              <a:schemeClr val="accent5">
                <a:lumMod val="50000"/>
              </a:schemeClr>
            </a:solidFill>
            <a:round/>
            <a:headEnd/>
            <a:tailEnd/>
          </a:ln>
          <a:effectLst/>
        </p:spPr>
        <p:txBody>
          <a:bodyPr wrap="none" lIns="104306" tIns="52153" rIns="104306" bIns="52153" anchor="ctr"/>
          <a:lstStyle/>
          <a:p>
            <a:pPr>
              <a:defRPr/>
            </a:pPr>
            <a:endParaRPr lang="zh-CN" altLang="en-US">
              <a:ea typeface="宋体" pitchFamily="2" charset="-122"/>
            </a:endParaRPr>
          </a:p>
        </p:txBody>
      </p:sp>
      <p:sp>
        <p:nvSpPr>
          <p:cNvPr id="7" name="Text Box 4"/>
          <p:cNvSpPr txBox="1">
            <a:spLocks noChangeArrowheads="1"/>
          </p:cNvSpPr>
          <p:nvPr/>
        </p:nvSpPr>
        <p:spPr bwMode="gray">
          <a:xfrm>
            <a:off x="1219717" y="2852977"/>
            <a:ext cx="8506451" cy="3202326"/>
          </a:xfrm>
          <a:prstGeom prst="rect">
            <a:avLst/>
          </a:prstGeom>
          <a:noFill/>
          <a:ln w="9525" algn="ctr">
            <a:noFill/>
            <a:miter lim="800000"/>
            <a:headEnd/>
            <a:tailEnd/>
          </a:ln>
        </p:spPr>
        <p:txBody>
          <a:bodyPr lIns="104306" tIns="52153" rIns="104306" bIns="52153">
            <a:spAutoFit/>
          </a:bodyPr>
          <a:lstStyle/>
          <a:p>
            <a:pPr algn="just" eaLnBrk="0" hangingPunct="0">
              <a:lnSpc>
                <a:spcPct val="125000"/>
              </a:lnSpc>
            </a:pPr>
            <a:r>
              <a:rPr lang="zh-CN" altLang="en-US" sz="2300" b="1" dirty="0">
                <a:latin typeface="华文楷体" pitchFamily="2" charset="-122"/>
                <a:ea typeface="华文楷体" pitchFamily="2" charset="-122"/>
              </a:rPr>
              <a:t>是一种由智能机器和人类专家共同组成的人机一体化智能系统</a:t>
            </a:r>
            <a:r>
              <a:rPr lang="en-US" altLang="zh-CN" sz="2300" b="1" dirty="0">
                <a:latin typeface="华文楷体" pitchFamily="2" charset="-122"/>
                <a:ea typeface="华文楷体" pitchFamily="2" charset="-122"/>
              </a:rPr>
              <a:t>,</a:t>
            </a:r>
            <a:r>
              <a:rPr lang="zh-CN" altLang="en-US" sz="2300" b="1" dirty="0">
                <a:latin typeface="华文楷体" pitchFamily="2" charset="-122"/>
                <a:ea typeface="华文楷体" pitchFamily="2" charset="-122"/>
              </a:rPr>
              <a:t>它在制造过程中能进行智能活动</a:t>
            </a:r>
            <a:r>
              <a:rPr lang="en-US" altLang="zh-CN" sz="2300" b="1" dirty="0">
                <a:latin typeface="华文楷体" pitchFamily="2" charset="-122"/>
                <a:ea typeface="华文楷体" pitchFamily="2" charset="-122"/>
              </a:rPr>
              <a:t>,</a:t>
            </a:r>
            <a:r>
              <a:rPr lang="zh-CN" altLang="en-US" sz="2300" b="1" dirty="0">
                <a:latin typeface="华文楷体" pitchFamily="2" charset="-122"/>
                <a:ea typeface="华文楷体" pitchFamily="2" charset="-122"/>
              </a:rPr>
              <a:t>诸如分析、推理、判断、构思和决策等。通过人与智能机器的合作共事</a:t>
            </a:r>
            <a:r>
              <a:rPr lang="en-US" altLang="zh-CN" sz="2300" b="1" dirty="0">
                <a:latin typeface="华文楷体" pitchFamily="2" charset="-122"/>
                <a:ea typeface="华文楷体" pitchFamily="2" charset="-122"/>
              </a:rPr>
              <a:t>,</a:t>
            </a:r>
            <a:r>
              <a:rPr lang="zh-CN" altLang="en-US" sz="2300" b="1" dirty="0">
                <a:latin typeface="华文楷体" pitchFamily="2" charset="-122"/>
                <a:ea typeface="华文楷体" pitchFamily="2" charset="-122"/>
              </a:rPr>
              <a:t>去扩大、延伸和部分地取代人类专家在制造过程中的脑力劳动。它对制造自动化的概念进行了更新</a:t>
            </a:r>
            <a:r>
              <a:rPr lang="en-US" altLang="zh-CN" sz="2300" b="1" dirty="0">
                <a:latin typeface="华文楷体" pitchFamily="2" charset="-122"/>
                <a:ea typeface="华文楷体" pitchFamily="2" charset="-122"/>
              </a:rPr>
              <a:t>,</a:t>
            </a:r>
            <a:r>
              <a:rPr lang="zh-CN" altLang="en-US" sz="2300" b="1" dirty="0">
                <a:latin typeface="华文楷体" pitchFamily="2" charset="-122"/>
                <a:ea typeface="华文楷体" pitchFamily="2" charset="-122"/>
              </a:rPr>
              <a:t>扩展到柔性化、智能化和高度集成化。智能制造系统最终要从以人为主要决策核心的人机和谐系统向以机器为主体的自主运行转变。</a:t>
            </a:r>
            <a:endParaRPr lang="en-US" altLang="zh-CN" sz="2300" b="1" dirty="0">
              <a:latin typeface="华文楷体" pitchFamily="2" charset="-122"/>
              <a:ea typeface="华文楷体" pitchFamily="2" charset="-122"/>
              <a:cs typeface="Arial" charset="0"/>
            </a:endParaRPr>
          </a:p>
        </p:txBody>
      </p:sp>
      <p:grpSp>
        <p:nvGrpSpPr>
          <p:cNvPr id="3" name="组合 18"/>
          <p:cNvGrpSpPr>
            <a:grpSpLocks/>
          </p:cNvGrpSpPr>
          <p:nvPr/>
        </p:nvGrpSpPr>
        <p:grpSpPr bwMode="auto">
          <a:xfrm>
            <a:off x="2820014" y="1478997"/>
            <a:ext cx="4967975" cy="1055426"/>
            <a:chOff x="2411760" y="1322436"/>
            <a:chExt cx="4248472" cy="957370"/>
          </a:xfrm>
        </p:grpSpPr>
        <p:pic>
          <p:nvPicPr>
            <p:cNvPr id="13320" name="Picture 16" descr="O_chevron001"/>
            <p:cNvPicPr>
              <a:picLocks noChangeAspect="1" noChangeArrowheads="1"/>
            </p:cNvPicPr>
            <p:nvPr/>
          </p:nvPicPr>
          <p:blipFill>
            <a:blip r:embed="rId2" cstate="print"/>
            <a:srcRect/>
            <a:stretch>
              <a:fillRect/>
            </a:stretch>
          </p:blipFill>
          <p:spPr bwMode="auto">
            <a:xfrm>
              <a:off x="2960829" y="2063782"/>
              <a:ext cx="3195347" cy="216024"/>
            </a:xfrm>
            <a:prstGeom prst="rect">
              <a:avLst/>
            </a:prstGeom>
            <a:noFill/>
            <a:ln w="9525">
              <a:noFill/>
              <a:miter lim="800000"/>
              <a:headEnd/>
              <a:tailEnd/>
            </a:ln>
          </p:spPr>
        </p:pic>
        <p:grpSp>
          <p:nvGrpSpPr>
            <p:cNvPr id="4" name="组合 17"/>
            <p:cNvGrpSpPr>
              <a:grpSpLocks/>
            </p:cNvGrpSpPr>
            <p:nvPr/>
          </p:nvGrpSpPr>
          <p:grpSpPr bwMode="auto">
            <a:xfrm>
              <a:off x="2411760" y="1322436"/>
              <a:ext cx="4248472" cy="789095"/>
              <a:chOff x="2411760" y="1556792"/>
              <a:chExt cx="4248472" cy="789095"/>
            </a:xfrm>
          </p:grpSpPr>
          <p:grpSp>
            <p:nvGrpSpPr>
              <p:cNvPr id="6" name="组合 24"/>
              <p:cNvGrpSpPr>
                <a:grpSpLocks/>
              </p:cNvGrpSpPr>
              <p:nvPr/>
            </p:nvGrpSpPr>
            <p:grpSpPr bwMode="auto">
              <a:xfrm>
                <a:off x="2411760" y="1556792"/>
                <a:ext cx="4248472" cy="471914"/>
                <a:chOff x="683568" y="1492868"/>
                <a:chExt cx="2880320" cy="534349"/>
              </a:xfrm>
            </p:grpSpPr>
            <p:sp>
              <p:nvSpPr>
                <p:cNvPr id="13" name="AutoShape 90"/>
                <p:cNvSpPr>
                  <a:spLocks noChangeArrowheads="1"/>
                </p:cNvSpPr>
                <p:nvPr/>
              </p:nvSpPr>
              <p:spPr bwMode="gray">
                <a:xfrm>
                  <a:off x="683568" y="1543204"/>
                  <a:ext cx="2880320" cy="483589"/>
                </a:xfrm>
                <a:prstGeom prst="roundRect">
                  <a:avLst>
                    <a:gd name="adj" fmla="val 41602"/>
                  </a:avLst>
                </a:prstGeom>
                <a:solidFill>
                  <a:schemeClr val="accent5">
                    <a:lumMod val="50000"/>
                  </a:schemeClr>
                </a:solidFill>
                <a:ln w="9525">
                  <a:noFill/>
                  <a:round/>
                  <a:headEnd/>
                  <a:tailEnd/>
                </a:ln>
                <a:effectLst>
                  <a:outerShdw dist="35921" dir="2700000" algn="ctr" rotWithShape="0">
                    <a:srgbClr val="1C1C1C">
                      <a:alpha val="50000"/>
                    </a:srgbClr>
                  </a:outerShdw>
                </a:effectLst>
              </p:spPr>
              <p:txBody>
                <a:bodyPr wrap="none" anchor="ctr"/>
                <a:lstStyle/>
                <a:p>
                  <a:pPr>
                    <a:defRPr/>
                  </a:pPr>
                  <a:endParaRPr lang="zh-CN" altLang="en-US">
                    <a:latin typeface="宋体" pitchFamily="2" charset="-122"/>
                    <a:ea typeface="宋体" pitchFamily="2" charset="-122"/>
                  </a:endParaRPr>
                </a:p>
              </p:txBody>
            </p:sp>
            <p:sp>
              <p:nvSpPr>
                <p:cNvPr id="14" name="AutoShape 11"/>
                <p:cNvSpPr>
                  <a:spLocks noChangeArrowheads="1"/>
                </p:cNvSpPr>
                <p:nvPr/>
              </p:nvSpPr>
              <p:spPr bwMode="gray">
                <a:xfrm flipH="1">
                  <a:off x="3398946"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5" name="AutoShape 12"/>
                <p:cNvSpPr>
                  <a:spLocks noChangeArrowheads="1"/>
                </p:cNvSpPr>
                <p:nvPr/>
              </p:nvSpPr>
              <p:spPr bwMode="gray">
                <a:xfrm>
                  <a:off x="714497"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3331" name="Text Box 18"/>
                <p:cNvSpPr txBox="1">
                  <a:spLocks noChangeArrowheads="1"/>
                </p:cNvSpPr>
                <p:nvPr/>
              </p:nvSpPr>
              <p:spPr bwMode="white">
                <a:xfrm>
                  <a:off x="1000750" y="1492868"/>
                  <a:ext cx="2238375" cy="522744"/>
                </a:xfrm>
                <a:prstGeom prst="rect">
                  <a:avLst/>
                </a:prstGeom>
                <a:noFill/>
                <a:ln w="9525" algn="ctr">
                  <a:noFill/>
                  <a:miter lim="800000"/>
                  <a:headEnd/>
                  <a:tailEnd/>
                </a:ln>
              </p:spPr>
              <p:txBody>
                <a:bodyPr>
                  <a:spAutoFit/>
                </a:bodyPr>
                <a:lstStyle/>
                <a:p>
                  <a:pPr algn="ctr">
                    <a:spcBef>
                      <a:spcPct val="50000"/>
                    </a:spcBef>
                  </a:pPr>
                  <a:r>
                    <a:rPr lang="zh-CN" altLang="en-US" sz="2700" b="1" dirty="0">
                      <a:solidFill>
                        <a:srgbClr val="F8F8F8"/>
                      </a:solidFill>
                      <a:latin typeface="宋体" charset="-122"/>
                      <a:cs typeface="Arial" charset="0"/>
                    </a:rPr>
                    <a:t>智能制造系统</a:t>
                  </a:r>
                </a:p>
              </p:txBody>
            </p:sp>
          </p:grpSp>
          <p:sp>
            <p:nvSpPr>
              <p:cNvPr id="17" name="矩形 16"/>
              <p:cNvSpPr/>
              <p:nvPr/>
            </p:nvSpPr>
            <p:spPr>
              <a:xfrm>
                <a:off x="3054746" y="2010868"/>
                <a:ext cx="3160067" cy="335019"/>
              </a:xfrm>
              <a:prstGeom prst="rect">
                <a:avLst/>
              </a:prstGeom>
            </p:spPr>
            <p:txBody>
              <a:bodyPr wrap="none">
                <a:spAutoFit/>
              </a:bodyPr>
              <a:lstStyle/>
              <a:p>
                <a:pPr>
                  <a:defRPr/>
                </a:pPr>
                <a:r>
                  <a:rPr lang="en-US" altLang="zh-CN" sz="1800" b="1" dirty="0">
                    <a:solidFill>
                      <a:schemeClr val="tx1">
                        <a:lumMod val="50000"/>
                        <a:lumOff val="50000"/>
                      </a:schemeClr>
                    </a:solidFill>
                    <a:latin typeface="+mn-ea"/>
                    <a:ea typeface="+mn-ea"/>
                  </a:rPr>
                  <a:t>Intelligent </a:t>
                </a:r>
                <a:r>
                  <a:rPr lang="zh-CN" altLang="en-US" sz="1800" b="1" dirty="0">
                    <a:solidFill>
                      <a:schemeClr val="tx1">
                        <a:lumMod val="50000"/>
                        <a:lumOff val="50000"/>
                      </a:schemeClr>
                    </a:solidFill>
                    <a:latin typeface="+mn-ea"/>
                    <a:ea typeface="+mn-ea"/>
                  </a:rPr>
                  <a:t> </a:t>
                </a:r>
                <a:r>
                  <a:rPr lang="en-US" altLang="zh-CN" sz="1800" b="1" dirty="0">
                    <a:solidFill>
                      <a:schemeClr val="tx1">
                        <a:lumMod val="50000"/>
                        <a:lumOff val="50000"/>
                      </a:schemeClr>
                    </a:solidFill>
                    <a:latin typeface="+mn-ea"/>
                    <a:ea typeface="+mn-ea"/>
                  </a:rPr>
                  <a:t>Manufacturing, IM</a:t>
                </a:r>
                <a:endParaRPr lang="zh-CN" altLang="en-US" sz="1800" b="1" dirty="0">
                  <a:solidFill>
                    <a:schemeClr val="tx1">
                      <a:lumMod val="50000"/>
                      <a:lumOff val="50000"/>
                    </a:schemeClr>
                  </a:solidFill>
                  <a:latin typeface="+mn-ea"/>
                  <a:ea typeface="+mn-ea"/>
                </a:endParaRPr>
              </a:p>
            </p:txBody>
          </p:sp>
        </p:gr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17544" y="67625"/>
            <a:ext cx="9775856" cy="712610"/>
          </a:xfrm>
        </p:spPr>
        <p:txBody>
          <a:bodyPr lIns="104306" tIns="52153" rIns="104306" bIns="52153"/>
          <a:lstStyle/>
          <a:p>
            <a:pPr algn="l">
              <a:defRPr/>
            </a:pPr>
            <a:r>
              <a:rPr sz="3600" b="1" dirty="0" smtClean="0">
                <a:solidFill>
                  <a:schemeClr val="accent3"/>
                </a:solidFill>
                <a:latin typeface="黑体" pitchFamily="49" charset="-122"/>
                <a:ea typeface="黑体" pitchFamily="49" charset="-122"/>
              </a:rPr>
              <a:t>智能制造系统的特征</a:t>
            </a:r>
            <a:endParaRPr sz="3600" b="1" dirty="0">
              <a:solidFill>
                <a:schemeClr val="accent3"/>
              </a:solidFill>
              <a:latin typeface="黑体" pitchFamily="49" charset="-122"/>
              <a:ea typeface="黑体" pitchFamily="49" charset="-122"/>
            </a:endParaRPr>
          </a:p>
        </p:txBody>
      </p:sp>
      <p:sp>
        <p:nvSpPr>
          <p:cNvPr id="5" name="Oval 2"/>
          <p:cNvSpPr>
            <a:spLocks noChangeArrowheads="1"/>
          </p:cNvSpPr>
          <p:nvPr/>
        </p:nvSpPr>
        <p:spPr bwMode="gray">
          <a:xfrm>
            <a:off x="3467930" y="2224622"/>
            <a:ext cx="3503203" cy="3304552"/>
          </a:xfrm>
          <a:prstGeom prst="ellipse">
            <a:avLst/>
          </a:prstGeom>
          <a:gradFill rotWithShape="1">
            <a:gsLst>
              <a:gs pos="0">
                <a:srgbClr val="E6E6E6"/>
              </a:gs>
              <a:gs pos="14999">
                <a:srgbClr val="7D8496"/>
              </a:gs>
              <a:gs pos="53000">
                <a:srgbClr val="E6E6E6"/>
              </a:gs>
              <a:gs pos="67999">
                <a:srgbClr val="7D8496"/>
              </a:gs>
              <a:gs pos="92999">
                <a:srgbClr val="E6E6E6"/>
              </a:gs>
              <a:gs pos="100000">
                <a:srgbClr val="FFFFFF"/>
              </a:gs>
            </a:gsLst>
            <a:lin ang="2700000" scaled="1"/>
          </a:gradFill>
          <a:ln w="9525">
            <a:noFill/>
            <a:round/>
            <a:headEnd/>
            <a:tailEnd/>
          </a:ln>
        </p:spPr>
        <p:txBody>
          <a:bodyPr wrap="none" lIns="104306" tIns="52153" rIns="104306" bIns="52153" anchor="ctr"/>
          <a:lstStyle/>
          <a:p>
            <a:pPr>
              <a:defRPr/>
            </a:pPr>
            <a:endParaRPr lang="zh-CN" altLang="en-US">
              <a:latin typeface="+mn-ea"/>
              <a:ea typeface="+mn-ea"/>
            </a:endParaRPr>
          </a:p>
        </p:txBody>
      </p:sp>
      <p:sp>
        <p:nvSpPr>
          <p:cNvPr id="6" name="Oval 3"/>
          <p:cNvSpPr>
            <a:spLocks noChangeArrowheads="1"/>
          </p:cNvSpPr>
          <p:nvPr/>
        </p:nvSpPr>
        <p:spPr bwMode="gray">
          <a:xfrm>
            <a:off x="3649865" y="2401402"/>
            <a:ext cx="3141186" cy="2959745"/>
          </a:xfrm>
          <a:prstGeom prst="ellipse">
            <a:avLst/>
          </a:prstGeom>
          <a:gradFill rotWithShape="1">
            <a:gsLst>
              <a:gs pos="0">
                <a:schemeClr val="bg2">
                  <a:lumMod val="20000"/>
                  <a:lumOff val="80000"/>
                </a:schemeClr>
              </a:gs>
              <a:gs pos="50000">
                <a:srgbClr val="FFFFFF"/>
              </a:gs>
              <a:gs pos="100000">
                <a:schemeClr val="accent3">
                  <a:lumMod val="90000"/>
                </a:schemeClr>
              </a:gs>
            </a:gsLst>
            <a:lin ang="2700000" scaled="1"/>
          </a:gradFill>
          <a:ln w="9525">
            <a:noFill/>
            <a:round/>
            <a:headEnd/>
            <a:tailEnd/>
          </a:ln>
          <a:effectLst>
            <a:prstShdw prst="shdw17" dist="17961" dir="2700000">
              <a:srgbClr val="999999"/>
            </a:prstShdw>
          </a:effectLst>
        </p:spPr>
        <p:txBody>
          <a:bodyPr wrap="none" lIns="104306" tIns="52153" rIns="104306" bIns="52153" anchor="ctr"/>
          <a:lstStyle/>
          <a:p>
            <a:pPr>
              <a:defRPr/>
            </a:pPr>
            <a:endParaRPr lang="zh-CN" altLang="en-US">
              <a:latin typeface="+mn-ea"/>
              <a:ea typeface="+mn-ea"/>
            </a:endParaRPr>
          </a:p>
        </p:txBody>
      </p:sp>
      <p:sp>
        <p:nvSpPr>
          <p:cNvPr id="15365" name="TextBox 6"/>
          <p:cNvSpPr txBox="1">
            <a:spLocks noChangeArrowheads="1"/>
          </p:cNvSpPr>
          <p:nvPr/>
        </p:nvSpPr>
        <p:spPr bwMode="auto">
          <a:xfrm>
            <a:off x="4589251" y="3304552"/>
            <a:ext cx="1360810" cy="1351820"/>
          </a:xfrm>
          <a:prstGeom prst="rect">
            <a:avLst/>
          </a:prstGeom>
          <a:noFill/>
          <a:ln w="9525">
            <a:noFill/>
            <a:miter lim="800000"/>
            <a:headEnd/>
            <a:tailEnd/>
          </a:ln>
        </p:spPr>
        <p:txBody>
          <a:bodyPr lIns="104306" tIns="52153" rIns="104306" bIns="52153">
            <a:spAutoFit/>
          </a:bodyPr>
          <a:lstStyle/>
          <a:p>
            <a:r>
              <a:rPr lang="zh-CN" altLang="en-US" sz="2700" b="1" dirty="0"/>
              <a:t>智能制造系统的特征</a:t>
            </a:r>
          </a:p>
        </p:txBody>
      </p:sp>
      <p:grpSp>
        <p:nvGrpSpPr>
          <p:cNvPr id="3" name="组合 61"/>
          <p:cNvGrpSpPr>
            <a:grpSpLocks/>
          </p:cNvGrpSpPr>
          <p:nvPr/>
        </p:nvGrpSpPr>
        <p:grpSpPr bwMode="auto">
          <a:xfrm>
            <a:off x="2820013" y="1605019"/>
            <a:ext cx="1936322" cy="1778297"/>
            <a:chOff x="3797300" y="1827213"/>
            <a:chExt cx="1656184" cy="1612900"/>
          </a:xfrm>
        </p:grpSpPr>
        <p:grpSp>
          <p:nvGrpSpPr>
            <p:cNvPr id="4" name="Group 10"/>
            <p:cNvGrpSpPr>
              <a:grpSpLocks/>
            </p:cNvGrpSpPr>
            <p:nvPr/>
          </p:nvGrpSpPr>
          <p:grpSpPr bwMode="auto">
            <a:xfrm>
              <a:off x="3797300" y="1827213"/>
              <a:ext cx="1631950" cy="1612900"/>
              <a:chOff x="437" y="1700"/>
              <a:chExt cx="1110" cy="1096"/>
            </a:xfrm>
          </p:grpSpPr>
          <p:grpSp>
            <p:nvGrpSpPr>
              <p:cNvPr id="7" name="Group 11"/>
              <p:cNvGrpSpPr>
                <a:grpSpLocks/>
              </p:cNvGrpSpPr>
              <p:nvPr/>
            </p:nvGrpSpPr>
            <p:grpSpPr bwMode="auto">
              <a:xfrm>
                <a:off x="437" y="1700"/>
                <a:ext cx="1110" cy="1096"/>
                <a:chOff x="437" y="1700"/>
                <a:chExt cx="1110" cy="1096"/>
              </a:xfrm>
            </p:grpSpPr>
            <p:sp>
              <p:nvSpPr>
                <p:cNvPr id="15424" name="Oval 12"/>
                <p:cNvSpPr>
                  <a:spLocks noChangeArrowheads="1"/>
                </p:cNvSpPr>
                <p:nvPr/>
              </p:nvSpPr>
              <p:spPr bwMode="gray">
                <a:xfrm>
                  <a:off x="437" y="1700"/>
                  <a:ext cx="1110" cy="1096"/>
                </a:xfrm>
                <a:prstGeom prst="ellipse">
                  <a:avLst/>
                </a:prstGeom>
                <a:solidFill>
                  <a:srgbClr val="3333CC">
                    <a:alpha val="10196"/>
                  </a:srgbClr>
                </a:solidFill>
                <a:ln w="57150">
                  <a:noFill/>
                  <a:round/>
                  <a:headEnd/>
                  <a:tailEnd/>
                </a:ln>
              </p:spPr>
              <p:txBody>
                <a:bodyPr wrap="none" anchor="ctr"/>
                <a:lstStyle/>
                <a:p>
                  <a:endParaRPr lang="zh-CN" altLang="en-US">
                    <a:latin typeface="宋体" charset="-122"/>
                  </a:endParaRPr>
                </a:p>
              </p:txBody>
            </p:sp>
            <p:sp>
              <p:nvSpPr>
                <p:cNvPr id="15425" name="Oval 13"/>
                <p:cNvSpPr>
                  <a:spLocks noChangeArrowheads="1"/>
                </p:cNvSpPr>
                <p:nvPr/>
              </p:nvSpPr>
              <p:spPr bwMode="gray">
                <a:xfrm>
                  <a:off x="462" y="1725"/>
                  <a:ext cx="1062" cy="1048"/>
                </a:xfrm>
                <a:prstGeom prst="ellipse">
                  <a:avLst/>
                </a:prstGeom>
                <a:solidFill>
                  <a:schemeClr val="accent1">
                    <a:alpha val="10196"/>
                  </a:schemeClr>
                </a:solidFill>
                <a:ln w="57150">
                  <a:noFill/>
                  <a:round/>
                  <a:headEnd/>
                  <a:tailEnd/>
                </a:ln>
              </p:spPr>
              <p:txBody>
                <a:bodyPr wrap="none" anchor="ctr"/>
                <a:lstStyle/>
                <a:p>
                  <a:endParaRPr lang="zh-CN" altLang="en-US">
                    <a:latin typeface="宋体" charset="-122"/>
                  </a:endParaRPr>
                </a:p>
              </p:txBody>
            </p:sp>
          </p:grpSp>
          <p:grpSp>
            <p:nvGrpSpPr>
              <p:cNvPr id="8" name="Group 14"/>
              <p:cNvGrpSpPr>
                <a:grpSpLocks/>
              </p:cNvGrpSpPr>
              <p:nvPr/>
            </p:nvGrpSpPr>
            <p:grpSpPr bwMode="auto">
              <a:xfrm>
                <a:off x="486" y="1748"/>
                <a:ext cx="1026" cy="1014"/>
                <a:chOff x="437" y="1700"/>
                <a:chExt cx="1110" cy="1096"/>
              </a:xfrm>
            </p:grpSpPr>
            <p:sp>
              <p:nvSpPr>
                <p:cNvPr id="15422" name="Oval 15"/>
                <p:cNvSpPr>
                  <a:spLocks noChangeArrowheads="1"/>
                </p:cNvSpPr>
                <p:nvPr/>
              </p:nvSpPr>
              <p:spPr bwMode="gray">
                <a:xfrm>
                  <a:off x="437" y="1700"/>
                  <a:ext cx="1110" cy="1096"/>
                </a:xfrm>
                <a:prstGeom prst="ellipse">
                  <a:avLst/>
                </a:prstGeom>
                <a:solidFill>
                  <a:schemeClr val="accent1">
                    <a:alpha val="10196"/>
                  </a:schemeClr>
                </a:solidFill>
                <a:ln w="57150">
                  <a:noFill/>
                  <a:round/>
                  <a:headEnd/>
                  <a:tailEnd/>
                </a:ln>
              </p:spPr>
              <p:txBody>
                <a:bodyPr wrap="none" anchor="ctr"/>
                <a:lstStyle/>
                <a:p>
                  <a:endParaRPr lang="zh-CN" altLang="en-US">
                    <a:latin typeface="宋体" charset="-122"/>
                  </a:endParaRPr>
                </a:p>
              </p:txBody>
            </p:sp>
            <p:sp>
              <p:nvSpPr>
                <p:cNvPr id="15423" name="Oval 16"/>
                <p:cNvSpPr>
                  <a:spLocks noChangeArrowheads="1"/>
                </p:cNvSpPr>
                <p:nvPr/>
              </p:nvSpPr>
              <p:spPr bwMode="gray">
                <a:xfrm>
                  <a:off x="462" y="1725"/>
                  <a:ext cx="1062" cy="1048"/>
                </a:xfrm>
                <a:prstGeom prst="ellipse">
                  <a:avLst/>
                </a:prstGeom>
                <a:solidFill>
                  <a:srgbClr val="3333CC">
                    <a:alpha val="10196"/>
                  </a:srgbClr>
                </a:solidFill>
                <a:ln w="57150">
                  <a:noFill/>
                  <a:round/>
                  <a:headEnd/>
                  <a:tailEnd/>
                </a:ln>
              </p:spPr>
              <p:txBody>
                <a:bodyPr wrap="none" anchor="ctr"/>
                <a:lstStyle/>
                <a:p>
                  <a:endParaRPr lang="zh-CN" altLang="en-US">
                    <a:latin typeface="宋体" charset="-122"/>
                  </a:endParaRPr>
                </a:p>
              </p:txBody>
            </p:sp>
          </p:grpSp>
        </p:grpSp>
        <p:grpSp>
          <p:nvGrpSpPr>
            <p:cNvPr id="9" name="Group 31"/>
            <p:cNvGrpSpPr>
              <a:grpSpLocks/>
            </p:cNvGrpSpPr>
            <p:nvPr/>
          </p:nvGrpSpPr>
          <p:grpSpPr bwMode="auto">
            <a:xfrm>
              <a:off x="3871913" y="1878013"/>
              <a:ext cx="1466850" cy="1447800"/>
              <a:chOff x="708" y="2203"/>
              <a:chExt cx="751" cy="741"/>
            </a:xfrm>
          </p:grpSpPr>
          <p:sp>
            <p:nvSpPr>
              <p:cNvPr id="22" name="Oval 32"/>
              <p:cNvSpPr>
                <a:spLocks noChangeArrowheads="1"/>
              </p:cNvSpPr>
              <p:nvPr/>
            </p:nvSpPr>
            <p:spPr bwMode="gray">
              <a:xfrm>
                <a:off x="728" y="2235"/>
                <a:ext cx="716" cy="709"/>
              </a:xfrm>
              <a:prstGeom prst="ellipse">
                <a:avLst/>
              </a:prstGeom>
              <a:gradFill rotWithShape="1">
                <a:gsLst>
                  <a:gs pos="0">
                    <a:schemeClr val="accent1"/>
                  </a:gs>
                  <a:gs pos="100000">
                    <a:schemeClr val="accent1">
                      <a:gamma/>
                      <a:shade val="31765"/>
                      <a:invGamma/>
                    </a:schemeClr>
                  </a:gs>
                </a:gsLst>
                <a:lin ang="5400000" scaled="1"/>
              </a:gradFill>
              <a:ln w="38100" algn="ctr">
                <a:solidFill>
                  <a:srgbClr val="F8F8F8">
                    <a:alpha val="80000"/>
                  </a:srgbClr>
                </a:solidFill>
                <a:round/>
                <a:headEnd/>
                <a:tailEnd/>
              </a:ln>
              <a:effectLst/>
            </p:spPr>
            <p:txBody>
              <a:bodyPr wrap="none" anchor="ctr"/>
              <a:lstStyle/>
              <a:p>
                <a:pPr>
                  <a:defRPr/>
                </a:pPr>
                <a:endParaRPr lang="zh-CN" altLang="en-US">
                  <a:latin typeface="宋体" pitchFamily="2" charset="-122"/>
                  <a:ea typeface="宋体" pitchFamily="2" charset="-122"/>
                </a:endParaRPr>
              </a:p>
            </p:txBody>
          </p:sp>
          <p:pic>
            <p:nvPicPr>
              <p:cNvPr id="15419" name="Picture 33" descr="cir_lighteffect0"/>
              <p:cNvPicPr>
                <a:picLocks noChangeAspect="1" noChangeArrowheads="1"/>
              </p:cNvPicPr>
              <p:nvPr/>
            </p:nvPicPr>
            <p:blipFill>
              <a:blip r:embed="rId2" cstate="print">
                <a:lum bright="18000" contrast="-12000"/>
              </a:blip>
              <a:srcRect/>
              <a:stretch>
                <a:fillRect/>
              </a:stretch>
            </p:blipFill>
            <p:spPr bwMode="gray">
              <a:xfrm>
                <a:off x="708" y="2203"/>
                <a:ext cx="751" cy="644"/>
              </a:xfrm>
              <a:prstGeom prst="rect">
                <a:avLst/>
              </a:prstGeom>
              <a:noFill/>
              <a:ln w="9525">
                <a:noFill/>
                <a:miter lim="800000"/>
                <a:headEnd/>
                <a:tailEnd/>
              </a:ln>
            </p:spPr>
          </p:pic>
        </p:grpSp>
        <p:sp>
          <p:nvSpPr>
            <p:cNvPr id="21" name="Rectangle 34"/>
            <p:cNvSpPr>
              <a:spLocks noChangeArrowheads="1"/>
            </p:cNvSpPr>
            <p:nvPr/>
          </p:nvSpPr>
          <p:spPr bwMode="gray">
            <a:xfrm>
              <a:off x="4002139" y="2416175"/>
              <a:ext cx="1451345" cy="485025"/>
            </a:xfrm>
            <a:prstGeom prst="rect">
              <a:avLst/>
            </a:prstGeom>
            <a:noFill/>
            <a:ln w="9525" algn="ctr">
              <a:noFill/>
              <a:miter lim="800000"/>
              <a:headEnd/>
              <a:tailEnd/>
            </a:ln>
          </p:spPr>
          <p:txBody>
            <a:bodyPr>
              <a:spAutoFit/>
            </a:bodyPr>
            <a:lstStyle/>
            <a:p>
              <a:pPr marL="391146" indent="-391146" eaLnBrk="0" hangingPunct="0">
                <a:lnSpc>
                  <a:spcPct val="125000"/>
                </a:lnSpc>
                <a:spcBef>
                  <a:spcPct val="20000"/>
                </a:spcBef>
                <a:buClr>
                  <a:srgbClr val="6699FF"/>
                </a:buClr>
                <a:defRPr/>
              </a:pPr>
              <a:r>
                <a:rPr lang="zh-CN" altLang="en-US" sz="2300" b="1" kern="0" dirty="0">
                  <a:solidFill>
                    <a:srgbClr val="FFFFFF"/>
                  </a:solidFill>
                  <a:latin typeface="宋体" charset="-122"/>
                </a:rPr>
                <a:t>自律能力</a:t>
              </a:r>
              <a:endParaRPr lang="en-US" altLang="zh-CN" sz="2300" b="1" kern="0" dirty="0">
                <a:solidFill>
                  <a:srgbClr val="FFFFFF"/>
                </a:solidFill>
                <a:latin typeface="宋体" charset="-122"/>
              </a:endParaRPr>
            </a:p>
          </p:txBody>
        </p:sp>
      </p:grpSp>
      <p:grpSp>
        <p:nvGrpSpPr>
          <p:cNvPr id="11" name="Group 10"/>
          <p:cNvGrpSpPr>
            <a:grpSpLocks/>
          </p:cNvGrpSpPr>
          <p:nvPr/>
        </p:nvGrpSpPr>
        <p:grpSpPr bwMode="auto">
          <a:xfrm>
            <a:off x="5515641" y="1636524"/>
            <a:ext cx="1908475" cy="1778297"/>
            <a:chOff x="437" y="1700"/>
            <a:chExt cx="1110" cy="1096"/>
          </a:xfrm>
        </p:grpSpPr>
        <p:grpSp>
          <p:nvGrpSpPr>
            <p:cNvPr id="12" name="Group 11"/>
            <p:cNvGrpSpPr>
              <a:grpSpLocks/>
            </p:cNvGrpSpPr>
            <p:nvPr/>
          </p:nvGrpSpPr>
          <p:grpSpPr bwMode="auto">
            <a:xfrm>
              <a:off x="437" y="1700"/>
              <a:ext cx="1110" cy="1096"/>
              <a:chOff x="437" y="1700"/>
              <a:chExt cx="1110" cy="1096"/>
            </a:xfrm>
          </p:grpSpPr>
          <p:sp>
            <p:nvSpPr>
              <p:cNvPr id="15413" name="Oval 12"/>
              <p:cNvSpPr>
                <a:spLocks noChangeArrowheads="1"/>
              </p:cNvSpPr>
              <p:nvPr/>
            </p:nvSpPr>
            <p:spPr bwMode="gray">
              <a:xfrm>
                <a:off x="437" y="1700"/>
                <a:ext cx="1110" cy="1096"/>
              </a:xfrm>
              <a:prstGeom prst="ellipse">
                <a:avLst/>
              </a:prstGeom>
              <a:solidFill>
                <a:srgbClr val="3333CC">
                  <a:alpha val="10196"/>
                </a:srgbClr>
              </a:solidFill>
              <a:ln w="57150">
                <a:noFill/>
                <a:round/>
                <a:headEnd/>
                <a:tailEnd/>
              </a:ln>
            </p:spPr>
            <p:txBody>
              <a:bodyPr wrap="none" anchor="ctr"/>
              <a:lstStyle/>
              <a:p>
                <a:endParaRPr lang="zh-CN" altLang="en-US">
                  <a:latin typeface="宋体" charset="-122"/>
                </a:endParaRPr>
              </a:p>
            </p:txBody>
          </p:sp>
          <p:sp>
            <p:nvSpPr>
              <p:cNvPr id="15414" name="Oval 13"/>
              <p:cNvSpPr>
                <a:spLocks noChangeArrowheads="1"/>
              </p:cNvSpPr>
              <p:nvPr/>
            </p:nvSpPr>
            <p:spPr bwMode="gray">
              <a:xfrm>
                <a:off x="462" y="1725"/>
                <a:ext cx="1062" cy="1048"/>
              </a:xfrm>
              <a:prstGeom prst="ellipse">
                <a:avLst/>
              </a:prstGeom>
              <a:solidFill>
                <a:schemeClr val="accent1">
                  <a:alpha val="10196"/>
                </a:schemeClr>
              </a:solidFill>
              <a:ln w="57150">
                <a:noFill/>
                <a:round/>
                <a:headEnd/>
                <a:tailEnd/>
              </a:ln>
            </p:spPr>
            <p:txBody>
              <a:bodyPr wrap="none" anchor="ctr"/>
              <a:lstStyle/>
              <a:p>
                <a:endParaRPr lang="zh-CN" altLang="en-US">
                  <a:latin typeface="宋体" charset="-122"/>
                </a:endParaRPr>
              </a:p>
            </p:txBody>
          </p:sp>
        </p:grpSp>
        <p:grpSp>
          <p:nvGrpSpPr>
            <p:cNvPr id="13" name="Group 14"/>
            <p:cNvGrpSpPr>
              <a:grpSpLocks/>
            </p:cNvGrpSpPr>
            <p:nvPr/>
          </p:nvGrpSpPr>
          <p:grpSpPr bwMode="auto">
            <a:xfrm>
              <a:off x="486" y="1748"/>
              <a:ext cx="1026" cy="1014"/>
              <a:chOff x="437" y="1700"/>
              <a:chExt cx="1110" cy="1096"/>
            </a:xfrm>
          </p:grpSpPr>
          <p:sp>
            <p:nvSpPr>
              <p:cNvPr id="15411" name="Oval 15"/>
              <p:cNvSpPr>
                <a:spLocks noChangeArrowheads="1"/>
              </p:cNvSpPr>
              <p:nvPr/>
            </p:nvSpPr>
            <p:spPr bwMode="gray">
              <a:xfrm>
                <a:off x="437" y="1700"/>
                <a:ext cx="1110" cy="1096"/>
              </a:xfrm>
              <a:prstGeom prst="ellipse">
                <a:avLst/>
              </a:prstGeom>
              <a:solidFill>
                <a:schemeClr val="accent1">
                  <a:alpha val="10196"/>
                </a:schemeClr>
              </a:solidFill>
              <a:ln w="57150">
                <a:noFill/>
                <a:round/>
                <a:headEnd/>
                <a:tailEnd/>
              </a:ln>
            </p:spPr>
            <p:txBody>
              <a:bodyPr wrap="none" anchor="ctr"/>
              <a:lstStyle/>
              <a:p>
                <a:endParaRPr lang="zh-CN" altLang="en-US">
                  <a:latin typeface="宋体" charset="-122"/>
                </a:endParaRPr>
              </a:p>
            </p:txBody>
          </p:sp>
          <p:sp>
            <p:nvSpPr>
              <p:cNvPr id="15412" name="Oval 16"/>
              <p:cNvSpPr>
                <a:spLocks noChangeArrowheads="1"/>
              </p:cNvSpPr>
              <p:nvPr/>
            </p:nvSpPr>
            <p:spPr bwMode="gray">
              <a:xfrm>
                <a:off x="462" y="1725"/>
                <a:ext cx="1062" cy="1048"/>
              </a:xfrm>
              <a:prstGeom prst="ellipse">
                <a:avLst/>
              </a:prstGeom>
              <a:solidFill>
                <a:srgbClr val="3333CC">
                  <a:alpha val="10196"/>
                </a:srgbClr>
              </a:solidFill>
              <a:ln w="57150">
                <a:noFill/>
                <a:round/>
                <a:headEnd/>
                <a:tailEnd/>
              </a:ln>
            </p:spPr>
            <p:txBody>
              <a:bodyPr wrap="none" anchor="ctr"/>
              <a:lstStyle/>
              <a:p>
                <a:endParaRPr lang="zh-CN" altLang="en-US">
                  <a:latin typeface="宋体" charset="-122"/>
                </a:endParaRPr>
              </a:p>
            </p:txBody>
          </p:sp>
        </p:grpSp>
      </p:grpSp>
      <p:grpSp>
        <p:nvGrpSpPr>
          <p:cNvPr id="66" name="组合 65"/>
          <p:cNvGrpSpPr/>
          <p:nvPr/>
        </p:nvGrpSpPr>
        <p:grpSpPr>
          <a:xfrm>
            <a:off x="5602897" y="1692533"/>
            <a:ext cx="1720969" cy="1596267"/>
            <a:chOff x="5602897" y="1692533"/>
            <a:chExt cx="1720969" cy="1596267"/>
          </a:xfrm>
        </p:grpSpPr>
        <p:grpSp>
          <p:nvGrpSpPr>
            <p:cNvPr id="14" name="Group 31"/>
            <p:cNvGrpSpPr>
              <a:grpSpLocks/>
            </p:cNvGrpSpPr>
            <p:nvPr/>
          </p:nvGrpSpPr>
          <p:grpSpPr bwMode="auto">
            <a:xfrm>
              <a:off x="5602897" y="1692533"/>
              <a:ext cx="1715400" cy="1596267"/>
              <a:chOff x="708" y="2203"/>
              <a:chExt cx="751" cy="741"/>
            </a:xfrm>
          </p:grpSpPr>
          <p:sp>
            <p:nvSpPr>
              <p:cNvPr id="34" name="Oval 32"/>
              <p:cNvSpPr>
                <a:spLocks noChangeArrowheads="1"/>
              </p:cNvSpPr>
              <p:nvPr/>
            </p:nvSpPr>
            <p:spPr bwMode="gray">
              <a:xfrm>
                <a:off x="728" y="2235"/>
                <a:ext cx="716" cy="709"/>
              </a:xfrm>
              <a:prstGeom prst="ellipse">
                <a:avLst/>
              </a:prstGeom>
              <a:gradFill rotWithShape="1">
                <a:gsLst>
                  <a:gs pos="0">
                    <a:schemeClr val="accent1"/>
                  </a:gs>
                  <a:gs pos="100000">
                    <a:schemeClr val="accent1">
                      <a:gamma/>
                      <a:shade val="31765"/>
                      <a:invGamma/>
                    </a:schemeClr>
                  </a:gs>
                </a:gsLst>
                <a:lin ang="5400000" scaled="1"/>
              </a:gradFill>
              <a:ln w="38100" algn="ctr">
                <a:solidFill>
                  <a:srgbClr val="F8F8F8">
                    <a:alpha val="80000"/>
                  </a:srgbClr>
                </a:solidFill>
                <a:round/>
                <a:headEnd/>
                <a:tailEnd/>
              </a:ln>
              <a:effectLst/>
            </p:spPr>
            <p:txBody>
              <a:bodyPr wrap="none" anchor="ctr"/>
              <a:lstStyle/>
              <a:p>
                <a:pPr>
                  <a:defRPr/>
                </a:pPr>
                <a:endParaRPr lang="zh-CN" altLang="en-US">
                  <a:latin typeface="宋体" pitchFamily="2" charset="-122"/>
                  <a:ea typeface="宋体" pitchFamily="2" charset="-122"/>
                </a:endParaRPr>
              </a:p>
            </p:txBody>
          </p:sp>
          <p:pic>
            <p:nvPicPr>
              <p:cNvPr id="15408" name="Picture 33" descr="cir_lighteffect0"/>
              <p:cNvPicPr>
                <a:picLocks noChangeAspect="1" noChangeArrowheads="1"/>
              </p:cNvPicPr>
              <p:nvPr/>
            </p:nvPicPr>
            <p:blipFill>
              <a:blip r:embed="rId2" cstate="print">
                <a:lum bright="18000" contrast="-12000"/>
              </a:blip>
              <a:srcRect/>
              <a:stretch>
                <a:fillRect/>
              </a:stretch>
            </p:blipFill>
            <p:spPr bwMode="gray">
              <a:xfrm>
                <a:off x="708" y="2203"/>
                <a:ext cx="751" cy="644"/>
              </a:xfrm>
              <a:prstGeom prst="rect">
                <a:avLst/>
              </a:prstGeom>
              <a:noFill/>
              <a:ln w="9525">
                <a:noFill/>
                <a:miter lim="800000"/>
                <a:headEnd/>
                <a:tailEnd/>
              </a:ln>
            </p:spPr>
          </p:pic>
        </p:grpSp>
        <p:sp>
          <p:nvSpPr>
            <p:cNvPr id="33" name="Rectangle 34"/>
            <p:cNvSpPr>
              <a:spLocks noChangeArrowheads="1"/>
            </p:cNvSpPr>
            <p:nvPr/>
          </p:nvSpPr>
          <p:spPr bwMode="gray">
            <a:xfrm>
              <a:off x="5627031" y="2060095"/>
              <a:ext cx="1696835" cy="1047979"/>
            </a:xfrm>
            <a:prstGeom prst="rect">
              <a:avLst/>
            </a:prstGeom>
            <a:noFill/>
            <a:ln w="9525" algn="ctr">
              <a:noFill/>
              <a:miter lim="800000"/>
              <a:headEnd/>
              <a:tailEnd/>
            </a:ln>
          </p:spPr>
          <p:txBody>
            <a:bodyPr>
              <a:spAutoFit/>
            </a:bodyPr>
            <a:lstStyle/>
            <a:p>
              <a:pPr marL="391146" indent="-391146" algn="ctr" eaLnBrk="0" hangingPunct="0">
                <a:lnSpc>
                  <a:spcPct val="125000"/>
                </a:lnSpc>
                <a:spcBef>
                  <a:spcPct val="20000"/>
                </a:spcBef>
                <a:buClr>
                  <a:srgbClr val="6699FF"/>
                </a:buClr>
                <a:defRPr/>
              </a:pPr>
              <a:r>
                <a:rPr lang="zh-CN" altLang="en-US" sz="2300" b="1" kern="0" dirty="0">
                  <a:solidFill>
                    <a:srgbClr val="FFFFFF"/>
                  </a:solidFill>
                  <a:latin typeface="宋体" charset="-122"/>
                </a:rPr>
                <a:t>人机</a:t>
              </a:r>
              <a:endParaRPr lang="en-US" altLang="zh-CN" sz="2300" b="1" kern="0" dirty="0">
                <a:solidFill>
                  <a:srgbClr val="FFFFFF"/>
                </a:solidFill>
                <a:latin typeface="宋体" charset="-122"/>
              </a:endParaRPr>
            </a:p>
            <a:p>
              <a:pPr marL="391146" indent="-391146" algn="ctr" eaLnBrk="0" hangingPunct="0">
                <a:lnSpc>
                  <a:spcPct val="125000"/>
                </a:lnSpc>
                <a:spcBef>
                  <a:spcPct val="20000"/>
                </a:spcBef>
                <a:buClr>
                  <a:srgbClr val="6699FF"/>
                </a:buClr>
                <a:defRPr/>
              </a:pPr>
              <a:r>
                <a:rPr lang="zh-CN" altLang="en-US" sz="2300" b="1" kern="0" dirty="0">
                  <a:solidFill>
                    <a:srgbClr val="FFFFFF"/>
                  </a:solidFill>
                  <a:latin typeface="宋体" charset="-122"/>
                </a:rPr>
                <a:t>一体化</a:t>
              </a:r>
              <a:endParaRPr lang="en-US" altLang="zh-CN" sz="2300" b="1" kern="0" dirty="0">
                <a:solidFill>
                  <a:srgbClr val="FFFFFF"/>
                </a:solidFill>
                <a:latin typeface="宋体" charset="-122"/>
              </a:endParaRPr>
            </a:p>
          </p:txBody>
        </p:sp>
      </p:grpSp>
      <p:grpSp>
        <p:nvGrpSpPr>
          <p:cNvPr id="15" name="组合 61"/>
          <p:cNvGrpSpPr>
            <a:grpSpLocks/>
          </p:cNvGrpSpPr>
          <p:nvPr/>
        </p:nvGrpSpPr>
        <p:grpSpPr bwMode="auto">
          <a:xfrm>
            <a:off x="6104150" y="3542592"/>
            <a:ext cx="1936323" cy="1778297"/>
            <a:chOff x="3797300" y="1827213"/>
            <a:chExt cx="1656184" cy="1612900"/>
          </a:xfrm>
        </p:grpSpPr>
        <p:grpSp>
          <p:nvGrpSpPr>
            <p:cNvPr id="16" name="Group 10"/>
            <p:cNvGrpSpPr>
              <a:grpSpLocks/>
            </p:cNvGrpSpPr>
            <p:nvPr/>
          </p:nvGrpSpPr>
          <p:grpSpPr bwMode="auto">
            <a:xfrm>
              <a:off x="3797300" y="1827213"/>
              <a:ext cx="1631950" cy="1612900"/>
              <a:chOff x="437" y="1700"/>
              <a:chExt cx="1110" cy="1096"/>
            </a:xfrm>
          </p:grpSpPr>
          <p:grpSp>
            <p:nvGrpSpPr>
              <p:cNvPr id="17" name="Group 11"/>
              <p:cNvGrpSpPr>
                <a:grpSpLocks/>
              </p:cNvGrpSpPr>
              <p:nvPr/>
            </p:nvGrpSpPr>
            <p:grpSpPr bwMode="auto">
              <a:xfrm>
                <a:off x="437" y="1700"/>
                <a:ext cx="1110" cy="1096"/>
                <a:chOff x="437" y="1700"/>
                <a:chExt cx="1110" cy="1096"/>
              </a:xfrm>
            </p:grpSpPr>
            <p:sp>
              <p:nvSpPr>
                <p:cNvPr id="15402" name="Oval 12"/>
                <p:cNvSpPr>
                  <a:spLocks noChangeArrowheads="1"/>
                </p:cNvSpPr>
                <p:nvPr/>
              </p:nvSpPr>
              <p:spPr bwMode="gray">
                <a:xfrm>
                  <a:off x="437" y="1700"/>
                  <a:ext cx="1110" cy="1096"/>
                </a:xfrm>
                <a:prstGeom prst="ellipse">
                  <a:avLst/>
                </a:prstGeom>
                <a:solidFill>
                  <a:srgbClr val="3333CC">
                    <a:alpha val="10196"/>
                  </a:srgbClr>
                </a:solidFill>
                <a:ln w="57150">
                  <a:noFill/>
                  <a:round/>
                  <a:headEnd/>
                  <a:tailEnd/>
                </a:ln>
              </p:spPr>
              <p:txBody>
                <a:bodyPr wrap="none" anchor="ctr"/>
                <a:lstStyle/>
                <a:p>
                  <a:endParaRPr lang="zh-CN" altLang="en-US">
                    <a:latin typeface="宋体" charset="-122"/>
                  </a:endParaRPr>
                </a:p>
              </p:txBody>
            </p:sp>
            <p:sp>
              <p:nvSpPr>
                <p:cNvPr id="15403" name="Oval 13"/>
                <p:cNvSpPr>
                  <a:spLocks noChangeArrowheads="1"/>
                </p:cNvSpPr>
                <p:nvPr/>
              </p:nvSpPr>
              <p:spPr bwMode="gray">
                <a:xfrm>
                  <a:off x="462" y="1725"/>
                  <a:ext cx="1062" cy="1048"/>
                </a:xfrm>
                <a:prstGeom prst="ellipse">
                  <a:avLst/>
                </a:prstGeom>
                <a:solidFill>
                  <a:schemeClr val="accent1">
                    <a:alpha val="10196"/>
                  </a:schemeClr>
                </a:solidFill>
                <a:ln w="57150">
                  <a:noFill/>
                  <a:round/>
                  <a:headEnd/>
                  <a:tailEnd/>
                </a:ln>
              </p:spPr>
              <p:txBody>
                <a:bodyPr wrap="none" anchor="ctr"/>
                <a:lstStyle/>
                <a:p>
                  <a:endParaRPr lang="zh-CN" altLang="en-US">
                    <a:latin typeface="宋体" charset="-122"/>
                  </a:endParaRPr>
                </a:p>
              </p:txBody>
            </p:sp>
          </p:grpSp>
          <p:grpSp>
            <p:nvGrpSpPr>
              <p:cNvPr id="18" name="Group 14"/>
              <p:cNvGrpSpPr>
                <a:grpSpLocks/>
              </p:cNvGrpSpPr>
              <p:nvPr/>
            </p:nvGrpSpPr>
            <p:grpSpPr bwMode="auto">
              <a:xfrm>
                <a:off x="486" y="1748"/>
                <a:ext cx="1026" cy="1014"/>
                <a:chOff x="437" y="1700"/>
                <a:chExt cx="1110" cy="1096"/>
              </a:xfrm>
            </p:grpSpPr>
            <p:sp>
              <p:nvSpPr>
                <p:cNvPr id="15400" name="Oval 15"/>
                <p:cNvSpPr>
                  <a:spLocks noChangeArrowheads="1"/>
                </p:cNvSpPr>
                <p:nvPr/>
              </p:nvSpPr>
              <p:spPr bwMode="gray">
                <a:xfrm>
                  <a:off x="437" y="1700"/>
                  <a:ext cx="1110" cy="1096"/>
                </a:xfrm>
                <a:prstGeom prst="ellipse">
                  <a:avLst/>
                </a:prstGeom>
                <a:solidFill>
                  <a:schemeClr val="accent1">
                    <a:alpha val="10196"/>
                  </a:schemeClr>
                </a:solidFill>
                <a:ln w="57150">
                  <a:noFill/>
                  <a:round/>
                  <a:headEnd/>
                  <a:tailEnd/>
                </a:ln>
              </p:spPr>
              <p:txBody>
                <a:bodyPr wrap="none" anchor="ctr"/>
                <a:lstStyle/>
                <a:p>
                  <a:endParaRPr lang="zh-CN" altLang="en-US">
                    <a:latin typeface="宋体" charset="-122"/>
                  </a:endParaRPr>
                </a:p>
              </p:txBody>
            </p:sp>
            <p:sp>
              <p:nvSpPr>
                <p:cNvPr id="15401" name="Oval 16"/>
                <p:cNvSpPr>
                  <a:spLocks noChangeArrowheads="1"/>
                </p:cNvSpPr>
                <p:nvPr/>
              </p:nvSpPr>
              <p:spPr bwMode="gray">
                <a:xfrm>
                  <a:off x="462" y="1725"/>
                  <a:ext cx="1062" cy="1048"/>
                </a:xfrm>
                <a:prstGeom prst="ellipse">
                  <a:avLst/>
                </a:prstGeom>
                <a:solidFill>
                  <a:srgbClr val="3333CC">
                    <a:alpha val="10196"/>
                  </a:srgbClr>
                </a:solidFill>
                <a:ln w="57150">
                  <a:noFill/>
                  <a:round/>
                  <a:headEnd/>
                  <a:tailEnd/>
                </a:ln>
              </p:spPr>
              <p:txBody>
                <a:bodyPr wrap="none" anchor="ctr"/>
                <a:lstStyle/>
                <a:p>
                  <a:endParaRPr lang="zh-CN" altLang="en-US">
                    <a:latin typeface="宋体" charset="-122"/>
                  </a:endParaRPr>
                </a:p>
              </p:txBody>
            </p:sp>
          </p:grpSp>
        </p:grpSp>
        <p:grpSp>
          <p:nvGrpSpPr>
            <p:cNvPr id="19" name="Group 31"/>
            <p:cNvGrpSpPr>
              <a:grpSpLocks/>
            </p:cNvGrpSpPr>
            <p:nvPr/>
          </p:nvGrpSpPr>
          <p:grpSpPr bwMode="auto">
            <a:xfrm>
              <a:off x="3871913" y="1878013"/>
              <a:ext cx="1466850" cy="1447800"/>
              <a:chOff x="708" y="2203"/>
              <a:chExt cx="751" cy="741"/>
            </a:xfrm>
          </p:grpSpPr>
          <p:sp>
            <p:nvSpPr>
              <p:cNvPr id="46" name="Oval 32"/>
              <p:cNvSpPr>
                <a:spLocks noChangeArrowheads="1"/>
              </p:cNvSpPr>
              <p:nvPr/>
            </p:nvSpPr>
            <p:spPr bwMode="gray">
              <a:xfrm>
                <a:off x="728" y="2235"/>
                <a:ext cx="716" cy="709"/>
              </a:xfrm>
              <a:prstGeom prst="ellipse">
                <a:avLst/>
              </a:prstGeom>
              <a:gradFill rotWithShape="1">
                <a:gsLst>
                  <a:gs pos="0">
                    <a:schemeClr val="accent1"/>
                  </a:gs>
                  <a:gs pos="100000">
                    <a:schemeClr val="accent1">
                      <a:gamma/>
                      <a:shade val="31765"/>
                      <a:invGamma/>
                    </a:schemeClr>
                  </a:gs>
                </a:gsLst>
                <a:lin ang="5400000" scaled="1"/>
              </a:gradFill>
              <a:ln w="38100" algn="ctr">
                <a:solidFill>
                  <a:srgbClr val="F8F8F8">
                    <a:alpha val="80000"/>
                  </a:srgbClr>
                </a:solidFill>
                <a:round/>
                <a:headEnd/>
                <a:tailEnd/>
              </a:ln>
              <a:effectLst/>
            </p:spPr>
            <p:txBody>
              <a:bodyPr wrap="none" anchor="ctr"/>
              <a:lstStyle/>
              <a:p>
                <a:pPr>
                  <a:defRPr/>
                </a:pPr>
                <a:endParaRPr lang="zh-CN" altLang="en-US">
                  <a:latin typeface="宋体" pitchFamily="2" charset="-122"/>
                  <a:ea typeface="宋体" pitchFamily="2" charset="-122"/>
                </a:endParaRPr>
              </a:p>
            </p:txBody>
          </p:sp>
          <p:pic>
            <p:nvPicPr>
              <p:cNvPr id="15397" name="Picture 33" descr="cir_lighteffect0"/>
              <p:cNvPicPr>
                <a:picLocks noChangeAspect="1" noChangeArrowheads="1"/>
              </p:cNvPicPr>
              <p:nvPr/>
            </p:nvPicPr>
            <p:blipFill>
              <a:blip r:embed="rId2" cstate="print">
                <a:lum bright="18000" contrast="-12000"/>
              </a:blip>
              <a:srcRect/>
              <a:stretch>
                <a:fillRect/>
              </a:stretch>
            </p:blipFill>
            <p:spPr bwMode="gray">
              <a:xfrm>
                <a:off x="708" y="2203"/>
                <a:ext cx="751" cy="644"/>
              </a:xfrm>
              <a:prstGeom prst="rect">
                <a:avLst/>
              </a:prstGeom>
              <a:noFill/>
              <a:ln w="9525">
                <a:noFill/>
                <a:miter lim="800000"/>
                <a:headEnd/>
                <a:tailEnd/>
              </a:ln>
            </p:spPr>
          </p:pic>
        </p:grpSp>
        <p:sp>
          <p:nvSpPr>
            <p:cNvPr id="15395" name="Rectangle 34"/>
            <p:cNvSpPr>
              <a:spLocks noChangeArrowheads="1"/>
            </p:cNvSpPr>
            <p:nvPr/>
          </p:nvSpPr>
          <p:spPr bwMode="gray">
            <a:xfrm>
              <a:off x="4002509" y="2435215"/>
              <a:ext cx="1450975" cy="404768"/>
            </a:xfrm>
            <a:prstGeom prst="rect">
              <a:avLst/>
            </a:prstGeom>
            <a:noFill/>
            <a:ln w="9525" algn="ctr">
              <a:noFill/>
              <a:miter lim="800000"/>
              <a:headEnd/>
              <a:tailEnd/>
            </a:ln>
          </p:spPr>
          <p:txBody>
            <a:bodyPr>
              <a:spAutoFit/>
            </a:bodyPr>
            <a:lstStyle/>
            <a:p>
              <a:r>
                <a:rPr lang="zh-CN" altLang="en-US" sz="2300" b="1" dirty="0">
                  <a:solidFill>
                    <a:srgbClr val="FFFFFF"/>
                  </a:solidFill>
                  <a:latin typeface="宋体" charset="-122"/>
                </a:rPr>
                <a:t>虚拟现实</a:t>
              </a:r>
              <a:endParaRPr lang="en-US" altLang="zh-CN" sz="2300" b="1" dirty="0">
                <a:solidFill>
                  <a:srgbClr val="FFFFFF"/>
                </a:solidFill>
                <a:latin typeface="宋体" charset="-122"/>
              </a:endParaRPr>
            </a:p>
          </p:txBody>
        </p:sp>
      </p:grpSp>
      <p:grpSp>
        <p:nvGrpSpPr>
          <p:cNvPr id="20" name="组合 61"/>
          <p:cNvGrpSpPr>
            <a:grpSpLocks/>
          </p:cNvGrpSpPr>
          <p:nvPr/>
        </p:nvGrpSpPr>
        <p:grpSpPr bwMode="auto">
          <a:xfrm>
            <a:off x="4281073" y="4813304"/>
            <a:ext cx="1908475" cy="1778297"/>
            <a:chOff x="3797300" y="1827213"/>
            <a:chExt cx="1631950" cy="1612900"/>
          </a:xfrm>
        </p:grpSpPr>
        <p:grpSp>
          <p:nvGrpSpPr>
            <p:cNvPr id="23" name="Group 10"/>
            <p:cNvGrpSpPr>
              <a:grpSpLocks/>
            </p:cNvGrpSpPr>
            <p:nvPr/>
          </p:nvGrpSpPr>
          <p:grpSpPr bwMode="auto">
            <a:xfrm>
              <a:off x="3797300" y="1827213"/>
              <a:ext cx="1631950" cy="1612900"/>
              <a:chOff x="437" y="1700"/>
              <a:chExt cx="1110" cy="1096"/>
            </a:xfrm>
          </p:grpSpPr>
          <p:grpSp>
            <p:nvGrpSpPr>
              <p:cNvPr id="24" name="Group 11"/>
              <p:cNvGrpSpPr>
                <a:grpSpLocks/>
              </p:cNvGrpSpPr>
              <p:nvPr/>
            </p:nvGrpSpPr>
            <p:grpSpPr bwMode="auto">
              <a:xfrm>
                <a:off x="437" y="1700"/>
                <a:ext cx="1110" cy="1096"/>
                <a:chOff x="437" y="1700"/>
                <a:chExt cx="1110" cy="1096"/>
              </a:xfrm>
            </p:grpSpPr>
            <p:sp>
              <p:nvSpPr>
                <p:cNvPr id="15391" name="Oval 12"/>
                <p:cNvSpPr>
                  <a:spLocks noChangeArrowheads="1"/>
                </p:cNvSpPr>
                <p:nvPr/>
              </p:nvSpPr>
              <p:spPr bwMode="gray">
                <a:xfrm>
                  <a:off x="437" y="1700"/>
                  <a:ext cx="1110" cy="1096"/>
                </a:xfrm>
                <a:prstGeom prst="ellipse">
                  <a:avLst/>
                </a:prstGeom>
                <a:solidFill>
                  <a:srgbClr val="3333CC">
                    <a:alpha val="10196"/>
                  </a:srgbClr>
                </a:solidFill>
                <a:ln w="57150">
                  <a:noFill/>
                  <a:round/>
                  <a:headEnd/>
                  <a:tailEnd/>
                </a:ln>
              </p:spPr>
              <p:txBody>
                <a:bodyPr wrap="none" anchor="ctr"/>
                <a:lstStyle/>
                <a:p>
                  <a:endParaRPr lang="zh-CN" altLang="en-US">
                    <a:latin typeface="宋体" charset="-122"/>
                  </a:endParaRPr>
                </a:p>
              </p:txBody>
            </p:sp>
            <p:sp>
              <p:nvSpPr>
                <p:cNvPr id="15392" name="Oval 13"/>
                <p:cNvSpPr>
                  <a:spLocks noChangeArrowheads="1"/>
                </p:cNvSpPr>
                <p:nvPr/>
              </p:nvSpPr>
              <p:spPr bwMode="gray">
                <a:xfrm>
                  <a:off x="462" y="1725"/>
                  <a:ext cx="1062" cy="1048"/>
                </a:xfrm>
                <a:prstGeom prst="ellipse">
                  <a:avLst/>
                </a:prstGeom>
                <a:solidFill>
                  <a:schemeClr val="accent1">
                    <a:alpha val="10196"/>
                  </a:schemeClr>
                </a:solidFill>
                <a:ln w="57150">
                  <a:noFill/>
                  <a:round/>
                  <a:headEnd/>
                  <a:tailEnd/>
                </a:ln>
              </p:spPr>
              <p:txBody>
                <a:bodyPr wrap="none" anchor="ctr"/>
                <a:lstStyle/>
                <a:p>
                  <a:endParaRPr lang="zh-CN" altLang="en-US">
                    <a:latin typeface="宋体" charset="-122"/>
                  </a:endParaRPr>
                </a:p>
              </p:txBody>
            </p:sp>
          </p:grpSp>
          <p:grpSp>
            <p:nvGrpSpPr>
              <p:cNvPr id="25" name="Group 14"/>
              <p:cNvGrpSpPr>
                <a:grpSpLocks/>
              </p:cNvGrpSpPr>
              <p:nvPr/>
            </p:nvGrpSpPr>
            <p:grpSpPr bwMode="auto">
              <a:xfrm>
                <a:off x="486" y="1748"/>
                <a:ext cx="1026" cy="1014"/>
                <a:chOff x="437" y="1700"/>
                <a:chExt cx="1110" cy="1096"/>
              </a:xfrm>
            </p:grpSpPr>
            <p:sp>
              <p:nvSpPr>
                <p:cNvPr id="15389" name="Oval 15"/>
                <p:cNvSpPr>
                  <a:spLocks noChangeArrowheads="1"/>
                </p:cNvSpPr>
                <p:nvPr/>
              </p:nvSpPr>
              <p:spPr bwMode="gray">
                <a:xfrm>
                  <a:off x="437" y="1700"/>
                  <a:ext cx="1110" cy="1096"/>
                </a:xfrm>
                <a:prstGeom prst="ellipse">
                  <a:avLst/>
                </a:prstGeom>
                <a:solidFill>
                  <a:schemeClr val="accent1">
                    <a:alpha val="10196"/>
                  </a:schemeClr>
                </a:solidFill>
                <a:ln w="57150">
                  <a:noFill/>
                  <a:round/>
                  <a:headEnd/>
                  <a:tailEnd/>
                </a:ln>
              </p:spPr>
              <p:txBody>
                <a:bodyPr wrap="none" anchor="ctr"/>
                <a:lstStyle/>
                <a:p>
                  <a:endParaRPr lang="zh-CN" altLang="en-US">
                    <a:latin typeface="宋体" charset="-122"/>
                  </a:endParaRPr>
                </a:p>
              </p:txBody>
            </p:sp>
            <p:sp>
              <p:nvSpPr>
                <p:cNvPr id="15390" name="Oval 16"/>
                <p:cNvSpPr>
                  <a:spLocks noChangeArrowheads="1"/>
                </p:cNvSpPr>
                <p:nvPr/>
              </p:nvSpPr>
              <p:spPr bwMode="gray">
                <a:xfrm>
                  <a:off x="462" y="1725"/>
                  <a:ext cx="1062" cy="1048"/>
                </a:xfrm>
                <a:prstGeom prst="ellipse">
                  <a:avLst/>
                </a:prstGeom>
                <a:solidFill>
                  <a:srgbClr val="3333CC">
                    <a:alpha val="10196"/>
                  </a:srgbClr>
                </a:solidFill>
                <a:ln w="57150">
                  <a:noFill/>
                  <a:round/>
                  <a:headEnd/>
                  <a:tailEnd/>
                </a:ln>
              </p:spPr>
              <p:txBody>
                <a:bodyPr wrap="none" anchor="ctr"/>
                <a:lstStyle/>
                <a:p>
                  <a:endParaRPr lang="zh-CN" altLang="en-US">
                    <a:latin typeface="宋体" charset="-122"/>
                  </a:endParaRPr>
                </a:p>
              </p:txBody>
            </p:sp>
          </p:grpSp>
        </p:grpSp>
        <p:grpSp>
          <p:nvGrpSpPr>
            <p:cNvPr id="26" name="Group 31"/>
            <p:cNvGrpSpPr>
              <a:grpSpLocks/>
            </p:cNvGrpSpPr>
            <p:nvPr/>
          </p:nvGrpSpPr>
          <p:grpSpPr bwMode="auto">
            <a:xfrm>
              <a:off x="3871913" y="1878013"/>
              <a:ext cx="1466850" cy="1447800"/>
              <a:chOff x="708" y="2203"/>
              <a:chExt cx="751" cy="741"/>
            </a:xfrm>
          </p:grpSpPr>
          <p:sp>
            <p:nvSpPr>
              <p:cNvPr id="58" name="Oval 32"/>
              <p:cNvSpPr>
                <a:spLocks noChangeArrowheads="1"/>
              </p:cNvSpPr>
              <p:nvPr/>
            </p:nvSpPr>
            <p:spPr bwMode="gray">
              <a:xfrm>
                <a:off x="728" y="2235"/>
                <a:ext cx="716" cy="709"/>
              </a:xfrm>
              <a:prstGeom prst="ellipse">
                <a:avLst/>
              </a:prstGeom>
              <a:gradFill rotWithShape="1">
                <a:gsLst>
                  <a:gs pos="0">
                    <a:schemeClr val="accent1"/>
                  </a:gs>
                  <a:gs pos="100000">
                    <a:schemeClr val="accent1">
                      <a:gamma/>
                      <a:shade val="31765"/>
                      <a:invGamma/>
                    </a:schemeClr>
                  </a:gs>
                </a:gsLst>
                <a:lin ang="5400000" scaled="1"/>
              </a:gradFill>
              <a:ln w="38100" algn="ctr">
                <a:solidFill>
                  <a:srgbClr val="F8F8F8">
                    <a:alpha val="80000"/>
                  </a:srgbClr>
                </a:solidFill>
                <a:round/>
                <a:headEnd/>
                <a:tailEnd/>
              </a:ln>
              <a:effectLst/>
            </p:spPr>
            <p:txBody>
              <a:bodyPr wrap="none" anchor="ctr"/>
              <a:lstStyle/>
              <a:p>
                <a:pPr>
                  <a:defRPr/>
                </a:pPr>
                <a:endParaRPr lang="zh-CN" altLang="en-US">
                  <a:latin typeface="宋体" pitchFamily="2" charset="-122"/>
                  <a:ea typeface="宋体" pitchFamily="2" charset="-122"/>
                </a:endParaRPr>
              </a:p>
            </p:txBody>
          </p:sp>
          <p:pic>
            <p:nvPicPr>
              <p:cNvPr id="15386" name="Picture 33" descr="cir_lighteffect0"/>
              <p:cNvPicPr>
                <a:picLocks noChangeAspect="1" noChangeArrowheads="1"/>
              </p:cNvPicPr>
              <p:nvPr/>
            </p:nvPicPr>
            <p:blipFill>
              <a:blip r:embed="rId2" cstate="print">
                <a:lum bright="18000" contrast="-12000"/>
              </a:blip>
              <a:srcRect/>
              <a:stretch>
                <a:fillRect/>
              </a:stretch>
            </p:blipFill>
            <p:spPr bwMode="gray">
              <a:xfrm>
                <a:off x="708" y="2203"/>
                <a:ext cx="751" cy="644"/>
              </a:xfrm>
              <a:prstGeom prst="rect">
                <a:avLst/>
              </a:prstGeom>
              <a:noFill/>
              <a:ln w="9525">
                <a:noFill/>
                <a:miter lim="800000"/>
                <a:headEnd/>
                <a:tailEnd/>
              </a:ln>
            </p:spPr>
          </p:pic>
        </p:grpSp>
        <p:sp>
          <p:nvSpPr>
            <p:cNvPr id="15384" name="Rectangle 34"/>
            <p:cNvSpPr>
              <a:spLocks noChangeArrowheads="1"/>
            </p:cNvSpPr>
            <p:nvPr/>
          </p:nvSpPr>
          <p:spPr bwMode="gray">
            <a:xfrm>
              <a:off x="3893058" y="2331269"/>
              <a:ext cx="1450975" cy="725792"/>
            </a:xfrm>
            <a:prstGeom prst="rect">
              <a:avLst/>
            </a:prstGeom>
            <a:noFill/>
            <a:ln w="9525" algn="ctr">
              <a:noFill/>
              <a:miter lim="800000"/>
              <a:headEnd/>
              <a:tailEnd/>
            </a:ln>
          </p:spPr>
          <p:txBody>
            <a:bodyPr>
              <a:spAutoFit/>
            </a:bodyPr>
            <a:lstStyle/>
            <a:p>
              <a:pPr algn="ctr"/>
              <a:r>
                <a:rPr lang="zh-CN" altLang="en-US" sz="2300" b="1" dirty="0">
                  <a:solidFill>
                    <a:srgbClr val="FFFFFF"/>
                  </a:solidFill>
                  <a:latin typeface="宋体" charset="-122"/>
                </a:rPr>
                <a:t>自组织和超柔性</a:t>
              </a:r>
              <a:endParaRPr lang="en-US" altLang="zh-CN" sz="2300" b="1" dirty="0">
                <a:solidFill>
                  <a:srgbClr val="FFFFFF"/>
                </a:solidFill>
                <a:latin typeface="宋体" charset="-122"/>
              </a:endParaRPr>
            </a:p>
          </p:txBody>
        </p:sp>
      </p:grpSp>
      <p:grpSp>
        <p:nvGrpSpPr>
          <p:cNvPr id="27" name="组合 61"/>
          <p:cNvGrpSpPr>
            <a:grpSpLocks/>
          </p:cNvGrpSpPr>
          <p:nvPr/>
        </p:nvGrpSpPr>
        <p:grpSpPr bwMode="auto">
          <a:xfrm>
            <a:off x="2315047" y="3621355"/>
            <a:ext cx="1908475" cy="1778297"/>
            <a:chOff x="3797300" y="1827213"/>
            <a:chExt cx="1631950" cy="1612900"/>
          </a:xfrm>
        </p:grpSpPr>
        <p:grpSp>
          <p:nvGrpSpPr>
            <p:cNvPr id="28" name="Group 10"/>
            <p:cNvGrpSpPr>
              <a:grpSpLocks/>
            </p:cNvGrpSpPr>
            <p:nvPr/>
          </p:nvGrpSpPr>
          <p:grpSpPr bwMode="auto">
            <a:xfrm>
              <a:off x="3797300" y="1827213"/>
              <a:ext cx="1631950" cy="1612900"/>
              <a:chOff x="437" y="1700"/>
              <a:chExt cx="1110" cy="1096"/>
            </a:xfrm>
          </p:grpSpPr>
          <p:grpSp>
            <p:nvGrpSpPr>
              <p:cNvPr id="29" name="Group 11"/>
              <p:cNvGrpSpPr>
                <a:grpSpLocks/>
              </p:cNvGrpSpPr>
              <p:nvPr/>
            </p:nvGrpSpPr>
            <p:grpSpPr bwMode="auto">
              <a:xfrm>
                <a:off x="437" y="1700"/>
                <a:ext cx="1110" cy="1096"/>
                <a:chOff x="437" y="1700"/>
                <a:chExt cx="1110" cy="1096"/>
              </a:xfrm>
            </p:grpSpPr>
            <p:sp>
              <p:nvSpPr>
                <p:cNvPr id="15380" name="Oval 12"/>
                <p:cNvSpPr>
                  <a:spLocks noChangeArrowheads="1"/>
                </p:cNvSpPr>
                <p:nvPr/>
              </p:nvSpPr>
              <p:spPr bwMode="gray">
                <a:xfrm>
                  <a:off x="437" y="1700"/>
                  <a:ext cx="1110" cy="1096"/>
                </a:xfrm>
                <a:prstGeom prst="ellipse">
                  <a:avLst/>
                </a:prstGeom>
                <a:solidFill>
                  <a:srgbClr val="3333CC">
                    <a:alpha val="10196"/>
                  </a:srgbClr>
                </a:solidFill>
                <a:ln w="57150">
                  <a:noFill/>
                  <a:round/>
                  <a:headEnd/>
                  <a:tailEnd/>
                </a:ln>
              </p:spPr>
              <p:txBody>
                <a:bodyPr wrap="none" anchor="ctr"/>
                <a:lstStyle/>
                <a:p>
                  <a:endParaRPr lang="zh-CN" altLang="en-US">
                    <a:latin typeface="宋体" charset="-122"/>
                  </a:endParaRPr>
                </a:p>
              </p:txBody>
            </p:sp>
            <p:sp>
              <p:nvSpPr>
                <p:cNvPr id="15381" name="Oval 13"/>
                <p:cNvSpPr>
                  <a:spLocks noChangeArrowheads="1"/>
                </p:cNvSpPr>
                <p:nvPr/>
              </p:nvSpPr>
              <p:spPr bwMode="gray">
                <a:xfrm>
                  <a:off x="462" y="1725"/>
                  <a:ext cx="1062" cy="1048"/>
                </a:xfrm>
                <a:prstGeom prst="ellipse">
                  <a:avLst/>
                </a:prstGeom>
                <a:solidFill>
                  <a:schemeClr val="accent1">
                    <a:alpha val="10196"/>
                  </a:schemeClr>
                </a:solidFill>
                <a:ln w="57150">
                  <a:noFill/>
                  <a:round/>
                  <a:headEnd/>
                  <a:tailEnd/>
                </a:ln>
              </p:spPr>
              <p:txBody>
                <a:bodyPr wrap="none" anchor="ctr"/>
                <a:lstStyle/>
                <a:p>
                  <a:endParaRPr lang="zh-CN" altLang="en-US">
                    <a:latin typeface="宋体" charset="-122"/>
                  </a:endParaRPr>
                </a:p>
              </p:txBody>
            </p:sp>
          </p:grpSp>
          <p:grpSp>
            <p:nvGrpSpPr>
              <p:cNvPr id="30" name="Group 14"/>
              <p:cNvGrpSpPr>
                <a:grpSpLocks/>
              </p:cNvGrpSpPr>
              <p:nvPr/>
            </p:nvGrpSpPr>
            <p:grpSpPr bwMode="auto">
              <a:xfrm>
                <a:off x="486" y="1748"/>
                <a:ext cx="1026" cy="1014"/>
                <a:chOff x="437" y="1700"/>
                <a:chExt cx="1110" cy="1096"/>
              </a:xfrm>
            </p:grpSpPr>
            <p:sp>
              <p:nvSpPr>
                <p:cNvPr id="15378" name="Oval 15"/>
                <p:cNvSpPr>
                  <a:spLocks noChangeArrowheads="1"/>
                </p:cNvSpPr>
                <p:nvPr/>
              </p:nvSpPr>
              <p:spPr bwMode="gray">
                <a:xfrm>
                  <a:off x="437" y="1700"/>
                  <a:ext cx="1110" cy="1096"/>
                </a:xfrm>
                <a:prstGeom prst="ellipse">
                  <a:avLst/>
                </a:prstGeom>
                <a:solidFill>
                  <a:schemeClr val="accent1">
                    <a:alpha val="10196"/>
                  </a:schemeClr>
                </a:solidFill>
                <a:ln w="57150">
                  <a:noFill/>
                  <a:round/>
                  <a:headEnd/>
                  <a:tailEnd/>
                </a:ln>
              </p:spPr>
              <p:txBody>
                <a:bodyPr wrap="none" anchor="ctr"/>
                <a:lstStyle/>
                <a:p>
                  <a:endParaRPr lang="zh-CN" altLang="en-US">
                    <a:latin typeface="宋体" charset="-122"/>
                  </a:endParaRPr>
                </a:p>
              </p:txBody>
            </p:sp>
            <p:sp>
              <p:nvSpPr>
                <p:cNvPr id="15379" name="Oval 16"/>
                <p:cNvSpPr>
                  <a:spLocks noChangeArrowheads="1"/>
                </p:cNvSpPr>
                <p:nvPr/>
              </p:nvSpPr>
              <p:spPr bwMode="gray">
                <a:xfrm>
                  <a:off x="462" y="1725"/>
                  <a:ext cx="1062" cy="1048"/>
                </a:xfrm>
                <a:prstGeom prst="ellipse">
                  <a:avLst/>
                </a:prstGeom>
                <a:solidFill>
                  <a:srgbClr val="3333CC">
                    <a:alpha val="10196"/>
                  </a:srgbClr>
                </a:solidFill>
                <a:ln w="57150">
                  <a:noFill/>
                  <a:round/>
                  <a:headEnd/>
                  <a:tailEnd/>
                </a:ln>
              </p:spPr>
              <p:txBody>
                <a:bodyPr wrap="none" anchor="ctr"/>
                <a:lstStyle/>
                <a:p>
                  <a:endParaRPr lang="zh-CN" altLang="en-US">
                    <a:latin typeface="宋体" charset="-122"/>
                  </a:endParaRPr>
                </a:p>
              </p:txBody>
            </p:sp>
          </p:grpSp>
        </p:grpSp>
        <p:grpSp>
          <p:nvGrpSpPr>
            <p:cNvPr id="31" name="Group 31"/>
            <p:cNvGrpSpPr>
              <a:grpSpLocks/>
            </p:cNvGrpSpPr>
            <p:nvPr/>
          </p:nvGrpSpPr>
          <p:grpSpPr bwMode="auto">
            <a:xfrm>
              <a:off x="3871913" y="1878013"/>
              <a:ext cx="1466850" cy="1447800"/>
              <a:chOff x="708" y="2203"/>
              <a:chExt cx="751" cy="741"/>
            </a:xfrm>
          </p:grpSpPr>
          <p:sp>
            <p:nvSpPr>
              <p:cNvPr id="70" name="Oval 32"/>
              <p:cNvSpPr>
                <a:spLocks noChangeArrowheads="1"/>
              </p:cNvSpPr>
              <p:nvPr/>
            </p:nvSpPr>
            <p:spPr bwMode="gray">
              <a:xfrm>
                <a:off x="728" y="2235"/>
                <a:ext cx="716" cy="709"/>
              </a:xfrm>
              <a:prstGeom prst="ellipse">
                <a:avLst/>
              </a:prstGeom>
              <a:gradFill rotWithShape="1">
                <a:gsLst>
                  <a:gs pos="0">
                    <a:schemeClr val="accent1"/>
                  </a:gs>
                  <a:gs pos="100000">
                    <a:schemeClr val="accent1">
                      <a:gamma/>
                      <a:shade val="31765"/>
                      <a:invGamma/>
                    </a:schemeClr>
                  </a:gs>
                </a:gsLst>
                <a:lin ang="5400000" scaled="1"/>
              </a:gradFill>
              <a:ln w="38100" algn="ctr">
                <a:solidFill>
                  <a:srgbClr val="F8F8F8">
                    <a:alpha val="80000"/>
                  </a:srgbClr>
                </a:solidFill>
                <a:round/>
                <a:headEnd/>
                <a:tailEnd/>
              </a:ln>
              <a:effectLst/>
            </p:spPr>
            <p:txBody>
              <a:bodyPr wrap="none" anchor="ctr"/>
              <a:lstStyle/>
              <a:p>
                <a:pPr>
                  <a:defRPr/>
                </a:pPr>
                <a:endParaRPr lang="zh-CN" altLang="en-US">
                  <a:latin typeface="宋体" pitchFamily="2" charset="-122"/>
                  <a:ea typeface="宋体" pitchFamily="2" charset="-122"/>
                </a:endParaRPr>
              </a:p>
            </p:txBody>
          </p:sp>
          <p:pic>
            <p:nvPicPr>
              <p:cNvPr id="15375" name="Picture 33" descr="cir_lighteffect0"/>
              <p:cNvPicPr>
                <a:picLocks noChangeAspect="1" noChangeArrowheads="1"/>
              </p:cNvPicPr>
              <p:nvPr/>
            </p:nvPicPr>
            <p:blipFill>
              <a:blip r:embed="rId2" cstate="print">
                <a:lum bright="18000" contrast="-12000"/>
              </a:blip>
              <a:srcRect/>
              <a:stretch>
                <a:fillRect/>
              </a:stretch>
            </p:blipFill>
            <p:spPr bwMode="gray">
              <a:xfrm>
                <a:off x="708" y="2203"/>
                <a:ext cx="751" cy="644"/>
              </a:xfrm>
              <a:prstGeom prst="rect">
                <a:avLst/>
              </a:prstGeom>
              <a:noFill/>
              <a:ln w="9525">
                <a:noFill/>
                <a:miter lim="800000"/>
                <a:headEnd/>
                <a:tailEnd/>
              </a:ln>
            </p:spPr>
          </p:pic>
        </p:grpSp>
        <p:sp>
          <p:nvSpPr>
            <p:cNvPr id="15373" name="Rectangle 34"/>
            <p:cNvSpPr>
              <a:spLocks noChangeArrowheads="1"/>
            </p:cNvSpPr>
            <p:nvPr/>
          </p:nvSpPr>
          <p:spPr bwMode="gray">
            <a:xfrm>
              <a:off x="3917566" y="2187253"/>
              <a:ext cx="1450975" cy="1046815"/>
            </a:xfrm>
            <a:prstGeom prst="rect">
              <a:avLst/>
            </a:prstGeom>
            <a:noFill/>
            <a:ln w="9525" algn="ctr">
              <a:noFill/>
              <a:miter lim="800000"/>
              <a:headEnd/>
              <a:tailEnd/>
            </a:ln>
          </p:spPr>
          <p:txBody>
            <a:bodyPr>
              <a:spAutoFit/>
            </a:bodyPr>
            <a:lstStyle/>
            <a:p>
              <a:pPr algn="ctr"/>
              <a:r>
                <a:rPr lang="zh-CN" altLang="en-US" sz="2300" b="1" dirty="0">
                  <a:solidFill>
                    <a:srgbClr val="FFFFFF"/>
                  </a:solidFill>
                  <a:latin typeface="宋体" charset="-122"/>
                </a:rPr>
                <a:t>学习能力与自我维护能力</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1000" fill="hold"/>
                                        <p:tgtEl>
                                          <p:spTgt spid="15"/>
                                        </p:tgtEl>
                                        <p:attrNameLst>
                                          <p:attrName>ppt_x</p:attrName>
                                        </p:attrNameLst>
                                      </p:cBhvr>
                                      <p:tavLst>
                                        <p:tav tm="0">
                                          <p:val>
                                            <p:strVal val="1+#ppt_w/2"/>
                                          </p:val>
                                        </p:tav>
                                        <p:tav tm="100000">
                                          <p:val>
                                            <p:strVal val="#ppt_x"/>
                                          </p:val>
                                        </p:tav>
                                      </p:tavLst>
                                    </p:anim>
                                    <p:anim calcmode="lin" valueType="num">
                                      <p:cBhvr additive="base">
                                        <p:cTn id="14"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1000" fill="hold"/>
                                        <p:tgtEl>
                                          <p:spTgt spid="27"/>
                                        </p:tgtEl>
                                        <p:attrNameLst>
                                          <p:attrName>ppt_x</p:attrName>
                                        </p:attrNameLst>
                                      </p:cBhvr>
                                      <p:tavLst>
                                        <p:tav tm="0">
                                          <p:val>
                                            <p:strVal val="0-#ppt_w/2"/>
                                          </p:val>
                                        </p:tav>
                                        <p:tav tm="100000">
                                          <p:val>
                                            <p:strVal val="#ppt_x"/>
                                          </p:val>
                                        </p:tav>
                                      </p:tavLst>
                                    </p:anim>
                                    <p:anim calcmode="lin" valueType="num">
                                      <p:cBhvr additive="base">
                                        <p:cTn id="26"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utoShape 15"/>
          <p:cNvSpPr>
            <a:spLocks noChangeArrowheads="1"/>
          </p:cNvSpPr>
          <p:nvPr/>
        </p:nvSpPr>
        <p:spPr bwMode="gray">
          <a:xfrm>
            <a:off x="883691" y="4892068"/>
            <a:ext cx="9009561" cy="714119"/>
          </a:xfrm>
          <a:prstGeom prst="roundRect">
            <a:avLst>
              <a:gd name="adj" fmla="val 50000"/>
            </a:avLst>
          </a:prstGeom>
          <a:gradFill rotWithShape="1">
            <a:gsLst>
              <a:gs pos="0">
                <a:srgbClr val="FFFFFF"/>
              </a:gs>
              <a:gs pos="100000">
                <a:srgbClr val="FFFFFF">
                  <a:gamma/>
                  <a:shade val="76471"/>
                  <a:invGamma/>
                </a:srgbClr>
              </a:gs>
            </a:gsLst>
            <a:lin ang="5400000" scaled="1"/>
          </a:gradFill>
          <a:ln w="19050">
            <a:solidFill>
              <a:srgbClr val="C0C0C0"/>
            </a:solidFill>
            <a:round/>
            <a:headEnd/>
            <a:tailEnd/>
          </a:ln>
          <a:effectLst>
            <a:outerShdw dist="56796" dir="3806097" algn="ctr" rotWithShape="0">
              <a:srgbClr val="292929">
                <a:alpha val="50000"/>
              </a:srgbClr>
            </a:outerShdw>
          </a:effectLst>
        </p:spPr>
        <p:txBody>
          <a:bodyPr wrap="none" lIns="104306" tIns="52153" rIns="104306" bIns="52153" anchor="ctr"/>
          <a:lstStyle/>
          <a:p>
            <a:pPr>
              <a:defRPr/>
            </a:pPr>
            <a:endParaRPr lang="zh-CN" altLang="en-US">
              <a:ea typeface="宋体" pitchFamily="2" charset="-122"/>
            </a:endParaRPr>
          </a:p>
        </p:txBody>
      </p:sp>
      <p:sp>
        <p:nvSpPr>
          <p:cNvPr id="2" name="标题 1"/>
          <p:cNvSpPr>
            <a:spLocks noGrp="1"/>
          </p:cNvSpPr>
          <p:nvPr>
            <p:ph type="title"/>
          </p:nvPr>
        </p:nvSpPr>
        <p:spPr>
          <a:xfrm>
            <a:off x="882204" y="130512"/>
            <a:ext cx="9094822" cy="712610"/>
          </a:xfrm>
        </p:spPr>
        <p:txBody>
          <a:bodyPr lIns="104306" tIns="52153" rIns="104306" bIns="52153"/>
          <a:lstStyle/>
          <a:p>
            <a:pPr algn="l">
              <a:defRPr/>
            </a:pPr>
            <a:r>
              <a:rPr lang="zh-CN" altLang="en-US" sz="3600" b="1" dirty="0" smtClean="0">
                <a:solidFill>
                  <a:schemeClr val="accent3"/>
                </a:solidFill>
                <a:latin typeface="黑体" pitchFamily="49" charset="-122"/>
                <a:ea typeface="黑体" pitchFamily="49" charset="-122"/>
              </a:rPr>
              <a:t>智能制造特征</a:t>
            </a:r>
            <a:r>
              <a:rPr lang="en-US" altLang="zh-CN" sz="3600" b="1" dirty="0" smtClean="0">
                <a:solidFill>
                  <a:schemeClr val="accent3"/>
                </a:solidFill>
                <a:latin typeface="黑体" pitchFamily="49" charset="-122"/>
                <a:ea typeface="黑体" pitchFamily="49" charset="-122"/>
              </a:rPr>
              <a:t>—</a:t>
            </a:r>
            <a:r>
              <a:rPr lang="zh-CN" altLang="en-US" sz="3600" b="1" dirty="0" smtClean="0">
                <a:solidFill>
                  <a:schemeClr val="accent3"/>
                </a:solidFill>
                <a:latin typeface="黑体" pitchFamily="49" charset="-122"/>
                <a:ea typeface="黑体" pitchFamily="49" charset="-122"/>
              </a:rPr>
              <a:t>自律能力</a:t>
            </a:r>
            <a:endParaRPr lang="zh-CN" altLang="en-US" sz="3600" b="1" dirty="0">
              <a:solidFill>
                <a:schemeClr val="accent3"/>
              </a:solidFill>
              <a:latin typeface="黑体" pitchFamily="49" charset="-122"/>
              <a:ea typeface="黑体" pitchFamily="49" charset="-122"/>
            </a:endParaRPr>
          </a:p>
        </p:txBody>
      </p:sp>
      <p:sp>
        <p:nvSpPr>
          <p:cNvPr id="16388" name="内容占位符 2"/>
          <p:cNvSpPr>
            <a:spLocks noGrp="1"/>
          </p:cNvSpPr>
          <p:nvPr>
            <p:ph idx="1"/>
          </p:nvPr>
        </p:nvSpPr>
        <p:spPr bwMode="auto">
          <a:xfrm>
            <a:off x="967234" y="2034004"/>
            <a:ext cx="8979856" cy="1647517"/>
          </a:xfrm>
          <a:noFill/>
          <a:ln>
            <a:miter lim="800000"/>
            <a:headEnd/>
            <a:tailEnd/>
          </a:ln>
        </p:spPr>
        <p:txBody>
          <a:bodyPr vert="horz" wrap="square" lIns="104306" tIns="52153" rIns="104306" bIns="52153" numCol="1" anchor="t" anchorCtr="0" compatLnSpc="1">
            <a:prstTxWarp prst="textNoShape">
              <a:avLst/>
            </a:prstTxWarp>
            <a:normAutofit lnSpcReduction="10000"/>
          </a:bodyPr>
          <a:lstStyle/>
          <a:p>
            <a:r>
              <a:rPr lang="zh-CN" altLang="en-US" sz="2700" b="1" dirty="0" smtClean="0">
                <a:latin typeface="宋体" charset="-122"/>
                <a:ea typeface="宋体" charset="-122"/>
              </a:rPr>
              <a:t>能感知与理解环境信息和自身的信息，并进行分析判断和规划自身行为的能力。</a:t>
            </a:r>
            <a:r>
              <a:rPr lang="zh-CN" altLang="en-US" sz="2700" b="1" dirty="0" smtClean="0">
                <a:solidFill>
                  <a:srgbClr val="000000"/>
                </a:solidFill>
                <a:latin typeface="宋体" charset="-122"/>
                <a:ea typeface="宋体" charset="-122"/>
              </a:rPr>
              <a:t>具有自律能力的设备称为“智能机器”，“智能机器”在一定程度上表现出独立性、自主性和个性，甚至相互间还能协调运作与竞争。</a:t>
            </a:r>
            <a:endParaRPr lang="zh-CN" altLang="en-US" sz="2700" b="1" dirty="0" smtClean="0">
              <a:latin typeface="宋体" charset="-122"/>
              <a:ea typeface="宋体" charset="-122"/>
            </a:endParaRPr>
          </a:p>
          <a:p>
            <a:endParaRPr lang="zh-CN" altLang="en-US" sz="2300" dirty="0" smtClean="0">
              <a:latin typeface="宋体" charset="-122"/>
              <a:ea typeface="宋体" charset="-122"/>
            </a:endParaRPr>
          </a:p>
        </p:txBody>
      </p:sp>
      <p:sp>
        <p:nvSpPr>
          <p:cNvPr id="5" name="矩形 4"/>
          <p:cNvSpPr/>
          <p:nvPr/>
        </p:nvSpPr>
        <p:spPr>
          <a:xfrm>
            <a:off x="1388861" y="5051344"/>
            <a:ext cx="7999426" cy="490045"/>
          </a:xfrm>
          <a:prstGeom prst="rect">
            <a:avLst/>
          </a:prstGeom>
        </p:spPr>
        <p:txBody>
          <a:bodyPr wrap="square" lIns="104306" tIns="52153" rIns="104306" bIns="52153">
            <a:spAutoFit/>
          </a:bodyPr>
          <a:lstStyle/>
          <a:p>
            <a:pPr>
              <a:defRPr/>
            </a:pPr>
            <a:r>
              <a:rPr lang="zh-CN" altLang="en-US" sz="2500" b="1" kern="0" dirty="0">
                <a:solidFill>
                  <a:srgbClr val="000000"/>
                </a:solidFill>
                <a:latin typeface="宋体" charset="-122"/>
              </a:rPr>
              <a:t>强有力的知识库和基于知识的模型是自律能力的基础。</a:t>
            </a:r>
            <a:endParaRPr lang="zh-CN" altLang="en-US" sz="2500" dirty="0"/>
          </a:p>
        </p:txBody>
      </p:sp>
      <p:sp>
        <p:nvSpPr>
          <p:cNvPr id="6" name="AutoShape 1061"/>
          <p:cNvSpPr>
            <a:spLocks noChangeArrowheads="1"/>
          </p:cNvSpPr>
          <p:nvPr/>
        </p:nvSpPr>
        <p:spPr bwMode="auto">
          <a:xfrm rot="10800000">
            <a:off x="3662513" y="3939417"/>
            <a:ext cx="3093393" cy="793920"/>
          </a:xfrm>
          <a:prstGeom prst="flowChartMerge">
            <a:avLst/>
          </a:prstGeom>
          <a:solidFill>
            <a:schemeClr val="bg2"/>
          </a:solidFill>
          <a:ln w="6350">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none" lIns="0" tIns="0" rIns="0" bIns="0" anchor="ctr"/>
          <a:lstStyle/>
          <a:p>
            <a:pPr>
              <a:defRPr/>
            </a:pPr>
            <a:endParaRPr lang="zh-CN" altLang="en-US" sz="1400" dirty="0"/>
          </a:p>
        </p:txBody>
      </p:sp>
      <p:sp>
        <p:nvSpPr>
          <p:cNvPr id="8" name="圆角矩形 7"/>
          <p:cNvSpPr/>
          <p:nvPr/>
        </p:nvSpPr>
        <p:spPr>
          <a:xfrm>
            <a:off x="701755" y="1874564"/>
            <a:ext cx="9347443" cy="2065345"/>
          </a:xfrm>
          <a:prstGeom prst="roundRect">
            <a:avLst>
              <a:gd name="adj" fmla="val 9754"/>
            </a:avLst>
          </a:prstGeom>
          <a:noFill/>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a:solidFill>
                <a:srgbClr val="C1D0DD"/>
              </a:solidFill>
              <a:latin typeface="宋体" pitchFamily="2" charset="-122"/>
              <a:ea typeface="宋体"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ppt_x"/>
                                          </p:val>
                                        </p:tav>
                                        <p:tav tm="100000">
                                          <p:val>
                                            <p:strVal val="#ppt_x"/>
                                          </p:val>
                                        </p:tav>
                                      </p:tavLst>
                                    </p:anim>
                                    <p:anim calcmode="lin" valueType="num">
                                      <p:cBhvr additive="base">
                                        <p:cTn id="16" dur="10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54211" y="130512"/>
            <a:ext cx="8938605" cy="712610"/>
          </a:xfrm>
        </p:spPr>
        <p:txBody>
          <a:bodyPr lIns="104306" tIns="52153" rIns="104306" bIns="52153"/>
          <a:lstStyle/>
          <a:p>
            <a:pPr algn="l">
              <a:defRPr/>
            </a:pPr>
            <a:r>
              <a:rPr lang="zh-CN" altLang="en-US" sz="3600" b="1" dirty="0" smtClean="0">
                <a:solidFill>
                  <a:schemeClr val="accent3"/>
                </a:solidFill>
                <a:latin typeface="黑体" pitchFamily="49" charset="-122"/>
                <a:ea typeface="黑体" pitchFamily="49" charset="-122"/>
              </a:rPr>
              <a:t>智能制造特征</a:t>
            </a:r>
            <a:r>
              <a:rPr lang="en-US" altLang="zh-CN" sz="3600" b="1" dirty="0" smtClean="0">
                <a:solidFill>
                  <a:schemeClr val="accent3"/>
                </a:solidFill>
                <a:latin typeface="黑体" pitchFamily="49" charset="-122"/>
                <a:ea typeface="黑体" pitchFamily="49" charset="-122"/>
              </a:rPr>
              <a:t>—</a:t>
            </a:r>
            <a:r>
              <a:rPr lang="zh-CN" altLang="en-US" sz="3600" b="1" dirty="0" smtClean="0">
                <a:solidFill>
                  <a:schemeClr val="accent3"/>
                </a:solidFill>
                <a:latin typeface="黑体" pitchFamily="49" charset="-122"/>
                <a:ea typeface="黑体" pitchFamily="49" charset="-122"/>
              </a:rPr>
              <a:t>人机一体化</a:t>
            </a:r>
            <a:endParaRPr lang="zh-CN" altLang="en-US" sz="3600" b="1" dirty="0">
              <a:solidFill>
                <a:schemeClr val="accent3"/>
              </a:solidFill>
              <a:latin typeface="黑体" pitchFamily="49" charset="-122"/>
              <a:ea typeface="黑体" pitchFamily="49" charset="-122"/>
            </a:endParaRPr>
          </a:p>
        </p:txBody>
      </p:sp>
      <p:grpSp>
        <p:nvGrpSpPr>
          <p:cNvPr id="3" name="组合 9"/>
          <p:cNvGrpSpPr>
            <a:grpSpLocks/>
          </p:cNvGrpSpPr>
          <p:nvPr/>
        </p:nvGrpSpPr>
        <p:grpSpPr bwMode="auto">
          <a:xfrm>
            <a:off x="714751" y="1240958"/>
            <a:ext cx="7916086" cy="1916306"/>
            <a:chOff x="611560" y="980728"/>
            <a:chExt cx="6768752" cy="1739071"/>
          </a:xfrm>
        </p:grpSpPr>
        <p:sp>
          <p:nvSpPr>
            <p:cNvPr id="4" name="圆角矩形 3"/>
            <p:cNvSpPr/>
            <p:nvPr/>
          </p:nvSpPr>
          <p:spPr>
            <a:xfrm>
              <a:off x="611560" y="980728"/>
              <a:ext cx="6768752" cy="1728192"/>
            </a:xfrm>
            <a:prstGeom prst="roundRect">
              <a:avLst>
                <a:gd name="adj" fmla="val 9754"/>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C1D0DD"/>
                </a:solidFill>
                <a:latin typeface="宋体" pitchFamily="2" charset="-122"/>
                <a:ea typeface="宋体" pitchFamily="2" charset="-122"/>
              </a:endParaRPr>
            </a:p>
          </p:txBody>
        </p:sp>
        <p:sp>
          <p:nvSpPr>
            <p:cNvPr id="5" name="矩形 4"/>
            <p:cNvSpPr/>
            <p:nvPr/>
          </p:nvSpPr>
          <p:spPr>
            <a:xfrm>
              <a:off x="682993" y="1029968"/>
              <a:ext cx="6552863" cy="1689831"/>
            </a:xfrm>
            <a:prstGeom prst="rect">
              <a:avLst/>
            </a:prstGeom>
          </p:spPr>
          <p:txBody>
            <a:bodyPr>
              <a:spAutoFit/>
            </a:bodyPr>
            <a:lstStyle/>
            <a:p>
              <a:pPr marL="391146" indent="-391146" eaLnBrk="0" hangingPunct="0">
                <a:lnSpc>
                  <a:spcPct val="125000"/>
                </a:lnSpc>
                <a:spcBef>
                  <a:spcPct val="20000"/>
                </a:spcBef>
                <a:buClr>
                  <a:srgbClr val="6699FF"/>
                </a:buClr>
                <a:buFont typeface="Wingdings" pitchFamily="2" charset="2"/>
                <a:buChar char="v"/>
                <a:defRPr/>
              </a:pPr>
              <a:r>
                <a:rPr lang="zh-CN" altLang="en-US" sz="2300" b="1" kern="0" dirty="0">
                  <a:solidFill>
                    <a:srgbClr val="000000"/>
                  </a:solidFill>
                  <a:latin typeface="宋体" charset="-122"/>
                </a:rPr>
                <a:t>目前</a:t>
              </a:r>
              <a:r>
                <a:rPr lang="en-US" altLang="zh-CN" sz="2300" b="1" kern="0" dirty="0">
                  <a:solidFill>
                    <a:srgbClr val="000000"/>
                  </a:solidFill>
                  <a:latin typeface="宋体" charset="-122"/>
                </a:rPr>
                <a:t>IMS</a:t>
              </a:r>
              <a:r>
                <a:rPr lang="zh-CN" altLang="en-US" sz="2300" b="1" kern="0" dirty="0">
                  <a:solidFill>
                    <a:srgbClr val="000000"/>
                  </a:solidFill>
                  <a:latin typeface="宋体" charset="-122"/>
                </a:rPr>
                <a:t>不单纯是“人工智能”系统，而是人机一体化智能系统，它不仅具有逻辑思维，形象思维还具有灵感（顿悟）思维。 它能够独立承担起分析、判断、决策等任务。</a:t>
              </a:r>
              <a:endParaRPr lang="en-US" altLang="zh-CN" sz="2300" b="1" kern="0" dirty="0">
                <a:solidFill>
                  <a:srgbClr val="000000"/>
                </a:solidFill>
                <a:latin typeface="宋体" charset="-122"/>
              </a:endParaRPr>
            </a:p>
          </p:txBody>
        </p:sp>
      </p:grpSp>
      <p:grpSp>
        <p:nvGrpSpPr>
          <p:cNvPr id="10" name="组合 10"/>
          <p:cNvGrpSpPr>
            <a:grpSpLocks/>
          </p:cNvGrpSpPr>
          <p:nvPr/>
        </p:nvGrpSpPr>
        <p:grpSpPr bwMode="auto">
          <a:xfrm>
            <a:off x="2988955" y="3463830"/>
            <a:ext cx="7156781" cy="1507001"/>
            <a:chOff x="1979712" y="2996952"/>
            <a:chExt cx="6334192" cy="1368152"/>
          </a:xfrm>
        </p:grpSpPr>
        <p:sp>
          <p:nvSpPr>
            <p:cNvPr id="6" name="圆角矩形 5"/>
            <p:cNvSpPr/>
            <p:nvPr/>
          </p:nvSpPr>
          <p:spPr>
            <a:xfrm>
              <a:off x="1979712" y="2996952"/>
              <a:ext cx="6334192" cy="1368152"/>
            </a:xfrm>
            <a:prstGeom prst="roundRect">
              <a:avLst>
                <a:gd name="adj" fmla="val 9754"/>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C1D0DD"/>
                </a:solidFill>
                <a:latin typeface="宋体" pitchFamily="2" charset="-122"/>
                <a:ea typeface="宋体" pitchFamily="2" charset="-122"/>
              </a:endParaRPr>
            </a:p>
          </p:txBody>
        </p:sp>
        <p:sp>
          <p:nvSpPr>
            <p:cNvPr id="7" name="矩形 6"/>
            <p:cNvSpPr/>
            <p:nvPr/>
          </p:nvSpPr>
          <p:spPr>
            <a:xfrm>
              <a:off x="2052009" y="3068458"/>
              <a:ext cx="6038432" cy="1131648"/>
            </a:xfrm>
            <a:prstGeom prst="rect">
              <a:avLst/>
            </a:prstGeom>
          </p:spPr>
          <p:txBody>
            <a:bodyPr>
              <a:spAutoFit/>
            </a:bodyPr>
            <a:lstStyle/>
            <a:p>
              <a:pPr marL="391146" indent="-391146" eaLnBrk="0" hangingPunct="0">
                <a:lnSpc>
                  <a:spcPct val="125000"/>
                </a:lnSpc>
                <a:spcBef>
                  <a:spcPct val="20000"/>
                </a:spcBef>
                <a:buClr>
                  <a:srgbClr val="6699FF"/>
                </a:buClr>
                <a:buFont typeface="Wingdings" pitchFamily="2" charset="2"/>
                <a:buChar char="v"/>
                <a:defRPr/>
              </a:pPr>
              <a:r>
                <a:rPr lang="zh-CN" altLang="en-US" b="1" kern="0" dirty="0">
                  <a:solidFill>
                    <a:srgbClr val="000000"/>
                  </a:solidFill>
                  <a:latin typeface="宋体" charset="-122"/>
                </a:rPr>
                <a:t>人机一体化智能系统在智能机器的配合下，更好地发挥出人的潜能，使人机之间表现出一种平等共事、相互“理解”、相互协作的关系。</a:t>
              </a:r>
            </a:p>
          </p:txBody>
        </p:sp>
      </p:grpSp>
      <p:grpSp>
        <p:nvGrpSpPr>
          <p:cNvPr id="11" name="组合 11"/>
          <p:cNvGrpSpPr>
            <a:grpSpLocks/>
          </p:cNvGrpSpPr>
          <p:nvPr/>
        </p:nvGrpSpPr>
        <p:grpSpPr bwMode="auto">
          <a:xfrm>
            <a:off x="714751" y="5289384"/>
            <a:ext cx="7916086" cy="1508752"/>
            <a:chOff x="611560" y="4653136"/>
            <a:chExt cx="6768752" cy="1368152"/>
          </a:xfrm>
        </p:grpSpPr>
        <p:sp>
          <p:nvSpPr>
            <p:cNvPr id="8" name="圆角矩形 7"/>
            <p:cNvSpPr/>
            <p:nvPr/>
          </p:nvSpPr>
          <p:spPr>
            <a:xfrm>
              <a:off x="611560" y="4653136"/>
              <a:ext cx="6768752" cy="1368152"/>
            </a:xfrm>
            <a:prstGeom prst="roundRect">
              <a:avLst>
                <a:gd name="adj" fmla="val 9754"/>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C1D0DD"/>
                </a:solidFill>
                <a:latin typeface="宋体" pitchFamily="2" charset="-122"/>
                <a:ea typeface="宋体" pitchFamily="2" charset="-122"/>
              </a:endParaRPr>
            </a:p>
          </p:txBody>
        </p:sp>
        <p:sp>
          <p:nvSpPr>
            <p:cNvPr id="9" name="矩形 8"/>
            <p:cNvSpPr/>
            <p:nvPr/>
          </p:nvSpPr>
          <p:spPr>
            <a:xfrm>
              <a:off x="682993" y="4746780"/>
              <a:ext cx="6481430" cy="1130335"/>
            </a:xfrm>
            <a:prstGeom prst="rect">
              <a:avLst/>
            </a:prstGeom>
          </p:spPr>
          <p:txBody>
            <a:bodyPr>
              <a:spAutoFit/>
            </a:bodyPr>
            <a:lstStyle/>
            <a:p>
              <a:pPr marL="391146" indent="-391146" eaLnBrk="0" hangingPunct="0">
                <a:lnSpc>
                  <a:spcPct val="125000"/>
                </a:lnSpc>
                <a:spcBef>
                  <a:spcPct val="20000"/>
                </a:spcBef>
                <a:buClr>
                  <a:srgbClr val="6699FF"/>
                </a:buClr>
                <a:buFont typeface="Wingdings" pitchFamily="2" charset="2"/>
                <a:buChar char="v"/>
                <a:defRPr/>
              </a:pPr>
              <a:r>
                <a:rPr lang="zh-CN" altLang="en-US" b="1" kern="0" dirty="0">
                  <a:solidFill>
                    <a:srgbClr val="000000"/>
                  </a:solidFill>
                  <a:latin typeface="宋体" charset="-122"/>
                </a:rPr>
                <a:t>因此，在智能制造系统中，高素质、高智能的人将发挥更好的作用，机器智能和人的智能将真正地集成在一起，互相配合，相得益彰。 </a:t>
              </a:r>
            </a:p>
          </p:txBody>
        </p:sp>
      </p:grpSp>
      <p:pic>
        <p:nvPicPr>
          <p:cNvPr id="17414" name="图片 12" descr="u=4187117120,2670914682&amp;fm=52&amp;gp=0.jpg"/>
          <p:cNvPicPr>
            <a:picLocks noChangeAspect="1"/>
          </p:cNvPicPr>
          <p:nvPr/>
        </p:nvPicPr>
        <p:blipFill>
          <a:blip r:embed="rId2" cstate="print"/>
          <a:srcRect l="10309" r="7219"/>
          <a:stretch>
            <a:fillRect/>
          </a:stretch>
        </p:blipFill>
        <p:spPr bwMode="auto">
          <a:xfrm>
            <a:off x="714751" y="3463829"/>
            <a:ext cx="2021720" cy="1512253"/>
          </a:xfrm>
          <a:prstGeom prst="rect">
            <a:avLst/>
          </a:prstGeom>
          <a:noFill/>
          <a:ln w="9525">
            <a:noFill/>
            <a:miter lim="800000"/>
            <a:headEnd/>
            <a:tailEnd/>
          </a:ln>
        </p:spPr>
      </p:pic>
      <p:pic>
        <p:nvPicPr>
          <p:cNvPr id="17415" name="图片 13" descr="a3_77_46_01300000171098122544469243813_s.jpg"/>
          <p:cNvPicPr>
            <a:picLocks noChangeAspect="1"/>
          </p:cNvPicPr>
          <p:nvPr/>
        </p:nvPicPr>
        <p:blipFill>
          <a:blip r:embed="rId3" cstate="print"/>
          <a:srcRect t="7407" b="7407"/>
          <a:stretch>
            <a:fillRect/>
          </a:stretch>
        </p:blipFill>
        <p:spPr bwMode="auto">
          <a:xfrm>
            <a:off x="8729231" y="1279464"/>
            <a:ext cx="1704261" cy="1827305"/>
          </a:xfrm>
          <a:prstGeom prst="rect">
            <a:avLst/>
          </a:prstGeom>
          <a:noFill/>
          <a:ln w="9525">
            <a:noFill/>
            <a:miter lim="800000"/>
            <a:headEnd/>
            <a:tailEnd/>
          </a:ln>
        </p:spPr>
      </p:pic>
      <p:pic>
        <p:nvPicPr>
          <p:cNvPr id="17416" name="图片 14" descr="s_1241186044jCBpw1vP.jpg"/>
          <p:cNvPicPr>
            <a:picLocks noChangeAspect="1"/>
          </p:cNvPicPr>
          <p:nvPr/>
        </p:nvPicPr>
        <p:blipFill>
          <a:blip r:embed="rId4" cstate="print"/>
          <a:srcRect l="6448" r="24248"/>
          <a:stretch>
            <a:fillRect/>
          </a:stretch>
        </p:blipFill>
        <p:spPr bwMode="auto">
          <a:xfrm>
            <a:off x="8729231" y="5327890"/>
            <a:ext cx="1810081" cy="141948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95327" y="51120"/>
            <a:ext cx="10693400" cy="712610"/>
          </a:xfrm>
        </p:spPr>
        <p:txBody>
          <a:bodyPr lIns="104306" tIns="52153" rIns="104306" bIns="52153"/>
          <a:lstStyle/>
          <a:p>
            <a:pPr>
              <a:defRPr/>
            </a:pPr>
            <a:r>
              <a:rPr lang="zh-CN" altLang="en-US" b="1" dirty="0" smtClean="0"/>
              <a:t>智能制造特征</a:t>
            </a:r>
            <a:r>
              <a:rPr lang="en-US" altLang="zh-CN" b="1" dirty="0" smtClean="0"/>
              <a:t>—</a:t>
            </a:r>
            <a:r>
              <a:rPr lang="zh-CN" altLang="en-US" b="1" dirty="0" smtClean="0"/>
              <a:t>虚拟现实技术</a:t>
            </a:r>
            <a:endParaRPr lang="zh-CN" altLang="en-US" b="1" dirty="0"/>
          </a:p>
        </p:txBody>
      </p:sp>
      <p:sp>
        <p:nvSpPr>
          <p:cNvPr id="5" name="圆角矩形 4"/>
          <p:cNvSpPr/>
          <p:nvPr/>
        </p:nvSpPr>
        <p:spPr>
          <a:xfrm>
            <a:off x="715186" y="1637043"/>
            <a:ext cx="9599926" cy="3176780"/>
          </a:xfrm>
          <a:prstGeom prst="roundRect">
            <a:avLst>
              <a:gd name="adj" fmla="val 9754"/>
            </a:avLst>
          </a:prstGeom>
          <a:noFill/>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a:solidFill>
                <a:srgbClr val="C1D0DD"/>
              </a:solidFill>
              <a:latin typeface="宋体" pitchFamily="2" charset="-122"/>
              <a:ea typeface="宋体" pitchFamily="2" charset="-122"/>
            </a:endParaRPr>
          </a:p>
        </p:txBody>
      </p:sp>
      <p:grpSp>
        <p:nvGrpSpPr>
          <p:cNvPr id="3" name="组合 24"/>
          <p:cNvGrpSpPr>
            <a:grpSpLocks/>
          </p:cNvGrpSpPr>
          <p:nvPr/>
        </p:nvGrpSpPr>
        <p:grpSpPr bwMode="auto">
          <a:xfrm>
            <a:off x="714750" y="1393233"/>
            <a:ext cx="7817692" cy="477830"/>
            <a:chOff x="683294" y="1538290"/>
            <a:chExt cx="2844585" cy="489465"/>
          </a:xfrm>
        </p:grpSpPr>
        <p:sp>
          <p:nvSpPr>
            <p:cNvPr id="7" name="AutoShape 90"/>
            <p:cNvSpPr>
              <a:spLocks noChangeArrowheads="1"/>
            </p:cNvSpPr>
            <p:nvPr/>
          </p:nvSpPr>
          <p:spPr bwMode="gray">
            <a:xfrm>
              <a:off x="683294" y="1543669"/>
              <a:ext cx="2052884" cy="484086"/>
            </a:xfrm>
            <a:prstGeom prst="roundRect">
              <a:avLst>
                <a:gd name="adj" fmla="val 41602"/>
              </a:avLst>
            </a:prstGeom>
            <a:solidFill>
              <a:schemeClr val="accent5">
                <a:lumMod val="50000"/>
              </a:schemeClr>
            </a:solidFill>
            <a:ln w="9525">
              <a:noFill/>
              <a:round/>
              <a:headEnd/>
              <a:tailEnd/>
            </a:ln>
            <a:effectLst>
              <a:outerShdw dist="35921" dir="2700000" algn="ctr" rotWithShape="0">
                <a:srgbClr val="1C1C1C">
                  <a:alpha val="50000"/>
                </a:srgbClr>
              </a:outerShdw>
            </a:effectLst>
          </p:spPr>
          <p:txBody>
            <a:bodyPr wrap="none" anchor="ctr"/>
            <a:lstStyle/>
            <a:p>
              <a:pPr>
                <a:defRPr/>
              </a:pPr>
              <a:endParaRPr lang="zh-CN" altLang="en-US">
                <a:latin typeface="宋体" pitchFamily="2" charset="-122"/>
                <a:ea typeface="宋体" pitchFamily="2" charset="-122"/>
              </a:endParaRPr>
            </a:p>
          </p:txBody>
        </p:sp>
        <p:sp>
          <p:nvSpPr>
            <p:cNvPr id="8" name="AutoShape 11"/>
            <p:cNvSpPr>
              <a:spLocks noChangeArrowheads="1"/>
            </p:cNvSpPr>
            <p:nvPr/>
          </p:nvSpPr>
          <p:spPr bwMode="gray">
            <a:xfrm flipH="1">
              <a:off x="2613746" y="1538544"/>
              <a:ext cx="127625" cy="48921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9" name="AutoShape 12"/>
            <p:cNvSpPr>
              <a:spLocks noChangeArrowheads="1"/>
            </p:cNvSpPr>
            <p:nvPr/>
          </p:nvSpPr>
          <p:spPr bwMode="gray">
            <a:xfrm>
              <a:off x="683294" y="1538544"/>
              <a:ext cx="127625" cy="48921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8450" name="Text Box 18"/>
            <p:cNvSpPr txBox="1">
              <a:spLocks noChangeArrowheads="1"/>
            </p:cNvSpPr>
            <p:nvPr/>
          </p:nvSpPr>
          <p:spPr bwMode="white">
            <a:xfrm>
              <a:off x="719253" y="1538290"/>
              <a:ext cx="2808626" cy="453048"/>
            </a:xfrm>
            <a:prstGeom prst="rect">
              <a:avLst/>
            </a:prstGeom>
            <a:noFill/>
            <a:ln w="9525" algn="ctr">
              <a:noFill/>
              <a:miter lim="800000"/>
              <a:headEnd/>
              <a:tailEnd/>
            </a:ln>
          </p:spPr>
          <p:txBody>
            <a:bodyPr>
              <a:spAutoFit/>
            </a:bodyPr>
            <a:lstStyle/>
            <a:p>
              <a:pPr>
                <a:spcBef>
                  <a:spcPct val="50000"/>
                </a:spcBef>
              </a:pPr>
              <a:r>
                <a:rPr lang="zh-CN" altLang="en-US" sz="2300" b="1" dirty="0">
                  <a:solidFill>
                    <a:srgbClr val="FFFFFF"/>
                  </a:solidFill>
                  <a:latin typeface="宋体" charset="-122"/>
                </a:rPr>
                <a:t>虚拟现实（</a:t>
              </a:r>
              <a:r>
                <a:rPr lang="en-US" altLang="zh-CN" sz="2300" b="1" dirty="0">
                  <a:solidFill>
                    <a:srgbClr val="FFFFFF"/>
                  </a:solidFill>
                  <a:latin typeface="宋体" charset="-122"/>
                </a:rPr>
                <a:t>Virtual Reality</a:t>
              </a:r>
              <a:r>
                <a:rPr lang="zh-CN" altLang="en-US" sz="2300" b="1" dirty="0">
                  <a:solidFill>
                    <a:srgbClr val="FFFFFF"/>
                  </a:solidFill>
                  <a:latin typeface="宋体" charset="-122"/>
                </a:rPr>
                <a:t>）技术：</a:t>
              </a:r>
              <a:endParaRPr lang="en-US" altLang="zh-CN" sz="2300" b="1" dirty="0">
                <a:solidFill>
                  <a:srgbClr val="FFFFFF"/>
                </a:solidFill>
                <a:latin typeface="宋体" charset="-122"/>
                <a:cs typeface="Arial" charset="0"/>
              </a:endParaRPr>
            </a:p>
          </p:txBody>
        </p:sp>
      </p:grpSp>
      <p:sp>
        <p:nvSpPr>
          <p:cNvPr id="11" name="矩形 10"/>
          <p:cNvSpPr/>
          <p:nvPr/>
        </p:nvSpPr>
        <p:spPr>
          <a:xfrm>
            <a:off x="883691" y="2112603"/>
            <a:ext cx="9178502" cy="2582926"/>
          </a:xfrm>
          <a:prstGeom prst="rect">
            <a:avLst/>
          </a:prstGeom>
        </p:spPr>
        <p:txBody>
          <a:bodyPr lIns="104306" tIns="52153" rIns="104306" bIns="52153">
            <a:spAutoFit/>
          </a:bodyPr>
          <a:lstStyle/>
          <a:p>
            <a:pPr>
              <a:defRPr/>
            </a:pPr>
            <a:r>
              <a:rPr lang="zh-CN" altLang="en-US" sz="2300" b="1" kern="0" dirty="0">
                <a:solidFill>
                  <a:srgbClr val="000000"/>
                </a:solidFill>
                <a:latin typeface="宋体" charset="-122"/>
              </a:rPr>
              <a:t>这是实现虚拟制造的支持技术，也是实现高水平人机一体化的关键技术之一。虚拟现实技术是以计算机为基础，融信号处理、动画技术、智能推理、预测、仿真和多媒体技术为一体，借助各种音像和传感装置，虚拟展示现实生活中的各种过程、物件等，因而也能拟实制造过程和未来的产品，从感官和视觉上使人获得完全如同真实的感受。但其特点是可以按照人们的意愿任意变化，这种人机结合的新一代智能界面，是智能制造的一个显著特征。</a:t>
            </a:r>
            <a:endParaRPr lang="zh-CN" altLang="en-US" sz="2300" dirty="0"/>
          </a:p>
        </p:txBody>
      </p:sp>
      <p:grpSp>
        <p:nvGrpSpPr>
          <p:cNvPr id="4" name="组合 15"/>
          <p:cNvGrpSpPr>
            <a:grpSpLocks/>
          </p:cNvGrpSpPr>
          <p:nvPr/>
        </p:nvGrpSpPr>
        <p:grpSpPr bwMode="auto">
          <a:xfrm>
            <a:off x="194932" y="5289384"/>
            <a:ext cx="10260837" cy="1496501"/>
            <a:chOff x="273703" y="4854855"/>
            <a:chExt cx="8774667" cy="1356899"/>
          </a:xfrm>
        </p:grpSpPr>
        <p:pic>
          <p:nvPicPr>
            <p:cNvPr id="18439" name="图片 11" descr="interaction.jpg"/>
            <p:cNvPicPr>
              <a:picLocks noChangeAspect="1"/>
            </p:cNvPicPr>
            <p:nvPr/>
          </p:nvPicPr>
          <p:blipFill>
            <a:blip r:embed="rId2" cstate="print"/>
            <a:srcRect/>
            <a:stretch>
              <a:fillRect/>
            </a:stretch>
          </p:blipFill>
          <p:spPr bwMode="auto">
            <a:xfrm>
              <a:off x="273703" y="4869160"/>
              <a:ext cx="1723068" cy="1307284"/>
            </a:xfrm>
            <a:prstGeom prst="rect">
              <a:avLst/>
            </a:prstGeom>
            <a:noFill/>
            <a:ln w="9525">
              <a:noFill/>
              <a:miter lim="800000"/>
              <a:headEnd/>
              <a:tailEnd/>
            </a:ln>
          </p:spPr>
        </p:pic>
        <p:pic>
          <p:nvPicPr>
            <p:cNvPr id="18440" name="图片 12" descr="u=1314007907,2881661405&amp;fm=52&amp;gp=0.jpg"/>
            <p:cNvPicPr>
              <a:picLocks noChangeAspect="1"/>
            </p:cNvPicPr>
            <p:nvPr/>
          </p:nvPicPr>
          <p:blipFill>
            <a:blip r:embed="rId3" cstate="print"/>
            <a:srcRect/>
            <a:stretch>
              <a:fillRect/>
            </a:stretch>
          </p:blipFill>
          <p:spPr bwMode="auto">
            <a:xfrm>
              <a:off x="2329129" y="4871177"/>
              <a:ext cx="1822697" cy="1325598"/>
            </a:xfrm>
            <a:prstGeom prst="rect">
              <a:avLst/>
            </a:prstGeom>
            <a:noFill/>
            <a:ln w="9525">
              <a:noFill/>
              <a:miter lim="800000"/>
              <a:headEnd/>
              <a:tailEnd/>
            </a:ln>
          </p:spPr>
        </p:pic>
        <p:pic>
          <p:nvPicPr>
            <p:cNvPr id="18441" name="图片 13" descr="2008091111040483.jpg"/>
            <p:cNvPicPr>
              <a:picLocks noChangeAspect="1"/>
            </p:cNvPicPr>
            <p:nvPr/>
          </p:nvPicPr>
          <p:blipFill>
            <a:blip r:embed="rId4" cstate="print"/>
            <a:srcRect/>
            <a:stretch>
              <a:fillRect/>
            </a:stretch>
          </p:blipFill>
          <p:spPr bwMode="auto">
            <a:xfrm>
              <a:off x="4531645" y="4854855"/>
              <a:ext cx="2140461" cy="1356899"/>
            </a:xfrm>
            <a:prstGeom prst="rect">
              <a:avLst/>
            </a:prstGeom>
            <a:noFill/>
            <a:ln w="9525">
              <a:noFill/>
              <a:miter lim="800000"/>
              <a:headEnd/>
              <a:tailEnd/>
            </a:ln>
          </p:spPr>
        </p:pic>
        <p:pic>
          <p:nvPicPr>
            <p:cNvPr id="18442" name="图片 14" descr="201121221494976208.jpg"/>
            <p:cNvPicPr>
              <a:picLocks noChangeAspect="1"/>
            </p:cNvPicPr>
            <p:nvPr/>
          </p:nvPicPr>
          <p:blipFill>
            <a:blip r:embed="rId5" cstate="print"/>
            <a:srcRect/>
            <a:stretch>
              <a:fillRect/>
            </a:stretch>
          </p:blipFill>
          <p:spPr bwMode="auto">
            <a:xfrm>
              <a:off x="7037633" y="4871894"/>
              <a:ext cx="2010737" cy="1332113"/>
            </a:xfrm>
            <a:prstGeom prst="rect">
              <a:avLst/>
            </a:prstGeom>
            <a:noFill/>
            <a:ln w="9525">
              <a:noFill/>
              <a:miter lim="800000"/>
              <a:headEnd/>
              <a:tailEnd/>
            </a:ln>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1+#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10196" y="-6223"/>
            <a:ext cx="8493156" cy="712610"/>
          </a:xfrm>
        </p:spPr>
        <p:txBody>
          <a:bodyPr lIns="104306" tIns="52153" rIns="104306" bIns="52153"/>
          <a:lstStyle/>
          <a:p>
            <a:pPr algn="l">
              <a:defRPr/>
            </a:pPr>
            <a:r>
              <a:rPr lang="zh-CN" altLang="en-US" sz="3600" b="1" dirty="0" smtClean="0">
                <a:solidFill>
                  <a:schemeClr val="accent3"/>
                </a:solidFill>
                <a:latin typeface="黑体" pitchFamily="49" charset="-122"/>
                <a:ea typeface="黑体" pitchFamily="49" charset="-122"/>
              </a:rPr>
              <a:t>智能制造特征</a:t>
            </a:r>
            <a:r>
              <a:rPr lang="en-US" altLang="zh-CN" sz="3600" b="1" dirty="0" smtClean="0">
                <a:solidFill>
                  <a:schemeClr val="accent3"/>
                </a:solidFill>
                <a:latin typeface="黑体" pitchFamily="49" charset="-122"/>
                <a:ea typeface="黑体" pitchFamily="49" charset="-122"/>
              </a:rPr>
              <a:t>—</a:t>
            </a:r>
            <a:r>
              <a:rPr lang="zh-CN" altLang="en-US" sz="3600" b="1" dirty="0" smtClean="0">
                <a:solidFill>
                  <a:schemeClr val="accent3"/>
                </a:solidFill>
                <a:latin typeface="黑体" pitchFamily="49" charset="-122"/>
                <a:ea typeface="黑体" pitchFamily="49" charset="-122"/>
              </a:rPr>
              <a:t>自组织、自学习</a:t>
            </a:r>
            <a:endParaRPr lang="zh-CN" altLang="en-US" sz="3600" b="1" dirty="0">
              <a:solidFill>
                <a:schemeClr val="accent3"/>
              </a:solidFill>
              <a:latin typeface="黑体" pitchFamily="49" charset="-122"/>
              <a:ea typeface="黑体" pitchFamily="49" charset="-122"/>
            </a:endParaRPr>
          </a:p>
        </p:txBody>
      </p:sp>
      <p:sp>
        <p:nvSpPr>
          <p:cNvPr id="18435" name="内容占位符 2"/>
          <p:cNvSpPr>
            <a:spLocks noGrp="1"/>
          </p:cNvSpPr>
          <p:nvPr>
            <p:ph idx="1"/>
          </p:nvPr>
        </p:nvSpPr>
        <p:spPr bwMode="auto">
          <a:xfrm>
            <a:off x="659056" y="2112604"/>
            <a:ext cx="4010025" cy="4188449"/>
          </a:xfrm>
          <a:noFill/>
          <a:ln>
            <a:miter lim="800000"/>
            <a:headEnd/>
            <a:tailEnd/>
          </a:ln>
        </p:spPr>
        <p:txBody>
          <a:bodyPr vert="horz" wrap="square" lIns="104306" tIns="52153" rIns="104306" bIns="52153" numCol="1" anchor="t" anchorCtr="0" compatLnSpc="1">
            <a:prstTxWarp prst="textNoShape">
              <a:avLst/>
            </a:prstTxWarp>
          </a:bodyPr>
          <a:lstStyle/>
          <a:p>
            <a:pPr>
              <a:buBlip>
                <a:blip r:embed="rId2"/>
              </a:buBlip>
            </a:pPr>
            <a:r>
              <a:rPr lang="zh-CN" altLang="en-US" sz="2300" b="1" dirty="0" smtClean="0">
                <a:latin typeface="宋体" charset="-122"/>
                <a:ea typeface="宋体" charset="-122"/>
              </a:rPr>
              <a:t>智能制造系统中的各组成单元能够依据工作任务的需要，自行组成一种最佳结构，其柔性不仅表现在运行方式上，而且表现在结构形式上，所以称这种柔性为超柔性，如同一群人类专家组成的群体，具有生物特征。 </a:t>
            </a:r>
          </a:p>
          <a:p>
            <a:endParaRPr lang="zh-CN" altLang="en-US" sz="2300" dirty="0" smtClean="0">
              <a:latin typeface="宋体" charset="-122"/>
              <a:ea typeface="宋体" charset="-122"/>
            </a:endParaRPr>
          </a:p>
        </p:txBody>
      </p:sp>
      <p:sp>
        <p:nvSpPr>
          <p:cNvPr id="4" name="矩形 3"/>
          <p:cNvSpPr/>
          <p:nvPr/>
        </p:nvSpPr>
        <p:spPr>
          <a:xfrm>
            <a:off x="5795971" y="2112603"/>
            <a:ext cx="4041586" cy="4087184"/>
          </a:xfrm>
          <a:prstGeom prst="rect">
            <a:avLst/>
          </a:prstGeom>
        </p:spPr>
        <p:txBody>
          <a:bodyPr lIns="104306" tIns="52153" rIns="104306" bIns="52153">
            <a:spAutoFit/>
          </a:bodyPr>
          <a:lstStyle/>
          <a:p>
            <a:pPr marL="391146" indent="-391146" eaLnBrk="0" hangingPunct="0">
              <a:lnSpc>
                <a:spcPct val="125000"/>
              </a:lnSpc>
              <a:spcBef>
                <a:spcPct val="20000"/>
              </a:spcBef>
              <a:buClr>
                <a:srgbClr val="6699FF"/>
              </a:buClr>
              <a:buBlip>
                <a:blip r:embed="rId2"/>
              </a:buBlip>
              <a:defRPr/>
            </a:pPr>
            <a:r>
              <a:rPr lang="zh-CN" altLang="en-US" sz="2300" b="1" kern="0" dirty="0">
                <a:solidFill>
                  <a:srgbClr val="000000"/>
                </a:solidFill>
                <a:latin typeface="宋体" charset="-122"/>
              </a:rPr>
              <a:t>智能制造系统能够在实践中不断地充实知识库，具有自学习功能。同时，在运行过程中自行进行故障诊断，并具备对故障自行排除、自行维护的能力。这种特征使智能制造系统能够自我优化并适应各种复杂的环境。</a:t>
            </a:r>
          </a:p>
        </p:txBody>
      </p:sp>
      <p:sp>
        <p:nvSpPr>
          <p:cNvPr id="5" name="圆角矩形 4"/>
          <p:cNvSpPr/>
          <p:nvPr/>
        </p:nvSpPr>
        <p:spPr>
          <a:xfrm>
            <a:off x="714751" y="1636524"/>
            <a:ext cx="4126983" cy="4837808"/>
          </a:xfrm>
          <a:prstGeom prst="roundRect">
            <a:avLst>
              <a:gd name="adj" fmla="val 5898"/>
            </a:avLst>
          </a:prstGeom>
          <a:noFill/>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a:solidFill>
                <a:srgbClr val="C1D0DD"/>
              </a:solidFill>
              <a:latin typeface="宋体" pitchFamily="2" charset="-122"/>
              <a:ea typeface="宋体" pitchFamily="2" charset="-122"/>
            </a:endParaRPr>
          </a:p>
        </p:txBody>
      </p:sp>
      <p:grpSp>
        <p:nvGrpSpPr>
          <p:cNvPr id="3" name="组合 24"/>
          <p:cNvGrpSpPr>
            <a:grpSpLocks/>
          </p:cNvGrpSpPr>
          <p:nvPr/>
        </p:nvGrpSpPr>
        <p:grpSpPr bwMode="auto">
          <a:xfrm>
            <a:off x="1106471" y="1352976"/>
            <a:ext cx="3367678" cy="476080"/>
            <a:chOff x="683568" y="1538286"/>
            <a:chExt cx="2880320" cy="488931"/>
          </a:xfrm>
        </p:grpSpPr>
        <p:sp>
          <p:nvSpPr>
            <p:cNvPr id="7" name="AutoShape 90"/>
            <p:cNvSpPr>
              <a:spLocks noChangeArrowheads="1"/>
            </p:cNvSpPr>
            <p:nvPr/>
          </p:nvSpPr>
          <p:spPr bwMode="gray">
            <a:xfrm>
              <a:off x="683568" y="1543678"/>
              <a:ext cx="2880320" cy="483539"/>
            </a:xfrm>
            <a:prstGeom prst="roundRect">
              <a:avLst>
                <a:gd name="adj" fmla="val 41602"/>
              </a:avLst>
            </a:prstGeom>
            <a:solidFill>
              <a:schemeClr val="accent5">
                <a:lumMod val="50000"/>
              </a:schemeClr>
            </a:solidFill>
            <a:ln w="9525">
              <a:noFill/>
              <a:round/>
              <a:headEnd/>
              <a:tailEnd/>
            </a:ln>
            <a:effectLst>
              <a:outerShdw dist="35921" dir="2700000" algn="ctr" rotWithShape="0">
                <a:srgbClr val="1C1C1C">
                  <a:alpha val="50000"/>
                </a:srgbClr>
              </a:outerShdw>
            </a:effectLst>
          </p:spPr>
          <p:txBody>
            <a:bodyPr wrap="none" anchor="ctr"/>
            <a:lstStyle/>
            <a:p>
              <a:pPr>
                <a:defRPr/>
              </a:pPr>
              <a:endParaRPr lang="zh-CN" altLang="en-US">
                <a:latin typeface="宋体" pitchFamily="2" charset="-122"/>
                <a:ea typeface="宋体" pitchFamily="2" charset="-122"/>
              </a:endParaRPr>
            </a:p>
          </p:txBody>
        </p:sp>
        <p:sp>
          <p:nvSpPr>
            <p:cNvPr id="8" name="AutoShape 11"/>
            <p:cNvSpPr>
              <a:spLocks noChangeArrowheads="1"/>
            </p:cNvSpPr>
            <p:nvPr/>
          </p:nvSpPr>
          <p:spPr bwMode="gray">
            <a:xfrm flipH="1">
              <a:off x="3398946"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9" name="AutoShape 12"/>
            <p:cNvSpPr>
              <a:spLocks noChangeArrowheads="1"/>
            </p:cNvSpPr>
            <p:nvPr/>
          </p:nvSpPr>
          <p:spPr bwMode="gray">
            <a:xfrm>
              <a:off x="714497"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9480" name="Text Box 18"/>
            <p:cNvSpPr txBox="1">
              <a:spLocks noChangeArrowheads="1"/>
            </p:cNvSpPr>
            <p:nvPr/>
          </p:nvSpPr>
          <p:spPr bwMode="white">
            <a:xfrm>
              <a:off x="1001626" y="1538286"/>
              <a:ext cx="2238375" cy="458322"/>
            </a:xfrm>
            <a:prstGeom prst="rect">
              <a:avLst/>
            </a:prstGeom>
            <a:noFill/>
            <a:ln w="9525" algn="ctr">
              <a:noFill/>
              <a:miter lim="800000"/>
              <a:headEnd/>
              <a:tailEnd/>
            </a:ln>
          </p:spPr>
          <p:txBody>
            <a:bodyPr>
              <a:spAutoFit/>
            </a:bodyPr>
            <a:lstStyle/>
            <a:p>
              <a:pPr algn="ctr"/>
              <a:r>
                <a:rPr lang="zh-CN" altLang="en-US" sz="2300" b="1" dirty="0">
                  <a:solidFill>
                    <a:srgbClr val="FFFFFF"/>
                  </a:solidFill>
                  <a:latin typeface="宋体" charset="-122"/>
                </a:rPr>
                <a:t>自组织和超柔</a:t>
              </a:r>
              <a:endParaRPr lang="en-US" altLang="zh-CN" sz="2300" b="1" dirty="0">
                <a:solidFill>
                  <a:srgbClr val="FFFFFF"/>
                </a:solidFill>
                <a:latin typeface="宋体" charset="-122"/>
              </a:endParaRPr>
            </a:p>
          </p:txBody>
        </p:sp>
      </p:grpSp>
      <p:sp>
        <p:nvSpPr>
          <p:cNvPr id="11" name="圆角矩形 10"/>
          <p:cNvSpPr/>
          <p:nvPr/>
        </p:nvSpPr>
        <p:spPr>
          <a:xfrm>
            <a:off x="5851667" y="1636524"/>
            <a:ext cx="4126985" cy="4837808"/>
          </a:xfrm>
          <a:prstGeom prst="roundRect">
            <a:avLst>
              <a:gd name="adj" fmla="val 5898"/>
            </a:avLst>
          </a:prstGeom>
          <a:noFill/>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a:solidFill>
                <a:srgbClr val="C1D0DD"/>
              </a:solidFill>
              <a:latin typeface="宋体" pitchFamily="2" charset="-122"/>
              <a:ea typeface="宋体" pitchFamily="2" charset="-122"/>
            </a:endParaRPr>
          </a:p>
        </p:txBody>
      </p:sp>
      <p:grpSp>
        <p:nvGrpSpPr>
          <p:cNvPr id="6" name="组合 24"/>
          <p:cNvGrpSpPr>
            <a:grpSpLocks/>
          </p:cNvGrpSpPr>
          <p:nvPr/>
        </p:nvGrpSpPr>
        <p:grpSpPr bwMode="auto">
          <a:xfrm>
            <a:off x="6104149" y="1352975"/>
            <a:ext cx="3705560" cy="476079"/>
            <a:chOff x="683568" y="1538286"/>
            <a:chExt cx="2952938" cy="488833"/>
          </a:xfrm>
        </p:grpSpPr>
        <p:sp>
          <p:nvSpPr>
            <p:cNvPr id="13" name="AutoShape 90"/>
            <p:cNvSpPr>
              <a:spLocks noChangeArrowheads="1"/>
            </p:cNvSpPr>
            <p:nvPr/>
          </p:nvSpPr>
          <p:spPr bwMode="gray">
            <a:xfrm>
              <a:off x="683568" y="1543677"/>
              <a:ext cx="2880447" cy="483442"/>
            </a:xfrm>
            <a:prstGeom prst="roundRect">
              <a:avLst>
                <a:gd name="adj" fmla="val 41602"/>
              </a:avLst>
            </a:prstGeom>
            <a:solidFill>
              <a:schemeClr val="accent5">
                <a:lumMod val="50000"/>
              </a:schemeClr>
            </a:solidFill>
            <a:ln w="9525">
              <a:noFill/>
              <a:round/>
              <a:headEnd/>
              <a:tailEnd/>
            </a:ln>
            <a:effectLst>
              <a:outerShdw dist="35921" dir="2700000" algn="ctr" rotWithShape="0">
                <a:srgbClr val="1C1C1C">
                  <a:alpha val="50000"/>
                </a:srgbClr>
              </a:outerShdw>
            </a:effectLst>
          </p:spPr>
          <p:txBody>
            <a:bodyPr wrap="none" anchor="ctr"/>
            <a:lstStyle/>
            <a:p>
              <a:pPr>
                <a:defRPr/>
              </a:pPr>
              <a:endParaRPr lang="zh-CN" altLang="en-US">
                <a:latin typeface="宋体" pitchFamily="2" charset="-122"/>
                <a:ea typeface="宋体" pitchFamily="2" charset="-122"/>
              </a:endParaRPr>
            </a:p>
          </p:txBody>
        </p:sp>
        <p:sp>
          <p:nvSpPr>
            <p:cNvPr id="14" name="AutoShape 11"/>
            <p:cNvSpPr>
              <a:spLocks noChangeArrowheads="1"/>
            </p:cNvSpPr>
            <p:nvPr/>
          </p:nvSpPr>
          <p:spPr bwMode="gray">
            <a:xfrm flipH="1">
              <a:off x="3398946"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5" name="AutoShape 12"/>
            <p:cNvSpPr>
              <a:spLocks noChangeArrowheads="1"/>
            </p:cNvSpPr>
            <p:nvPr/>
          </p:nvSpPr>
          <p:spPr bwMode="gray">
            <a:xfrm>
              <a:off x="714497"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9472" name="Text Box 18"/>
            <p:cNvSpPr txBox="1">
              <a:spLocks noChangeArrowheads="1"/>
            </p:cNvSpPr>
            <p:nvPr/>
          </p:nvSpPr>
          <p:spPr bwMode="white">
            <a:xfrm>
              <a:off x="683568" y="1538286"/>
              <a:ext cx="2952938" cy="458231"/>
            </a:xfrm>
            <a:prstGeom prst="rect">
              <a:avLst/>
            </a:prstGeom>
            <a:noFill/>
            <a:ln w="9525" algn="ctr">
              <a:noFill/>
              <a:miter lim="800000"/>
              <a:headEnd/>
              <a:tailEnd/>
            </a:ln>
          </p:spPr>
          <p:txBody>
            <a:bodyPr>
              <a:spAutoFit/>
            </a:bodyPr>
            <a:lstStyle/>
            <a:p>
              <a:pPr algn="ctr"/>
              <a:r>
                <a:rPr lang="zh-CN" altLang="en-US" sz="2300" b="1" dirty="0">
                  <a:solidFill>
                    <a:srgbClr val="FFFFFF"/>
                  </a:solidFill>
                </a:rPr>
                <a:t>学习能力与自我维护能力</a:t>
              </a:r>
              <a:endParaRPr lang="en-US" altLang="zh-CN" sz="2300" b="1" dirty="0">
                <a:solidFill>
                  <a:srgbClr val="FFFFFF"/>
                </a:solidFill>
                <a:latin typeface="宋体" charset="-122"/>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1000" fill="hold"/>
                                        <p:tgtEl>
                                          <p:spTgt spid="18435">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1843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000" fill="hold"/>
                                        <p:tgtEl>
                                          <p:spTgt spid="4"/>
                                        </p:tgtEl>
                                        <p:attrNameLst>
                                          <p:attrName>ppt_x</p:attrName>
                                        </p:attrNameLst>
                                      </p:cBhvr>
                                      <p:tavLst>
                                        <p:tav tm="0">
                                          <p:val>
                                            <p:strVal val="1+#ppt_w/2"/>
                                          </p:val>
                                        </p:tav>
                                        <p:tav tm="100000">
                                          <p:val>
                                            <p:strVal val="#ppt_x"/>
                                          </p:val>
                                        </p:tav>
                                      </p:tavLst>
                                    </p:anim>
                                    <p:anim calcmode="lin" valueType="num">
                                      <p:cBhvr additive="base">
                                        <p:cTn id="14" dur="10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8694" y="67625"/>
            <a:ext cx="9847294" cy="712610"/>
          </a:xfrm>
        </p:spPr>
        <p:txBody>
          <a:bodyPr lIns="104306" tIns="52153" rIns="104306" bIns="52153"/>
          <a:lstStyle/>
          <a:p>
            <a:pPr algn="l">
              <a:defRPr/>
            </a:pPr>
            <a:r>
              <a:rPr lang="zh-CN" altLang="en-US" sz="3600" b="1" dirty="0" smtClean="0">
                <a:solidFill>
                  <a:schemeClr val="accent3"/>
                </a:solidFill>
                <a:latin typeface="黑体" pitchFamily="49" charset="-122"/>
                <a:ea typeface="黑体" pitchFamily="49" charset="-122"/>
              </a:rPr>
              <a:t>流程工业</a:t>
            </a:r>
            <a:r>
              <a:rPr sz="3600" b="1" dirty="0" smtClean="0">
                <a:solidFill>
                  <a:schemeClr val="accent3"/>
                </a:solidFill>
                <a:latin typeface="黑体" pitchFamily="49" charset="-122"/>
                <a:ea typeface="黑体" pitchFamily="49" charset="-122"/>
              </a:rPr>
              <a:t>智能工厂</a:t>
            </a:r>
            <a:endParaRPr sz="3600" b="1" dirty="0">
              <a:solidFill>
                <a:schemeClr val="accent3"/>
              </a:solidFill>
              <a:latin typeface="黑体" pitchFamily="49" charset="-122"/>
              <a:ea typeface="黑体" pitchFamily="49" charset="-122"/>
            </a:endParaRPr>
          </a:p>
        </p:txBody>
      </p:sp>
      <p:sp>
        <p:nvSpPr>
          <p:cNvPr id="20483" name="矩形 35"/>
          <p:cNvSpPr>
            <a:spLocks noChangeArrowheads="1"/>
          </p:cNvSpPr>
          <p:nvPr/>
        </p:nvSpPr>
        <p:spPr bwMode="auto">
          <a:xfrm>
            <a:off x="967233" y="1081681"/>
            <a:ext cx="9094959" cy="520823"/>
          </a:xfrm>
          <a:prstGeom prst="rect">
            <a:avLst/>
          </a:prstGeom>
          <a:noFill/>
          <a:ln w="9525">
            <a:noFill/>
            <a:miter lim="800000"/>
            <a:headEnd/>
            <a:tailEnd/>
          </a:ln>
        </p:spPr>
        <p:txBody>
          <a:bodyPr lIns="104306" tIns="52153" rIns="104306" bIns="52153">
            <a:spAutoFit/>
          </a:bodyPr>
          <a:lstStyle/>
          <a:p>
            <a:r>
              <a:rPr lang="zh-CN" altLang="en-US" sz="2700" b="1" dirty="0"/>
              <a:t>最近几年欧美针对流程工业提出了“智能工厂”的概念。</a:t>
            </a:r>
            <a:endParaRPr lang="en-US" altLang="zh-CN" sz="2700" b="1" dirty="0"/>
          </a:p>
        </p:txBody>
      </p:sp>
      <p:sp>
        <p:nvSpPr>
          <p:cNvPr id="29" name="圆角矩形 28"/>
          <p:cNvSpPr/>
          <p:nvPr/>
        </p:nvSpPr>
        <p:spPr>
          <a:xfrm>
            <a:off x="5263158" y="2257877"/>
            <a:ext cx="3958043" cy="1205952"/>
          </a:xfrm>
          <a:prstGeom prst="roundRect">
            <a:avLst>
              <a:gd name="adj" fmla="val 5898"/>
            </a:avLst>
          </a:prstGeom>
          <a:noFill/>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a:solidFill>
                <a:srgbClr val="C1D0DD"/>
              </a:solidFill>
              <a:latin typeface="宋体" pitchFamily="2" charset="-122"/>
              <a:ea typeface="宋体" pitchFamily="2" charset="-122"/>
            </a:endParaRPr>
          </a:p>
        </p:txBody>
      </p:sp>
      <p:sp>
        <p:nvSpPr>
          <p:cNvPr id="31" name="AutoShape 14"/>
          <p:cNvSpPr>
            <a:spLocks noChangeArrowheads="1"/>
          </p:cNvSpPr>
          <p:nvPr/>
        </p:nvSpPr>
        <p:spPr bwMode="ltGray">
          <a:xfrm>
            <a:off x="4841734" y="2312137"/>
            <a:ext cx="787153" cy="1071179"/>
          </a:xfrm>
          <a:prstGeom prst="roundRect">
            <a:avLst>
              <a:gd name="adj" fmla="val 16667"/>
            </a:avLst>
          </a:prstGeom>
          <a:solidFill>
            <a:schemeClr val="accent1">
              <a:lumMod val="75000"/>
            </a:schemeClr>
          </a:solidFill>
          <a:ln w="38100" algn="ctr">
            <a:solidFill>
              <a:srgbClr val="FFFFFF">
                <a:alpha val="70195"/>
              </a:srgbClr>
            </a:solidFill>
            <a:round/>
            <a:headEnd/>
            <a:tailEnd/>
          </a:ln>
        </p:spPr>
        <p:txBody>
          <a:bodyPr wrap="none" lIns="104306" tIns="52153" rIns="104306" bIns="52153" anchor="ctr"/>
          <a:lstStyle/>
          <a:p>
            <a:pPr>
              <a:defRPr/>
            </a:pPr>
            <a:endParaRPr lang="zh-CN" altLang="en-US">
              <a:latin typeface="+mn-ea"/>
              <a:ea typeface="+mn-ea"/>
            </a:endParaRPr>
          </a:p>
        </p:txBody>
      </p:sp>
      <p:sp>
        <p:nvSpPr>
          <p:cNvPr id="36" name="Rectangle 16"/>
          <p:cNvSpPr>
            <a:spLocks noChangeArrowheads="1"/>
          </p:cNvSpPr>
          <p:nvPr/>
        </p:nvSpPr>
        <p:spPr bwMode="black">
          <a:xfrm>
            <a:off x="4799036" y="2485416"/>
            <a:ext cx="870695" cy="813211"/>
          </a:xfrm>
          <a:prstGeom prst="rect">
            <a:avLst/>
          </a:prstGeom>
          <a:noFill/>
          <a:ln w="9525" algn="ctr">
            <a:noFill/>
            <a:miter lim="800000"/>
            <a:headEnd/>
            <a:tailEnd/>
          </a:ln>
        </p:spPr>
        <p:txBody>
          <a:bodyPr lIns="104306" tIns="52153" rIns="104306" bIns="52153">
            <a:spAutoFit/>
          </a:bodyPr>
          <a:lstStyle/>
          <a:p>
            <a:pPr algn="ctr">
              <a:defRPr/>
            </a:pPr>
            <a:r>
              <a:rPr lang="zh-CN" altLang="en-US" sz="2300" b="1" dirty="0">
                <a:solidFill>
                  <a:srgbClr val="FFFFFF"/>
                </a:solidFill>
              </a:rPr>
              <a:t>商业智能</a:t>
            </a:r>
            <a:endParaRPr lang="en-US" altLang="zh-CN" sz="2300" b="1" dirty="0">
              <a:solidFill>
                <a:srgbClr val="FFFFFF"/>
              </a:solidFill>
              <a:latin typeface="+mn-ea"/>
              <a:ea typeface="+mn-ea"/>
              <a:cs typeface="Arial" charset="0"/>
            </a:endParaRPr>
          </a:p>
        </p:txBody>
      </p:sp>
      <p:sp>
        <p:nvSpPr>
          <p:cNvPr id="37" name="Text Box 18"/>
          <p:cNvSpPr txBox="1">
            <a:spLocks noChangeArrowheads="1"/>
          </p:cNvSpPr>
          <p:nvPr/>
        </p:nvSpPr>
        <p:spPr bwMode="gray">
          <a:xfrm>
            <a:off x="5937065" y="2411903"/>
            <a:ext cx="3029797" cy="990182"/>
          </a:xfrm>
          <a:prstGeom prst="rect">
            <a:avLst/>
          </a:prstGeom>
          <a:noFill/>
          <a:ln w="9525" algn="ctr">
            <a:noFill/>
            <a:miter lim="800000"/>
            <a:headEnd/>
            <a:tailEnd/>
          </a:ln>
        </p:spPr>
        <p:txBody>
          <a:bodyPr lIns="104306" tIns="52153" rIns="104306" bIns="52153">
            <a:spAutoFit/>
          </a:bodyPr>
          <a:lstStyle/>
          <a:p>
            <a:pPr eaLnBrk="0" hangingPunct="0">
              <a:lnSpc>
                <a:spcPct val="125000"/>
              </a:lnSpc>
              <a:defRPr/>
            </a:pPr>
            <a:r>
              <a:rPr lang="zh-CN" altLang="en-US" sz="2300" b="1" dirty="0"/>
              <a:t>智能分析、经营预测</a:t>
            </a:r>
            <a:endParaRPr lang="en-US" altLang="zh-CN" sz="2300" b="1" dirty="0"/>
          </a:p>
          <a:p>
            <a:pPr eaLnBrk="0" hangingPunct="0">
              <a:lnSpc>
                <a:spcPct val="125000"/>
              </a:lnSpc>
              <a:defRPr/>
            </a:pPr>
            <a:r>
              <a:rPr lang="zh-CN" altLang="en-US" sz="2300" b="1" dirty="0"/>
              <a:t>数据挖掘</a:t>
            </a:r>
            <a:endParaRPr lang="en-US" altLang="zh-CN" sz="2300" b="1" dirty="0">
              <a:latin typeface="+mn-ea"/>
              <a:ea typeface="+mn-ea"/>
              <a:cs typeface="Arial" charset="0"/>
            </a:endParaRPr>
          </a:p>
        </p:txBody>
      </p:sp>
      <p:sp>
        <p:nvSpPr>
          <p:cNvPr id="41" name="圆角矩形 40"/>
          <p:cNvSpPr/>
          <p:nvPr/>
        </p:nvSpPr>
        <p:spPr>
          <a:xfrm>
            <a:off x="5263158" y="3661612"/>
            <a:ext cx="3958043" cy="1282965"/>
          </a:xfrm>
          <a:prstGeom prst="roundRect">
            <a:avLst>
              <a:gd name="adj" fmla="val 5898"/>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a:solidFill>
                <a:srgbClr val="C1D0DD"/>
              </a:solidFill>
              <a:latin typeface="宋体" pitchFamily="2" charset="-122"/>
              <a:ea typeface="宋体" pitchFamily="2" charset="-122"/>
            </a:endParaRPr>
          </a:p>
        </p:txBody>
      </p:sp>
      <p:grpSp>
        <p:nvGrpSpPr>
          <p:cNvPr id="3" name="组合 42"/>
          <p:cNvGrpSpPr>
            <a:grpSpLocks/>
          </p:cNvGrpSpPr>
          <p:nvPr/>
        </p:nvGrpSpPr>
        <p:grpSpPr bwMode="auto">
          <a:xfrm>
            <a:off x="4841733" y="3754378"/>
            <a:ext cx="833473" cy="1058926"/>
            <a:chOff x="3436875" y="5463594"/>
            <a:chExt cx="2120976" cy="498798"/>
          </a:xfrm>
        </p:grpSpPr>
        <p:sp>
          <p:nvSpPr>
            <p:cNvPr id="43" name="AutoShape 10"/>
            <p:cNvSpPr>
              <a:spLocks noChangeArrowheads="1"/>
            </p:cNvSpPr>
            <p:nvPr/>
          </p:nvSpPr>
          <p:spPr bwMode="ltGray">
            <a:xfrm>
              <a:off x="3436875" y="5463594"/>
              <a:ext cx="1927514" cy="498798"/>
            </a:xfrm>
            <a:prstGeom prst="roundRect">
              <a:avLst>
                <a:gd name="adj" fmla="val 16667"/>
              </a:avLst>
            </a:prstGeom>
            <a:solidFill>
              <a:schemeClr val="accent6">
                <a:lumMod val="75000"/>
              </a:schemeClr>
            </a:solidFill>
            <a:ln w="38100" algn="ctr">
              <a:solidFill>
                <a:srgbClr val="FFFFFF">
                  <a:alpha val="70195"/>
                </a:srgbClr>
              </a:solidFill>
              <a:round/>
              <a:headEnd/>
              <a:tailEnd/>
            </a:ln>
          </p:spPr>
          <p:txBody>
            <a:bodyPr wrap="none" anchor="ctr"/>
            <a:lstStyle/>
            <a:p>
              <a:pPr>
                <a:defRPr/>
              </a:pPr>
              <a:endParaRPr lang="zh-CN" altLang="en-US">
                <a:latin typeface="+mn-ea"/>
                <a:ea typeface="+mn-ea"/>
              </a:endParaRPr>
            </a:p>
          </p:txBody>
        </p:sp>
        <p:sp>
          <p:nvSpPr>
            <p:cNvPr id="45" name="Rectangle 12"/>
            <p:cNvSpPr>
              <a:spLocks noChangeArrowheads="1"/>
            </p:cNvSpPr>
            <p:nvPr/>
          </p:nvSpPr>
          <p:spPr bwMode="black">
            <a:xfrm>
              <a:off x="3578607" y="5538620"/>
              <a:ext cx="1979244" cy="376936"/>
            </a:xfrm>
            <a:prstGeom prst="rect">
              <a:avLst/>
            </a:prstGeom>
            <a:noFill/>
            <a:ln w="9525" algn="ctr">
              <a:noFill/>
              <a:miter lim="800000"/>
              <a:headEnd/>
              <a:tailEnd/>
            </a:ln>
          </p:spPr>
          <p:txBody>
            <a:bodyPr wrap="none">
              <a:spAutoFit/>
            </a:bodyPr>
            <a:lstStyle/>
            <a:p>
              <a:pPr algn="ctr">
                <a:defRPr/>
              </a:pPr>
              <a:r>
                <a:rPr lang="zh-CN" altLang="en-US" sz="2300" b="1" dirty="0">
                  <a:solidFill>
                    <a:srgbClr val="FFFFFF"/>
                  </a:solidFill>
                </a:rPr>
                <a:t>运营</a:t>
              </a:r>
              <a:endParaRPr lang="en-US" altLang="zh-CN" sz="2300" b="1" dirty="0">
                <a:solidFill>
                  <a:srgbClr val="FFFFFF"/>
                </a:solidFill>
              </a:endParaRPr>
            </a:p>
            <a:p>
              <a:pPr algn="ctr">
                <a:defRPr/>
              </a:pPr>
              <a:r>
                <a:rPr lang="zh-CN" altLang="en-US" sz="2300" b="1" dirty="0">
                  <a:solidFill>
                    <a:srgbClr val="FFFFFF"/>
                  </a:solidFill>
                </a:rPr>
                <a:t>智能</a:t>
              </a:r>
              <a:endParaRPr lang="en-US" altLang="zh-CN" sz="2300" b="1" dirty="0">
                <a:solidFill>
                  <a:srgbClr val="FFFFFF"/>
                </a:solidFill>
                <a:latin typeface="+mn-ea"/>
                <a:ea typeface="+mn-ea"/>
                <a:cs typeface="Arial" charset="0"/>
              </a:endParaRPr>
            </a:p>
          </p:txBody>
        </p:sp>
      </p:grpSp>
      <p:sp>
        <p:nvSpPr>
          <p:cNvPr id="46" name="Text Box 19"/>
          <p:cNvSpPr txBox="1">
            <a:spLocks noChangeArrowheads="1"/>
          </p:cNvSpPr>
          <p:nvPr/>
        </p:nvSpPr>
        <p:spPr bwMode="gray">
          <a:xfrm>
            <a:off x="5782977" y="3859395"/>
            <a:ext cx="3226585" cy="990182"/>
          </a:xfrm>
          <a:prstGeom prst="rect">
            <a:avLst/>
          </a:prstGeom>
          <a:noFill/>
          <a:ln w="9525" algn="ctr">
            <a:noFill/>
            <a:miter lim="800000"/>
            <a:headEnd/>
            <a:tailEnd/>
          </a:ln>
        </p:spPr>
        <p:txBody>
          <a:bodyPr lIns="104306" tIns="52153" rIns="104306" bIns="52153">
            <a:spAutoFit/>
          </a:bodyPr>
          <a:lstStyle/>
          <a:p>
            <a:pPr algn="ctr" eaLnBrk="0" hangingPunct="0">
              <a:lnSpc>
                <a:spcPct val="125000"/>
              </a:lnSpc>
              <a:defRPr/>
            </a:pPr>
            <a:r>
              <a:rPr lang="zh-CN" altLang="en-US" sz="2300" b="1" dirty="0"/>
              <a:t>运营优化、预警预报</a:t>
            </a:r>
            <a:endParaRPr lang="en-US" altLang="zh-CN" sz="2300" b="1" dirty="0"/>
          </a:p>
          <a:p>
            <a:pPr algn="ctr" eaLnBrk="0" hangingPunct="0">
              <a:lnSpc>
                <a:spcPct val="125000"/>
              </a:lnSpc>
              <a:defRPr/>
            </a:pPr>
            <a:r>
              <a:rPr lang="zh-CN" altLang="en-US" sz="2300" b="1" dirty="0"/>
              <a:t>实时绩效、应急指挥</a:t>
            </a:r>
            <a:endParaRPr lang="en-US" altLang="zh-CN" sz="2300" b="1" dirty="0">
              <a:latin typeface="+mn-ea"/>
              <a:ea typeface="+mn-ea"/>
              <a:cs typeface="Arial" charset="0"/>
            </a:endParaRPr>
          </a:p>
        </p:txBody>
      </p:sp>
      <p:sp>
        <p:nvSpPr>
          <p:cNvPr id="47" name="圆角矩形 46"/>
          <p:cNvSpPr/>
          <p:nvPr/>
        </p:nvSpPr>
        <p:spPr>
          <a:xfrm>
            <a:off x="5263158" y="5208871"/>
            <a:ext cx="3958043" cy="1363478"/>
          </a:xfrm>
          <a:prstGeom prst="roundRect">
            <a:avLst>
              <a:gd name="adj" fmla="val 5898"/>
            </a:avLst>
          </a:prstGeom>
          <a:noFill/>
          <a:ln>
            <a:solidFill>
              <a:srgbClr val="BA8930"/>
            </a:solidFill>
          </a:ln>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a:solidFill>
                <a:srgbClr val="C1D0DD"/>
              </a:solidFill>
              <a:latin typeface="宋体" pitchFamily="2" charset="-122"/>
              <a:ea typeface="宋体" pitchFamily="2" charset="-122"/>
            </a:endParaRPr>
          </a:p>
        </p:txBody>
      </p:sp>
      <p:grpSp>
        <p:nvGrpSpPr>
          <p:cNvPr id="4" name="组合 43"/>
          <p:cNvGrpSpPr>
            <a:grpSpLocks/>
          </p:cNvGrpSpPr>
          <p:nvPr/>
        </p:nvGrpSpPr>
        <p:grpSpPr bwMode="auto">
          <a:xfrm>
            <a:off x="4826882" y="5382150"/>
            <a:ext cx="777777" cy="1030922"/>
            <a:chOff x="6795172" y="5550315"/>
            <a:chExt cx="776217" cy="936104"/>
          </a:xfrm>
        </p:grpSpPr>
        <p:sp>
          <p:nvSpPr>
            <p:cNvPr id="49" name="AutoShape 6"/>
            <p:cNvSpPr>
              <a:spLocks noChangeArrowheads="1"/>
            </p:cNvSpPr>
            <p:nvPr/>
          </p:nvSpPr>
          <p:spPr bwMode="ltGray">
            <a:xfrm>
              <a:off x="6808141" y="5550315"/>
              <a:ext cx="757782" cy="936104"/>
            </a:xfrm>
            <a:prstGeom prst="roundRect">
              <a:avLst>
                <a:gd name="adj" fmla="val 16667"/>
              </a:avLst>
            </a:prstGeom>
            <a:solidFill>
              <a:srgbClr val="AA7D2C"/>
            </a:solidFill>
            <a:ln w="38100" algn="ctr">
              <a:solidFill>
                <a:srgbClr val="FFFFFF">
                  <a:alpha val="70195"/>
                </a:srgbClr>
              </a:solidFill>
              <a:round/>
              <a:headEnd/>
              <a:tailEnd/>
            </a:ln>
          </p:spPr>
          <p:txBody>
            <a:bodyPr wrap="none" anchor="ctr"/>
            <a:lstStyle/>
            <a:p>
              <a:pPr>
                <a:defRPr/>
              </a:pPr>
              <a:endParaRPr lang="zh-CN" altLang="en-US">
                <a:latin typeface="+mn-ea"/>
                <a:ea typeface="+mn-ea"/>
              </a:endParaRPr>
            </a:p>
          </p:txBody>
        </p:sp>
        <p:sp>
          <p:nvSpPr>
            <p:cNvPr id="51" name="Rectangle 8"/>
            <p:cNvSpPr>
              <a:spLocks noChangeArrowheads="1"/>
            </p:cNvSpPr>
            <p:nvPr/>
          </p:nvSpPr>
          <p:spPr bwMode="black">
            <a:xfrm>
              <a:off x="6795172" y="5658388"/>
              <a:ext cx="776217" cy="726620"/>
            </a:xfrm>
            <a:prstGeom prst="rect">
              <a:avLst/>
            </a:prstGeom>
            <a:noFill/>
            <a:ln w="9525" algn="ctr">
              <a:noFill/>
              <a:miter lim="800000"/>
              <a:headEnd/>
              <a:tailEnd/>
            </a:ln>
          </p:spPr>
          <p:txBody>
            <a:bodyPr wrap="none">
              <a:spAutoFit/>
            </a:bodyPr>
            <a:lstStyle/>
            <a:p>
              <a:pPr algn="ctr">
                <a:defRPr/>
              </a:pPr>
              <a:r>
                <a:rPr lang="zh-CN" altLang="en-US" sz="2300" b="1" dirty="0">
                  <a:solidFill>
                    <a:srgbClr val="FFFFFF"/>
                  </a:solidFill>
                </a:rPr>
                <a:t>操作</a:t>
              </a:r>
              <a:endParaRPr lang="en-US" altLang="zh-CN" sz="2300" b="1" dirty="0">
                <a:solidFill>
                  <a:srgbClr val="FFFFFF"/>
                </a:solidFill>
              </a:endParaRPr>
            </a:p>
            <a:p>
              <a:pPr algn="ctr">
                <a:defRPr/>
              </a:pPr>
              <a:r>
                <a:rPr lang="zh-CN" altLang="en-US" sz="2300" b="1" dirty="0">
                  <a:solidFill>
                    <a:srgbClr val="FFFFFF"/>
                  </a:solidFill>
                </a:rPr>
                <a:t>智能</a:t>
              </a:r>
              <a:endParaRPr lang="en-US" altLang="zh-CN" sz="2300" b="1" dirty="0">
                <a:solidFill>
                  <a:srgbClr val="FFFFFF"/>
                </a:solidFill>
                <a:latin typeface="+mn-ea"/>
                <a:ea typeface="+mn-ea"/>
                <a:cs typeface="Arial" charset="0"/>
              </a:endParaRPr>
            </a:p>
          </p:txBody>
        </p:sp>
      </p:grpSp>
      <p:sp>
        <p:nvSpPr>
          <p:cNvPr id="52" name="Text Box 20"/>
          <p:cNvSpPr txBox="1">
            <a:spLocks noChangeArrowheads="1"/>
          </p:cNvSpPr>
          <p:nvPr/>
        </p:nvSpPr>
        <p:spPr bwMode="gray">
          <a:xfrm>
            <a:off x="5753273" y="5327890"/>
            <a:ext cx="3198737" cy="1167154"/>
          </a:xfrm>
          <a:prstGeom prst="rect">
            <a:avLst/>
          </a:prstGeom>
          <a:noFill/>
          <a:ln w="9525" algn="ctr">
            <a:noFill/>
            <a:miter lim="800000"/>
            <a:headEnd/>
            <a:tailEnd/>
          </a:ln>
        </p:spPr>
        <p:txBody>
          <a:bodyPr lIns="104306" tIns="52153" rIns="104306" bIns="52153">
            <a:spAutoFit/>
          </a:bodyPr>
          <a:lstStyle/>
          <a:p>
            <a:pPr indent="112273" algn="ctr"/>
            <a:r>
              <a:rPr lang="zh-CN" altLang="en-US" sz="2300" b="1" dirty="0">
                <a:latin typeface="宋体" charset="-122"/>
              </a:rPr>
              <a:t>传感分析、现场总线</a:t>
            </a:r>
            <a:endParaRPr lang="en-US" altLang="zh-CN" sz="2300" b="1" dirty="0">
              <a:latin typeface="宋体" charset="-122"/>
            </a:endParaRPr>
          </a:p>
          <a:p>
            <a:pPr indent="112273" algn="ctr"/>
            <a:r>
              <a:rPr lang="zh-CN" altLang="en-US" sz="2300" b="1" dirty="0">
                <a:latin typeface="宋体" charset="-122"/>
              </a:rPr>
              <a:t>先进控制、实时优化</a:t>
            </a:r>
            <a:endParaRPr lang="en-US" altLang="zh-CN" sz="2300" b="1" dirty="0">
              <a:latin typeface="宋体" charset="-122"/>
            </a:endParaRPr>
          </a:p>
          <a:p>
            <a:pPr indent="112273" algn="ctr"/>
            <a:r>
              <a:rPr lang="zh-CN" altLang="en-US" sz="2300" b="1" dirty="0">
                <a:latin typeface="宋体" charset="-122"/>
              </a:rPr>
              <a:t>动态模拟、在线仿真</a:t>
            </a:r>
          </a:p>
        </p:txBody>
      </p:sp>
      <p:grpSp>
        <p:nvGrpSpPr>
          <p:cNvPr id="5" name="组合 24"/>
          <p:cNvGrpSpPr>
            <a:grpSpLocks/>
          </p:cNvGrpSpPr>
          <p:nvPr/>
        </p:nvGrpSpPr>
        <p:grpSpPr bwMode="auto">
          <a:xfrm>
            <a:off x="967233" y="3609102"/>
            <a:ext cx="2695628" cy="1902623"/>
            <a:chOff x="683568" y="1532926"/>
            <a:chExt cx="930925" cy="781677"/>
          </a:xfrm>
        </p:grpSpPr>
        <p:sp>
          <p:nvSpPr>
            <p:cNvPr id="54" name="AutoShape 90"/>
            <p:cNvSpPr>
              <a:spLocks noChangeArrowheads="1"/>
            </p:cNvSpPr>
            <p:nvPr/>
          </p:nvSpPr>
          <p:spPr bwMode="gray">
            <a:xfrm>
              <a:off x="683568" y="1532926"/>
              <a:ext cx="930925" cy="777340"/>
            </a:xfrm>
            <a:prstGeom prst="roundRect">
              <a:avLst>
                <a:gd name="adj" fmla="val 15481"/>
              </a:avLst>
            </a:prstGeom>
            <a:solidFill>
              <a:schemeClr val="accent5">
                <a:lumMod val="50000"/>
              </a:schemeClr>
            </a:solidFill>
            <a:ln w="9525">
              <a:noFill/>
              <a:round/>
              <a:headEnd/>
              <a:tailEnd/>
            </a:ln>
            <a:effectLst>
              <a:outerShdw dist="35921" dir="2700000" algn="ctr" rotWithShape="0">
                <a:srgbClr val="1C1C1C">
                  <a:alpha val="50000"/>
                </a:srgbClr>
              </a:outerShdw>
            </a:effectLst>
          </p:spPr>
          <p:txBody>
            <a:bodyPr wrap="none" anchor="ctr"/>
            <a:lstStyle/>
            <a:p>
              <a:pPr>
                <a:defRPr/>
              </a:pPr>
              <a:endParaRPr lang="zh-CN" altLang="en-US">
                <a:latin typeface="宋体" pitchFamily="2" charset="-122"/>
                <a:ea typeface="宋体" pitchFamily="2" charset="-122"/>
              </a:endParaRPr>
            </a:p>
          </p:txBody>
        </p:sp>
        <p:sp>
          <p:nvSpPr>
            <p:cNvPr id="20498" name="Text Box 18"/>
            <p:cNvSpPr txBox="1">
              <a:spLocks noChangeArrowheads="1"/>
            </p:cNvSpPr>
            <p:nvPr/>
          </p:nvSpPr>
          <p:spPr bwMode="white">
            <a:xfrm>
              <a:off x="799934" y="1549596"/>
              <a:ext cx="727285" cy="765007"/>
            </a:xfrm>
            <a:prstGeom prst="rect">
              <a:avLst/>
            </a:prstGeom>
            <a:noFill/>
            <a:ln w="9525" algn="ctr">
              <a:noFill/>
              <a:miter lim="800000"/>
              <a:headEnd/>
              <a:tailEnd/>
            </a:ln>
          </p:spPr>
          <p:txBody>
            <a:bodyPr>
              <a:spAutoFit/>
            </a:bodyPr>
            <a:lstStyle/>
            <a:p>
              <a:r>
                <a:rPr lang="zh-CN" altLang="en-US" sz="2300" b="1" dirty="0">
                  <a:solidFill>
                    <a:srgbClr val="FFFFFF"/>
                  </a:solidFill>
                </a:rPr>
                <a:t>智能工厂由</a:t>
              </a:r>
              <a:endParaRPr lang="en-US" altLang="zh-CN" sz="2300" b="1" dirty="0">
                <a:solidFill>
                  <a:srgbClr val="FFFFFF"/>
                </a:solidFill>
              </a:endParaRPr>
            </a:p>
            <a:p>
              <a:r>
                <a:rPr lang="zh-CN" altLang="en-US" sz="2300" b="1" dirty="0">
                  <a:solidFill>
                    <a:srgbClr val="FFFFFF"/>
                  </a:solidFill>
                </a:rPr>
                <a:t>商业智能、</a:t>
              </a:r>
              <a:endParaRPr lang="en-US" altLang="zh-CN" sz="2300" b="1" dirty="0">
                <a:solidFill>
                  <a:srgbClr val="FFFFFF"/>
                </a:solidFill>
              </a:endParaRPr>
            </a:p>
            <a:p>
              <a:r>
                <a:rPr lang="zh-CN" altLang="en-US" sz="2300" b="1" dirty="0">
                  <a:solidFill>
                    <a:srgbClr val="FFFFFF"/>
                  </a:solidFill>
                </a:rPr>
                <a:t>运营智能、</a:t>
              </a:r>
              <a:endParaRPr lang="en-US" altLang="zh-CN" sz="2300" b="1" dirty="0">
                <a:solidFill>
                  <a:srgbClr val="FFFFFF"/>
                </a:solidFill>
              </a:endParaRPr>
            </a:p>
            <a:p>
              <a:r>
                <a:rPr lang="zh-CN" altLang="en-US" sz="2300" b="1" dirty="0">
                  <a:solidFill>
                    <a:srgbClr val="FFFFFF"/>
                  </a:solidFill>
                </a:rPr>
                <a:t>操作智能</a:t>
              </a:r>
              <a:endParaRPr lang="en-US" altLang="zh-CN" sz="2300" b="1" dirty="0">
                <a:solidFill>
                  <a:srgbClr val="FFFFFF"/>
                </a:solidFill>
              </a:endParaRPr>
            </a:p>
            <a:p>
              <a:r>
                <a:rPr lang="zh-CN" altLang="en-US" sz="2300" b="1" dirty="0">
                  <a:solidFill>
                    <a:srgbClr val="FFFFFF"/>
                  </a:solidFill>
                </a:rPr>
                <a:t>三个层次组成</a:t>
              </a:r>
              <a:endParaRPr lang="en-US" altLang="zh-CN" sz="2300" b="1" dirty="0">
                <a:solidFill>
                  <a:srgbClr val="FFFFFF"/>
                </a:solidFill>
                <a:latin typeface="宋体" charset="-122"/>
              </a:endParaRPr>
            </a:p>
          </p:txBody>
        </p:sp>
      </p:grpSp>
      <p:cxnSp>
        <p:nvCxnSpPr>
          <p:cNvPr id="61" name="肘形连接符 60"/>
          <p:cNvCxnSpPr>
            <a:stCxn id="47" idx="2"/>
            <a:endCxn id="54" idx="2"/>
          </p:cNvCxnSpPr>
          <p:nvPr/>
        </p:nvCxnSpPr>
        <p:spPr>
          <a:xfrm rot="5400000" flipH="1">
            <a:off x="4243025" y="3573192"/>
            <a:ext cx="1071179" cy="4927133"/>
          </a:xfrm>
          <a:prstGeom prst="bentConnector3">
            <a:avLst>
              <a:gd name="adj1" fmla="val -23525"/>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肘形连接符 63"/>
          <p:cNvCxnSpPr>
            <a:stCxn id="29" idx="0"/>
            <a:endCxn id="20498" idx="0"/>
          </p:cNvCxnSpPr>
          <p:nvPr/>
        </p:nvCxnSpPr>
        <p:spPr>
          <a:xfrm rot="16200000" flipH="1" flipV="1">
            <a:off x="4103773" y="511271"/>
            <a:ext cx="1391801" cy="4885012"/>
          </a:xfrm>
          <a:prstGeom prst="bentConnector3">
            <a:avLst>
              <a:gd name="adj1" fmla="val -16425"/>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8" presetClass="entr" presetSubtype="0" accel="10000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strVal val="#ppt_w*2.5"/>
                                          </p:val>
                                        </p:tav>
                                        <p:tav tm="100000">
                                          <p:val>
                                            <p:strVal val="#ppt_w"/>
                                          </p:val>
                                        </p:tav>
                                      </p:tavLst>
                                    </p:anim>
                                    <p:anim calcmode="lin" valueType="num">
                                      <p:cBhvr>
                                        <p:cTn id="8" dur="1000" fill="hold"/>
                                        <p:tgtEl>
                                          <p:spTgt spid="29"/>
                                        </p:tgtEl>
                                        <p:attrNameLst>
                                          <p:attrName>ppt_h</p:attrName>
                                        </p:attrNameLst>
                                      </p:cBhvr>
                                      <p:tavLst>
                                        <p:tav tm="0">
                                          <p:val>
                                            <p:strVal val="#ppt_h*0.01"/>
                                          </p:val>
                                        </p:tav>
                                        <p:tav tm="100000">
                                          <p:val>
                                            <p:strVal val="#ppt_h"/>
                                          </p:val>
                                        </p:tav>
                                      </p:tavLst>
                                    </p:anim>
                                    <p:anim calcmode="lin" valueType="num">
                                      <p:cBhvr>
                                        <p:cTn id="9" dur="1000" fill="hold"/>
                                        <p:tgtEl>
                                          <p:spTgt spid="29"/>
                                        </p:tgtEl>
                                        <p:attrNameLst>
                                          <p:attrName>ppt_x</p:attrName>
                                        </p:attrNameLst>
                                      </p:cBhvr>
                                      <p:tavLst>
                                        <p:tav tm="0">
                                          <p:val>
                                            <p:strVal val="#ppt_x"/>
                                          </p:val>
                                        </p:tav>
                                        <p:tav tm="100000">
                                          <p:val>
                                            <p:strVal val="#ppt_x"/>
                                          </p:val>
                                        </p:tav>
                                      </p:tavLst>
                                    </p:anim>
                                    <p:anim calcmode="lin" valueType="num">
                                      <p:cBhvr>
                                        <p:cTn id="10" dur="1000" fill="hold"/>
                                        <p:tgtEl>
                                          <p:spTgt spid="29"/>
                                        </p:tgtEl>
                                        <p:attrNameLst>
                                          <p:attrName>ppt_y</p:attrName>
                                        </p:attrNameLst>
                                      </p:cBhvr>
                                      <p:tavLst>
                                        <p:tav tm="0">
                                          <p:val>
                                            <p:strVal val="#ppt_h+1"/>
                                          </p:val>
                                        </p:tav>
                                        <p:tav tm="100000">
                                          <p:val>
                                            <p:strVal val="#ppt_y"/>
                                          </p:val>
                                        </p:tav>
                                      </p:tavLst>
                                    </p:anim>
                                    <p:animEffect transition="in" filter="fade">
                                      <p:cBhvr>
                                        <p:cTn id="11" dur="1000"/>
                                        <p:tgtEl>
                                          <p:spTgt spid="29"/>
                                        </p:tgtEl>
                                      </p:cBhvr>
                                    </p:animEffect>
                                  </p:childTnLst>
                                </p:cTn>
                              </p:par>
                              <p:par>
                                <p:cTn id="12" presetID="58" presetClass="entr" presetSubtype="0" accel="100000"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1000" fill="hold"/>
                                        <p:tgtEl>
                                          <p:spTgt spid="31"/>
                                        </p:tgtEl>
                                        <p:attrNameLst>
                                          <p:attrName>ppt_w</p:attrName>
                                        </p:attrNameLst>
                                      </p:cBhvr>
                                      <p:tavLst>
                                        <p:tav tm="0">
                                          <p:val>
                                            <p:strVal val="#ppt_w*2.5"/>
                                          </p:val>
                                        </p:tav>
                                        <p:tav tm="100000">
                                          <p:val>
                                            <p:strVal val="#ppt_w"/>
                                          </p:val>
                                        </p:tav>
                                      </p:tavLst>
                                    </p:anim>
                                    <p:anim calcmode="lin" valueType="num">
                                      <p:cBhvr>
                                        <p:cTn id="15" dur="1000" fill="hold"/>
                                        <p:tgtEl>
                                          <p:spTgt spid="31"/>
                                        </p:tgtEl>
                                        <p:attrNameLst>
                                          <p:attrName>ppt_h</p:attrName>
                                        </p:attrNameLst>
                                      </p:cBhvr>
                                      <p:tavLst>
                                        <p:tav tm="0">
                                          <p:val>
                                            <p:strVal val="#ppt_h*0.01"/>
                                          </p:val>
                                        </p:tav>
                                        <p:tav tm="100000">
                                          <p:val>
                                            <p:strVal val="#ppt_h"/>
                                          </p:val>
                                        </p:tav>
                                      </p:tavLst>
                                    </p:anim>
                                    <p:anim calcmode="lin" valueType="num">
                                      <p:cBhvr>
                                        <p:cTn id="16" dur="1000" fill="hold"/>
                                        <p:tgtEl>
                                          <p:spTgt spid="31"/>
                                        </p:tgtEl>
                                        <p:attrNameLst>
                                          <p:attrName>ppt_x</p:attrName>
                                        </p:attrNameLst>
                                      </p:cBhvr>
                                      <p:tavLst>
                                        <p:tav tm="0">
                                          <p:val>
                                            <p:strVal val="#ppt_x"/>
                                          </p:val>
                                        </p:tav>
                                        <p:tav tm="100000">
                                          <p:val>
                                            <p:strVal val="#ppt_x"/>
                                          </p:val>
                                        </p:tav>
                                      </p:tavLst>
                                    </p:anim>
                                    <p:anim calcmode="lin" valueType="num">
                                      <p:cBhvr>
                                        <p:cTn id="17" dur="1000" fill="hold"/>
                                        <p:tgtEl>
                                          <p:spTgt spid="31"/>
                                        </p:tgtEl>
                                        <p:attrNameLst>
                                          <p:attrName>ppt_y</p:attrName>
                                        </p:attrNameLst>
                                      </p:cBhvr>
                                      <p:tavLst>
                                        <p:tav tm="0">
                                          <p:val>
                                            <p:strVal val="#ppt_h+1"/>
                                          </p:val>
                                        </p:tav>
                                        <p:tav tm="100000">
                                          <p:val>
                                            <p:strVal val="#ppt_y"/>
                                          </p:val>
                                        </p:tav>
                                      </p:tavLst>
                                    </p:anim>
                                    <p:animEffect transition="in" filter="fade">
                                      <p:cBhvr>
                                        <p:cTn id="18" dur="1000"/>
                                        <p:tgtEl>
                                          <p:spTgt spid="31"/>
                                        </p:tgtEl>
                                      </p:cBhvr>
                                    </p:animEffect>
                                  </p:childTnLst>
                                </p:cTn>
                              </p:par>
                              <p:par>
                                <p:cTn id="19" presetID="58" presetClass="entr" presetSubtype="0" accel="100000" fill="hold" grpId="0" nodeType="with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1000" fill="hold"/>
                                        <p:tgtEl>
                                          <p:spTgt spid="36"/>
                                        </p:tgtEl>
                                        <p:attrNameLst>
                                          <p:attrName>ppt_w</p:attrName>
                                        </p:attrNameLst>
                                      </p:cBhvr>
                                      <p:tavLst>
                                        <p:tav tm="0">
                                          <p:val>
                                            <p:strVal val="#ppt_w*2.5"/>
                                          </p:val>
                                        </p:tav>
                                        <p:tav tm="100000">
                                          <p:val>
                                            <p:strVal val="#ppt_w"/>
                                          </p:val>
                                        </p:tav>
                                      </p:tavLst>
                                    </p:anim>
                                    <p:anim calcmode="lin" valueType="num">
                                      <p:cBhvr>
                                        <p:cTn id="22" dur="1000" fill="hold"/>
                                        <p:tgtEl>
                                          <p:spTgt spid="36"/>
                                        </p:tgtEl>
                                        <p:attrNameLst>
                                          <p:attrName>ppt_h</p:attrName>
                                        </p:attrNameLst>
                                      </p:cBhvr>
                                      <p:tavLst>
                                        <p:tav tm="0">
                                          <p:val>
                                            <p:strVal val="#ppt_h*0.01"/>
                                          </p:val>
                                        </p:tav>
                                        <p:tav tm="100000">
                                          <p:val>
                                            <p:strVal val="#ppt_h"/>
                                          </p:val>
                                        </p:tav>
                                      </p:tavLst>
                                    </p:anim>
                                    <p:anim calcmode="lin" valueType="num">
                                      <p:cBhvr>
                                        <p:cTn id="23" dur="1000" fill="hold"/>
                                        <p:tgtEl>
                                          <p:spTgt spid="36"/>
                                        </p:tgtEl>
                                        <p:attrNameLst>
                                          <p:attrName>ppt_x</p:attrName>
                                        </p:attrNameLst>
                                      </p:cBhvr>
                                      <p:tavLst>
                                        <p:tav tm="0">
                                          <p:val>
                                            <p:strVal val="#ppt_x"/>
                                          </p:val>
                                        </p:tav>
                                        <p:tav tm="100000">
                                          <p:val>
                                            <p:strVal val="#ppt_x"/>
                                          </p:val>
                                        </p:tav>
                                      </p:tavLst>
                                    </p:anim>
                                    <p:anim calcmode="lin" valueType="num">
                                      <p:cBhvr>
                                        <p:cTn id="24" dur="1000" fill="hold"/>
                                        <p:tgtEl>
                                          <p:spTgt spid="36"/>
                                        </p:tgtEl>
                                        <p:attrNameLst>
                                          <p:attrName>ppt_y</p:attrName>
                                        </p:attrNameLst>
                                      </p:cBhvr>
                                      <p:tavLst>
                                        <p:tav tm="0">
                                          <p:val>
                                            <p:strVal val="#ppt_h+1"/>
                                          </p:val>
                                        </p:tav>
                                        <p:tav tm="100000">
                                          <p:val>
                                            <p:strVal val="#ppt_y"/>
                                          </p:val>
                                        </p:tav>
                                      </p:tavLst>
                                    </p:anim>
                                    <p:animEffect transition="in" filter="fade">
                                      <p:cBhvr>
                                        <p:cTn id="25" dur="1000"/>
                                        <p:tgtEl>
                                          <p:spTgt spid="36"/>
                                        </p:tgtEl>
                                      </p:cBhvr>
                                    </p:animEffect>
                                  </p:childTnLst>
                                </p:cTn>
                              </p:par>
                              <p:par>
                                <p:cTn id="26" presetID="58" presetClass="entr" presetSubtype="0" accel="10000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p:cTn id="28" dur="1000" fill="hold"/>
                                        <p:tgtEl>
                                          <p:spTgt spid="37"/>
                                        </p:tgtEl>
                                        <p:attrNameLst>
                                          <p:attrName>ppt_w</p:attrName>
                                        </p:attrNameLst>
                                      </p:cBhvr>
                                      <p:tavLst>
                                        <p:tav tm="0">
                                          <p:val>
                                            <p:strVal val="#ppt_w*2.5"/>
                                          </p:val>
                                        </p:tav>
                                        <p:tav tm="100000">
                                          <p:val>
                                            <p:strVal val="#ppt_w"/>
                                          </p:val>
                                        </p:tav>
                                      </p:tavLst>
                                    </p:anim>
                                    <p:anim calcmode="lin" valueType="num">
                                      <p:cBhvr>
                                        <p:cTn id="29" dur="1000" fill="hold"/>
                                        <p:tgtEl>
                                          <p:spTgt spid="37"/>
                                        </p:tgtEl>
                                        <p:attrNameLst>
                                          <p:attrName>ppt_h</p:attrName>
                                        </p:attrNameLst>
                                      </p:cBhvr>
                                      <p:tavLst>
                                        <p:tav tm="0">
                                          <p:val>
                                            <p:strVal val="#ppt_h*0.01"/>
                                          </p:val>
                                        </p:tav>
                                        <p:tav tm="100000">
                                          <p:val>
                                            <p:strVal val="#ppt_h"/>
                                          </p:val>
                                        </p:tav>
                                      </p:tavLst>
                                    </p:anim>
                                    <p:anim calcmode="lin" valueType="num">
                                      <p:cBhvr>
                                        <p:cTn id="30" dur="1000" fill="hold"/>
                                        <p:tgtEl>
                                          <p:spTgt spid="37"/>
                                        </p:tgtEl>
                                        <p:attrNameLst>
                                          <p:attrName>ppt_x</p:attrName>
                                        </p:attrNameLst>
                                      </p:cBhvr>
                                      <p:tavLst>
                                        <p:tav tm="0">
                                          <p:val>
                                            <p:strVal val="#ppt_x"/>
                                          </p:val>
                                        </p:tav>
                                        <p:tav tm="100000">
                                          <p:val>
                                            <p:strVal val="#ppt_x"/>
                                          </p:val>
                                        </p:tav>
                                      </p:tavLst>
                                    </p:anim>
                                    <p:anim calcmode="lin" valueType="num">
                                      <p:cBhvr>
                                        <p:cTn id="31" dur="1000" fill="hold"/>
                                        <p:tgtEl>
                                          <p:spTgt spid="37"/>
                                        </p:tgtEl>
                                        <p:attrNameLst>
                                          <p:attrName>ppt_y</p:attrName>
                                        </p:attrNameLst>
                                      </p:cBhvr>
                                      <p:tavLst>
                                        <p:tav tm="0">
                                          <p:val>
                                            <p:strVal val="#ppt_h+1"/>
                                          </p:val>
                                        </p:tav>
                                        <p:tav tm="100000">
                                          <p:val>
                                            <p:strVal val="#ppt_y"/>
                                          </p:val>
                                        </p:tav>
                                      </p:tavLst>
                                    </p:anim>
                                    <p:animEffect transition="in" filter="fade">
                                      <p:cBhvr>
                                        <p:cTn id="32" dur="1000"/>
                                        <p:tgtEl>
                                          <p:spTgt spid="37"/>
                                        </p:tgtEl>
                                      </p:cBhvr>
                                    </p:animEffect>
                                  </p:childTnLst>
                                </p:cTn>
                              </p:par>
                              <p:par>
                                <p:cTn id="33" presetID="58" presetClass="entr" presetSubtype="0" accel="100000" fill="hold" grpId="0" nodeType="withEffect">
                                  <p:stCondLst>
                                    <p:cond delay="0"/>
                                  </p:stCondLst>
                                  <p:childTnLst>
                                    <p:set>
                                      <p:cBhvr>
                                        <p:cTn id="34" dur="1" fill="hold">
                                          <p:stCondLst>
                                            <p:cond delay="0"/>
                                          </p:stCondLst>
                                        </p:cTn>
                                        <p:tgtEl>
                                          <p:spTgt spid="41"/>
                                        </p:tgtEl>
                                        <p:attrNameLst>
                                          <p:attrName>style.visibility</p:attrName>
                                        </p:attrNameLst>
                                      </p:cBhvr>
                                      <p:to>
                                        <p:strVal val="visible"/>
                                      </p:to>
                                    </p:set>
                                    <p:anim calcmode="lin" valueType="num">
                                      <p:cBhvr>
                                        <p:cTn id="35" dur="1000" fill="hold"/>
                                        <p:tgtEl>
                                          <p:spTgt spid="41"/>
                                        </p:tgtEl>
                                        <p:attrNameLst>
                                          <p:attrName>ppt_w</p:attrName>
                                        </p:attrNameLst>
                                      </p:cBhvr>
                                      <p:tavLst>
                                        <p:tav tm="0">
                                          <p:val>
                                            <p:strVal val="#ppt_w*2.5"/>
                                          </p:val>
                                        </p:tav>
                                        <p:tav tm="100000">
                                          <p:val>
                                            <p:strVal val="#ppt_w"/>
                                          </p:val>
                                        </p:tav>
                                      </p:tavLst>
                                    </p:anim>
                                    <p:anim calcmode="lin" valueType="num">
                                      <p:cBhvr>
                                        <p:cTn id="36" dur="1000" fill="hold"/>
                                        <p:tgtEl>
                                          <p:spTgt spid="41"/>
                                        </p:tgtEl>
                                        <p:attrNameLst>
                                          <p:attrName>ppt_h</p:attrName>
                                        </p:attrNameLst>
                                      </p:cBhvr>
                                      <p:tavLst>
                                        <p:tav tm="0">
                                          <p:val>
                                            <p:strVal val="#ppt_h*0.01"/>
                                          </p:val>
                                        </p:tav>
                                        <p:tav tm="100000">
                                          <p:val>
                                            <p:strVal val="#ppt_h"/>
                                          </p:val>
                                        </p:tav>
                                      </p:tavLst>
                                    </p:anim>
                                    <p:anim calcmode="lin" valueType="num">
                                      <p:cBhvr>
                                        <p:cTn id="37" dur="1000" fill="hold"/>
                                        <p:tgtEl>
                                          <p:spTgt spid="41"/>
                                        </p:tgtEl>
                                        <p:attrNameLst>
                                          <p:attrName>ppt_x</p:attrName>
                                        </p:attrNameLst>
                                      </p:cBhvr>
                                      <p:tavLst>
                                        <p:tav tm="0">
                                          <p:val>
                                            <p:strVal val="#ppt_x"/>
                                          </p:val>
                                        </p:tav>
                                        <p:tav tm="100000">
                                          <p:val>
                                            <p:strVal val="#ppt_x"/>
                                          </p:val>
                                        </p:tav>
                                      </p:tavLst>
                                    </p:anim>
                                    <p:anim calcmode="lin" valueType="num">
                                      <p:cBhvr>
                                        <p:cTn id="38" dur="1000" fill="hold"/>
                                        <p:tgtEl>
                                          <p:spTgt spid="41"/>
                                        </p:tgtEl>
                                        <p:attrNameLst>
                                          <p:attrName>ppt_y</p:attrName>
                                        </p:attrNameLst>
                                      </p:cBhvr>
                                      <p:tavLst>
                                        <p:tav tm="0">
                                          <p:val>
                                            <p:strVal val="#ppt_h+1"/>
                                          </p:val>
                                        </p:tav>
                                        <p:tav tm="100000">
                                          <p:val>
                                            <p:strVal val="#ppt_y"/>
                                          </p:val>
                                        </p:tav>
                                      </p:tavLst>
                                    </p:anim>
                                    <p:animEffect transition="in" filter="fade">
                                      <p:cBhvr>
                                        <p:cTn id="39" dur="1000"/>
                                        <p:tgtEl>
                                          <p:spTgt spid="41"/>
                                        </p:tgtEl>
                                      </p:cBhvr>
                                    </p:animEffect>
                                  </p:childTnLst>
                                </p:cTn>
                              </p:par>
                              <p:par>
                                <p:cTn id="40" presetID="58" presetClass="entr" presetSubtype="0" accel="100000"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p:cTn id="42" dur="1000" fill="hold"/>
                                        <p:tgtEl>
                                          <p:spTgt spid="3"/>
                                        </p:tgtEl>
                                        <p:attrNameLst>
                                          <p:attrName>ppt_w</p:attrName>
                                        </p:attrNameLst>
                                      </p:cBhvr>
                                      <p:tavLst>
                                        <p:tav tm="0">
                                          <p:val>
                                            <p:strVal val="#ppt_w*2.5"/>
                                          </p:val>
                                        </p:tav>
                                        <p:tav tm="100000">
                                          <p:val>
                                            <p:strVal val="#ppt_w"/>
                                          </p:val>
                                        </p:tav>
                                      </p:tavLst>
                                    </p:anim>
                                    <p:anim calcmode="lin" valueType="num">
                                      <p:cBhvr>
                                        <p:cTn id="43" dur="1000" fill="hold"/>
                                        <p:tgtEl>
                                          <p:spTgt spid="3"/>
                                        </p:tgtEl>
                                        <p:attrNameLst>
                                          <p:attrName>ppt_h</p:attrName>
                                        </p:attrNameLst>
                                      </p:cBhvr>
                                      <p:tavLst>
                                        <p:tav tm="0">
                                          <p:val>
                                            <p:strVal val="#ppt_h*0.01"/>
                                          </p:val>
                                        </p:tav>
                                        <p:tav tm="100000">
                                          <p:val>
                                            <p:strVal val="#ppt_h"/>
                                          </p:val>
                                        </p:tav>
                                      </p:tavLst>
                                    </p:anim>
                                    <p:anim calcmode="lin" valueType="num">
                                      <p:cBhvr>
                                        <p:cTn id="44" dur="1000" fill="hold"/>
                                        <p:tgtEl>
                                          <p:spTgt spid="3"/>
                                        </p:tgtEl>
                                        <p:attrNameLst>
                                          <p:attrName>ppt_x</p:attrName>
                                        </p:attrNameLst>
                                      </p:cBhvr>
                                      <p:tavLst>
                                        <p:tav tm="0">
                                          <p:val>
                                            <p:strVal val="#ppt_x"/>
                                          </p:val>
                                        </p:tav>
                                        <p:tav tm="100000">
                                          <p:val>
                                            <p:strVal val="#ppt_x"/>
                                          </p:val>
                                        </p:tav>
                                      </p:tavLst>
                                    </p:anim>
                                    <p:anim calcmode="lin" valueType="num">
                                      <p:cBhvr>
                                        <p:cTn id="45" dur="1000" fill="hold"/>
                                        <p:tgtEl>
                                          <p:spTgt spid="3"/>
                                        </p:tgtEl>
                                        <p:attrNameLst>
                                          <p:attrName>ppt_y</p:attrName>
                                        </p:attrNameLst>
                                      </p:cBhvr>
                                      <p:tavLst>
                                        <p:tav tm="0">
                                          <p:val>
                                            <p:strVal val="#ppt_h+1"/>
                                          </p:val>
                                        </p:tav>
                                        <p:tav tm="100000">
                                          <p:val>
                                            <p:strVal val="#ppt_y"/>
                                          </p:val>
                                        </p:tav>
                                      </p:tavLst>
                                    </p:anim>
                                    <p:animEffect transition="in" filter="fade">
                                      <p:cBhvr>
                                        <p:cTn id="46" dur="1000"/>
                                        <p:tgtEl>
                                          <p:spTgt spid="3"/>
                                        </p:tgtEl>
                                      </p:cBhvr>
                                    </p:animEffect>
                                  </p:childTnLst>
                                </p:cTn>
                              </p:par>
                              <p:par>
                                <p:cTn id="47" presetID="58" presetClass="entr" presetSubtype="0" accel="100000" fill="hold" grpId="0" nodeType="withEffect">
                                  <p:stCondLst>
                                    <p:cond delay="0"/>
                                  </p:stCondLst>
                                  <p:childTnLst>
                                    <p:set>
                                      <p:cBhvr>
                                        <p:cTn id="48" dur="1" fill="hold">
                                          <p:stCondLst>
                                            <p:cond delay="0"/>
                                          </p:stCondLst>
                                        </p:cTn>
                                        <p:tgtEl>
                                          <p:spTgt spid="46"/>
                                        </p:tgtEl>
                                        <p:attrNameLst>
                                          <p:attrName>style.visibility</p:attrName>
                                        </p:attrNameLst>
                                      </p:cBhvr>
                                      <p:to>
                                        <p:strVal val="visible"/>
                                      </p:to>
                                    </p:set>
                                    <p:anim calcmode="lin" valueType="num">
                                      <p:cBhvr>
                                        <p:cTn id="49" dur="1000" fill="hold"/>
                                        <p:tgtEl>
                                          <p:spTgt spid="46"/>
                                        </p:tgtEl>
                                        <p:attrNameLst>
                                          <p:attrName>ppt_w</p:attrName>
                                        </p:attrNameLst>
                                      </p:cBhvr>
                                      <p:tavLst>
                                        <p:tav tm="0">
                                          <p:val>
                                            <p:strVal val="#ppt_w*2.5"/>
                                          </p:val>
                                        </p:tav>
                                        <p:tav tm="100000">
                                          <p:val>
                                            <p:strVal val="#ppt_w"/>
                                          </p:val>
                                        </p:tav>
                                      </p:tavLst>
                                    </p:anim>
                                    <p:anim calcmode="lin" valueType="num">
                                      <p:cBhvr>
                                        <p:cTn id="50" dur="1000" fill="hold"/>
                                        <p:tgtEl>
                                          <p:spTgt spid="46"/>
                                        </p:tgtEl>
                                        <p:attrNameLst>
                                          <p:attrName>ppt_h</p:attrName>
                                        </p:attrNameLst>
                                      </p:cBhvr>
                                      <p:tavLst>
                                        <p:tav tm="0">
                                          <p:val>
                                            <p:strVal val="#ppt_h*0.01"/>
                                          </p:val>
                                        </p:tav>
                                        <p:tav tm="100000">
                                          <p:val>
                                            <p:strVal val="#ppt_h"/>
                                          </p:val>
                                        </p:tav>
                                      </p:tavLst>
                                    </p:anim>
                                    <p:anim calcmode="lin" valueType="num">
                                      <p:cBhvr>
                                        <p:cTn id="51" dur="1000" fill="hold"/>
                                        <p:tgtEl>
                                          <p:spTgt spid="46"/>
                                        </p:tgtEl>
                                        <p:attrNameLst>
                                          <p:attrName>ppt_x</p:attrName>
                                        </p:attrNameLst>
                                      </p:cBhvr>
                                      <p:tavLst>
                                        <p:tav tm="0">
                                          <p:val>
                                            <p:strVal val="#ppt_x"/>
                                          </p:val>
                                        </p:tav>
                                        <p:tav tm="100000">
                                          <p:val>
                                            <p:strVal val="#ppt_x"/>
                                          </p:val>
                                        </p:tav>
                                      </p:tavLst>
                                    </p:anim>
                                    <p:anim calcmode="lin" valueType="num">
                                      <p:cBhvr>
                                        <p:cTn id="52" dur="1000" fill="hold"/>
                                        <p:tgtEl>
                                          <p:spTgt spid="46"/>
                                        </p:tgtEl>
                                        <p:attrNameLst>
                                          <p:attrName>ppt_y</p:attrName>
                                        </p:attrNameLst>
                                      </p:cBhvr>
                                      <p:tavLst>
                                        <p:tav tm="0">
                                          <p:val>
                                            <p:strVal val="#ppt_h+1"/>
                                          </p:val>
                                        </p:tav>
                                        <p:tav tm="100000">
                                          <p:val>
                                            <p:strVal val="#ppt_y"/>
                                          </p:val>
                                        </p:tav>
                                      </p:tavLst>
                                    </p:anim>
                                    <p:animEffect transition="in" filter="fade">
                                      <p:cBhvr>
                                        <p:cTn id="53" dur="1000"/>
                                        <p:tgtEl>
                                          <p:spTgt spid="46"/>
                                        </p:tgtEl>
                                      </p:cBhvr>
                                    </p:animEffect>
                                  </p:childTnLst>
                                </p:cTn>
                              </p:par>
                              <p:par>
                                <p:cTn id="54" presetID="58" presetClass="entr" presetSubtype="0" accel="100000" fill="hold" grpId="0" nodeType="with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p:cTn id="56" dur="1000" fill="hold"/>
                                        <p:tgtEl>
                                          <p:spTgt spid="47"/>
                                        </p:tgtEl>
                                        <p:attrNameLst>
                                          <p:attrName>ppt_w</p:attrName>
                                        </p:attrNameLst>
                                      </p:cBhvr>
                                      <p:tavLst>
                                        <p:tav tm="0">
                                          <p:val>
                                            <p:strVal val="#ppt_w*2.5"/>
                                          </p:val>
                                        </p:tav>
                                        <p:tav tm="100000">
                                          <p:val>
                                            <p:strVal val="#ppt_w"/>
                                          </p:val>
                                        </p:tav>
                                      </p:tavLst>
                                    </p:anim>
                                    <p:anim calcmode="lin" valueType="num">
                                      <p:cBhvr>
                                        <p:cTn id="57" dur="1000" fill="hold"/>
                                        <p:tgtEl>
                                          <p:spTgt spid="47"/>
                                        </p:tgtEl>
                                        <p:attrNameLst>
                                          <p:attrName>ppt_h</p:attrName>
                                        </p:attrNameLst>
                                      </p:cBhvr>
                                      <p:tavLst>
                                        <p:tav tm="0">
                                          <p:val>
                                            <p:strVal val="#ppt_h*0.01"/>
                                          </p:val>
                                        </p:tav>
                                        <p:tav tm="100000">
                                          <p:val>
                                            <p:strVal val="#ppt_h"/>
                                          </p:val>
                                        </p:tav>
                                      </p:tavLst>
                                    </p:anim>
                                    <p:anim calcmode="lin" valueType="num">
                                      <p:cBhvr>
                                        <p:cTn id="58" dur="1000" fill="hold"/>
                                        <p:tgtEl>
                                          <p:spTgt spid="47"/>
                                        </p:tgtEl>
                                        <p:attrNameLst>
                                          <p:attrName>ppt_x</p:attrName>
                                        </p:attrNameLst>
                                      </p:cBhvr>
                                      <p:tavLst>
                                        <p:tav tm="0">
                                          <p:val>
                                            <p:strVal val="#ppt_x"/>
                                          </p:val>
                                        </p:tav>
                                        <p:tav tm="100000">
                                          <p:val>
                                            <p:strVal val="#ppt_x"/>
                                          </p:val>
                                        </p:tav>
                                      </p:tavLst>
                                    </p:anim>
                                    <p:anim calcmode="lin" valueType="num">
                                      <p:cBhvr>
                                        <p:cTn id="59" dur="1000" fill="hold"/>
                                        <p:tgtEl>
                                          <p:spTgt spid="47"/>
                                        </p:tgtEl>
                                        <p:attrNameLst>
                                          <p:attrName>ppt_y</p:attrName>
                                        </p:attrNameLst>
                                      </p:cBhvr>
                                      <p:tavLst>
                                        <p:tav tm="0">
                                          <p:val>
                                            <p:strVal val="#ppt_h+1"/>
                                          </p:val>
                                        </p:tav>
                                        <p:tav tm="100000">
                                          <p:val>
                                            <p:strVal val="#ppt_y"/>
                                          </p:val>
                                        </p:tav>
                                      </p:tavLst>
                                    </p:anim>
                                    <p:animEffect transition="in" filter="fade">
                                      <p:cBhvr>
                                        <p:cTn id="60" dur="1000"/>
                                        <p:tgtEl>
                                          <p:spTgt spid="47"/>
                                        </p:tgtEl>
                                      </p:cBhvr>
                                    </p:animEffect>
                                  </p:childTnLst>
                                </p:cTn>
                              </p:par>
                              <p:par>
                                <p:cTn id="61" presetID="58" presetClass="entr" presetSubtype="0" accel="100000" fill="hold" nodeType="with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p:cTn id="63" dur="1000" fill="hold"/>
                                        <p:tgtEl>
                                          <p:spTgt spid="4"/>
                                        </p:tgtEl>
                                        <p:attrNameLst>
                                          <p:attrName>ppt_w</p:attrName>
                                        </p:attrNameLst>
                                      </p:cBhvr>
                                      <p:tavLst>
                                        <p:tav tm="0">
                                          <p:val>
                                            <p:strVal val="#ppt_w*2.5"/>
                                          </p:val>
                                        </p:tav>
                                        <p:tav tm="100000">
                                          <p:val>
                                            <p:strVal val="#ppt_w"/>
                                          </p:val>
                                        </p:tav>
                                      </p:tavLst>
                                    </p:anim>
                                    <p:anim calcmode="lin" valueType="num">
                                      <p:cBhvr>
                                        <p:cTn id="64" dur="1000" fill="hold"/>
                                        <p:tgtEl>
                                          <p:spTgt spid="4"/>
                                        </p:tgtEl>
                                        <p:attrNameLst>
                                          <p:attrName>ppt_h</p:attrName>
                                        </p:attrNameLst>
                                      </p:cBhvr>
                                      <p:tavLst>
                                        <p:tav tm="0">
                                          <p:val>
                                            <p:strVal val="#ppt_h*0.01"/>
                                          </p:val>
                                        </p:tav>
                                        <p:tav tm="100000">
                                          <p:val>
                                            <p:strVal val="#ppt_h"/>
                                          </p:val>
                                        </p:tav>
                                      </p:tavLst>
                                    </p:anim>
                                    <p:anim calcmode="lin" valueType="num">
                                      <p:cBhvr>
                                        <p:cTn id="65" dur="1000" fill="hold"/>
                                        <p:tgtEl>
                                          <p:spTgt spid="4"/>
                                        </p:tgtEl>
                                        <p:attrNameLst>
                                          <p:attrName>ppt_x</p:attrName>
                                        </p:attrNameLst>
                                      </p:cBhvr>
                                      <p:tavLst>
                                        <p:tav tm="0">
                                          <p:val>
                                            <p:strVal val="#ppt_x"/>
                                          </p:val>
                                        </p:tav>
                                        <p:tav tm="100000">
                                          <p:val>
                                            <p:strVal val="#ppt_x"/>
                                          </p:val>
                                        </p:tav>
                                      </p:tavLst>
                                    </p:anim>
                                    <p:anim calcmode="lin" valueType="num">
                                      <p:cBhvr>
                                        <p:cTn id="66" dur="1000" fill="hold"/>
                                        <p:tgtEl>
                                          <p:spTgt spid="4"/>
                                        </p:tgtEl>
                                        <p:attrNameLst>
                                          <p:attrName>ppt_y</p:attrName>
                                        </p:attrNameLst>
                                      </p:cBhvr>
                                      <p:tavLst>
                                        <p:tav tm="0">
                                          <p:val>
                                            <p:strVal val="#ppt_h+1"/>
                                          </p:val>
                                        </p:tav>
                                        <p:tav tm="100000">
                                          <p:val>
                                            <p:strVal val="#ppt_y"/>
                                          </p:val>
                                        </p:tav>
                                      </p:tavLst>
                                    </p:anim>
                                    <p:animEffect transition="in" filter="fade">
                                      <p:cBhvr>
                                        <p:cTn id="67" dur="1000"/>
                                        <p:tgtEl>
                                          <p:spTgt spid="4"/>
                                        </p:tgtEl>
                                      </p:cBhvr>
                                    </p:animEffect>
                                  </p:childTnLst>
                                </p:cTn>
                              </p:par>
                              <p:par>
                                <p:cTn id="68" presetID="58" presetClass="entr" presetSubtype="0" accel="100000" fill="hold" grpId="0" nodeType="withEffect">
                                  <p:stCondLst>
                                    <p:cond delay="0"/>
                                  </p:stCondLst>
                                  <p:childTnLst>
                                    <p:set>
                                      <p:cBhvr>
                                        <p:cTn id="69" dur="1" fill="hold">
                                          <p:stCondLst>
                                            <p:cond delay="0"/>
                                          </p:stCondLst>
                                        </p:cTn>
                                        <p:tgtEl>
                                          <p:spTgt spid="52"/>
                                        </p:tgtEl>
                                        <p:attrNameLst>
                                          <p:attrName>style.visibility</p:attrName>
                                        </p:attrNameLst>
                                      </p:cBhvr>
                                      <p:to>
                                        <p:strVal val="visible"/>
                                      </p:to>
                                    </p:set>
                                    <p:anim calcmode="lin" valueType="num">
                                      <p:cBhvr>
                                        <p:cTn id="70" dur="1000" fill="hold"/>
                                        <p:tgtEl>
                                          <p:spTgt spid="52"/>
                                        </p:tgtEl>
                                        <p:attrNameLst>
                                          <p:attrName>ppt_w</p:attrName>
                                        </p:attrNameLst>
                                      </p:cBhvr>
                                      <p:tavLst>
                                        <p:tav tm="0">
                                          <p:val>
                                            <p:strVal val="#ppt_w*2.5"/>
                                          </p:val>
                                        </p:tav>
                                        <p:tav tm="100000">
                                          <p:val>
                                            <p:strVal val="#ppt_w"/>
                                          </p:val>
                                        </p:tav>
                                      </p:tavLst>
                                    </p:anim>
                                    <p:anim calcmode="lin" valueType="num">
                                      <p:cBhvr>
                                        <p:cTn id="71" dur="1000" fill="hold"/>
                                        <p:tgtEl>
                                          <p:spTgt spid="52"/>
                                        </p:tgtEl>
                                        <p:attrNameLst>
                                          <p:attrName>ppt_h</p:attrName>
                                        </p:attrNameLst>
                                      </p:cBhvr>
                                      <p:tavLst>
                                        <p:tav tm="0">
                                          <p:val>
                                            <p:strVal val="#ppt_h*0.01"/>
                                          </p:val>
                                        </p:tav>
                                        <p:tav tm="100000">
                                          <p:val>
                                            <p:strVal val="#ppt_h"/>
                                          </p:val>
                                        </p:tav>
                                      </p:tavLst>
                                    </p:anim>
                                    <p:anim calcmode="lin" valueType="num">
                                      <p:cBhvr>
                                        <p:cTn id="72" dur="1000" fill="hold"/>
                                        <p:tgtEl>
                                          <p:spTgt spid="52"/>
                                        </p:tgtEl>
                                        <p:attrNameLst>
                                          <p:attrName>ppt_x</p:attrName>
                                        </p:attrNameLst>
                                      </p:cBhvr>
                                      <p:tavLst>
                                        <p:tav tm="0">
                                          <p:val>
                                            <p:strVal val="#ppt_x"/>
                                          </p:val>
                                        </p:tav>
                                        <p:tav tm="100000">
                                          <p:val>
                                            <p:strVal val="#ppt_x"/>
                                          </p:val>
                                        </p:tav>
                                      </p:tavLst>
                                    </p:anim>
                                    <p:anim calcmode="lin" valueType="num">
                                      <p:cBhvr>
                                        <p:cTn id="73" dur="1000" fill="hold"/>
                                        <p:tgtEl>
                                          <p:spTgt spid="52"/>
                                        </p:tgtEl>
                                        <p:attrNameLst>
                                          <p:attrName>ppt_y</p:attrName>
                                        </p:attrNameLst>
                                      </p:cBhvr>
                                      <p:tavLst>
                                        <p:tav tm="0">
                                          <p:val>
                                            <p:strVal val="#ppt_h+1"/>
                                          </p:val>
                                        </p:tav>
                                        <p:tav tm="100000">
                                          <p:val>
                                            <p:strVal val="#ppt_y"/>
                                          </p:val>
                                        </p:tav>
                                      </p:tavLst>
                                    </p:anim>
                                    <p:animEffect transition="in" filter="fade">
                                      <p:cBhvr>
                                        <p:cTn id="74" dur="1000"/>
                                        <p:tgtEl>
                                          <p:spTgt spid="52"/>
                                        </p:tgtEl>
                                      </p:cBhvr>
                                    </p:animEffect>
                                  </p:childTnLst>
                                </p:cTn>
                              </p:par>
                              <p:par>
                                <p:cTn id="75" presetID="58" presetClass="entr" presetSubtype="0" accel="100000" fill="hold" nodeType="withEffect">
                                  <p:stCondLst>
                                    <p:cond delay="0"/>
                                  </p:stCondLst>
                                  <p:childTnLst>
                                    <p:set>
                                      <p:cBhvr>
                                        <p:cTn id="76" dur="1" fill="hold">
                                          <p:stCondLst>
                                            <p:cond delay="0"/>
                                          </p:stCondLst>
                                        </p:cTn>
                                        <p:tgtEl>
                                          <p:spTgt spid="5"/>
                                        </p:tgtEl>
                                        <p:attrNameLst>
                                          <p:attrName>style.visibility</p:attrName>
                                        </p:attrNameLst>
                                      </p:cBhvr>
                                      <p:to>
                                        <p:strVal val="visible"/>
                                      </p:to>
                                    </p:set>
                                    <p:anim calcmode="lin" valueType="num">
                                      <p:cBhvr>
                                        <p:cTn id="77" dur="1000" fill="hold"/>
                                        <p:tgtEl>
                                          <p:spTgt spid="5"/>
                                        </p:tgtEl>
                                        <p:attrNameLst>
                                          <p:attrName>ppt_w</p:attrName>
                                        </p:attrNameLst>
                                      </p:cBhvr>
                                      <p:tavLst>
                                        <p:tav tm="0">
                                          <p:val>
                                            <p:strVal val="#ppt_w*2.5"/>
                                          </p:val>
                                        </p:tav>
                                        <p:tav tm="100000">
                                          <p:val>
                                            <p:strVal val="#ppt_w"/>
                                          </p:val>
                                        </p:tav>
                                      </p:tavLst>
                                    </p:anim>
                                    <p:anim calcmode="lin" valueType="num">
                                      <p:cBhvr>
                                        <p:cTn id="78" dur="1000" fill="hold"/>
                                        <p:tgtEl>
                                          <p:spTgt spid="5"/>
                                        </p:tgtEl>
                                        <p:attrNameLst>
                                          <p:attrName>ppt_h</p:attrName>
                                        </p:attrNameLst>
                                      </p:cBhvr>
                                      <p:tavLst>
                                        <p:tav tm="0">
                                          <p:val>
                                            <p:strVal val="#ppt_h*0.01"/>
                                          </p:val>
                                        </p:tav>
                                        <p:tav tm="100000">
                                          <p:val>
                                            <p:strVal val="#ppt_h"/>
                                          </p:val>
                                        </p:tav>
                                      </p:tavLst>
                                    </p:anim>
                                    <p:anim calcmode="lin" valueType="num">
                                      <p:cBhvr>
                                        <p:cTn id="79" dur="1000" fill="hold"/>
                                        <p:tgtEl>
                                          <p:spTgt spid="5"/>
                                        </p:tgtEl>
                                        <p:attrNameLst>
                                          <p:attrName>ppt_x</p:attrName>
                                        </p:attrNameLst>
                                      </p:cBhvr>
                                      <p:tavLst>
                                        <p:tav tm="0">
                                          <p:val>
                                            <p:strVal val="#ppt_x"/>
                                          </p:val>
                                        </p:tav>
                                        <p:tav tm="100000">
                                          <p:val>
                                            <p:strVal val="#ppt_x"/>
                                          </p:val>
                                        </p:tav>
                                      </p:tavLst>
                                    </p:anim>
                                    <p:anim calcmode="lin" valueType="num">
                                      <p:cBhvr>
                                        <p:cTn id="80" dur="1000" fill="hold"/>
                                        <p:tgtEl>
                                          <p:spTgt spid="5"/>
                                        </p:tgtEl>
                                        <p:attrNameLst>
                                          <p:attrName>ppt_y</p:attrName>
                                        </p:attrNameLst>
                                      </p:cBhvr>
                                      <p:tavLst>
                                        <p:tav tm="0">
                                          <p:val>
                                            <p:strVal val="#ppt_h+1"/>
                                          </p:val>
                                        </p:tav>
                                        <p:tav tm="100000">
                                          <p:val>
                                            <p:strVal val="#ppt_y"/>
                                          </p:val>
                                        </p:tav>
                                      </p:tavLst>
                                    </p:anim>
                                    <p:animEffect transition="in" filter="fade">
                                      <p:cBhvr>
                                        <p:cTn id="81" dur="1000"/>
                                        <p:tgtEl>
                                          <p:spTgt spid="5"/>
                                        </p:tgtEl>
                                      </p:cBhvr>
                                    </p:animEffect>
                                  </p:childTnLst>
                                </p:cTn>
                              </p:par>
                              <p:par>
                                <p:cTn id="82" presetID="58" presetClass="entr" presetSubtype="0" accel="100000" fill="hold" nodeType="withEffect">
                                  <p:stCondLst>
                                    <p:cond delay="0"/>
                                  </p:stCondLst>
                                  <p:childTnLst>
                                    <p:set>
                                      <p:cBhvr>
                                        <p:cTn id="83" dur="1" fill="hold">
                                          <p:stCondLst>
                                            <p:cond delay="0"/>
                                          </p:stCondLst>
                                        </p:cTn>
                                        <p:tgtEl>
                                          <p:spTgt spid="61"/>
                                        </p:tgtEl>
                                        <p:attrNameLst>
                                          <p:attrName>style.visibility</p:attrName>
                                        </p:attrNameLst>
                                      </p:cBhvr>
                                      <p:to>
                                        <p:strVal val="visible"/>
                                      </p:to>
                                    </p:set>
                                    <p:anim calcmode="lin" valueType="num">
                                      <p:cBhvr>
                                        <p:cTn id="84" dur="1000" fill="hold"/>
                                        <p:tgtEl>
                                          <p:spTgt spid="61"/>
                                        </p:tgtEl>
                                        <p:attrNameLst>
                                          <p:attrName>ppt_w</p:attrName>
                                        </p:attrNameLst>
                                      </p:cBhvr>
                                      <p:tavLst>
                                        <p:tav tm="0">
                                          <p:val>
                                            <p:strVal val="#ppt_w*2.5"/>
                                          </p:val>
                                        </p:tav>
                                        <p:tav tm="100000">
                                          <p:val>
                                            <p:strVal val="#ppt_w"/>
                                          </p:val>
                                        </p:tav>
                                      </p:tavLst>
                                    </p:anim>
                                    <p:anim calcmode="lin" valueType="num">
                                      <p:cBhvr>
                                        <p:cTn id="85" dur="1000" fill="hold"/>
                                        <p:tgtEl>
                                          <p:spTgt spid="61"/>
                                        </p:tgtEl>
                                        <p:attrNameLst>
                                          <p:attrName>ppt_h</p:attrName>
                                        </p:attrNameLst>
                                      </p:cBhvr>
                                      <p:tavLst>
                                        <p:tav tm="0">
                                          <p:val>
                                            <p:strVal val="#ppt_h*0.01"/>
                                          </p:val>
                                        </p:tav>
                                        <p:tav tm="100000">
                                          <p:val>
                                            <p:strVal val="#ppt_h"/>
                                          </p:val>
                                        </p:tav>
                                      </p:tavLst>
                                    </p:anim>
                                    <p:anim calcmode="lin" valueType="num">
                                      <p:cBhvr>
                                        <p:cTn id="86" dur="1000" fill="hold"/>
                                        <p:tgtEl>
                                          <p:spTgt spid="61"/>
                                        </p:tgtEl>
                                        <p:attrNameLst>
                                          <p:attrName>ppt_x</p:attrName>
                                        </p:attrNameLst>
                                      </p:cBhvr>
                                      <p:tavLst>
                                        <p:tav tm="0">
                                          <p:val>
                                            <p:strVal val="#ppt_x"/>
                                          </p:val>
                                        </p:tav>
                                        <p:tav tm="100000">
                                          <p:val>
                                            <p:strVal val="#ppt_x"/>
                                          </p:val>
                                        </p:tav>
                                      </p:tavLst>
                                    </p:anim>
                                    <p:anim calcmode="lin" valueType="num">
                                      <p:cBhvr>
                                        <p:cTn id="87" dur="1000" fill="hold"/>
                                        <p:tgtEl>
                                          <p:spTgt spid="61"/>
                                        </p:tgtEl>
                                        <p:attrNameLst>
                                          <p:attrName>ppt_y</p:attrName>
                                        </p:attrNameLst>
                                      </p:cBhvr>
                                      <p:tavLst>
                                        <p:tav tm="0">
                                          <p:val>
                                            <p:strVal val="#ppt_h+1"/>
                                          </p:val>
                                        </p:tav>
                                        <p:tav tm="100000">
                                          <p:val>
                                            <p:strVal val="#ppt_y"/>
                                          </p:val>
                                        </p:tav>
                                      </p:tavLst>
                                    </p:anim>
                                    <p:animEffect transition="in" filter="fade">
                                      <p:cBhvr>
                                        <p:cTn id="88" dur="1000"/>
                                        <p:tgtEl>
                                          <p:spTgt spid="61"/>
                                        </p:tgtEl>
                                      </p:cBhvr>
                                    </p:animEffect>
                                  </p:childTnLst>
                                </p:cTn>
                              </p:par>
                              <p:par>
                                <p:cTn id="89" presetID="58" presetClass="entr" presetSubtype="0" accel="100000" fill="hold" nodeType="withEffect">
                                  <p:stCondLst>
                                    <p:cond delay="0"/>
                                  </p:stCondLst>
                                  <p:childTnLst>
                                    <p:set>
                                      <p:cBhvr>
                                        <p:cTn id="90" dur="1" fill="hold">
                                          <p:stCondLst>
                                            <p:cond delay="0"/>
                                          </p:stCondLst>
                                        </p:cTn>
                                        <p:tgtEl>
                                          <p:spTgt spid="64"/>
                                        </p:tgtEl>
                                        <p:attrNameLst>
                                          <p:attrName>style.visibility</p:attrName>
                                        </p:attrNameLst>
                                      </p:cBhvr>
                                      <p:to>
                                        <p:strVal val="visible"/>
                                      </p:to>
                                    </p:set>
                                    <p:anim calcmode="lin" valueType="num">
                                      <p:cBhvr>
                                        <p:cTn id="91" dur="1000" fill="hold"/>
                                        <p:tgtEl>
                                          <p:spTgt spid="64"/>
                                        </p:tgtEl>
                                        <p:attrNameLst>
                                          <p:attrName>ppt_w</p:attrName>
                                        </p:attrNameLst>
                                      </p:cBhvr>
                                      <p:tavLst>
                                        <p:tav tm="0">
                                          <p:val>
                                            <p:strVal val="#ppt_w*2.5"/>
                                          </p:val>
                                        </p:tav>
                                        <p:tav tm="100000">
                                          <p:val>
                                            <p:strVal val="#ppt_w"/>
                                          </p:val>
                                        </p:tav>
                                      </p:tavLst>
                                    </p:anim>
                                    <p:anim calcmode="lin" valueType="num">
                                      <p:cBhvr>
                                        <p:cTn id="92" dur="1000" fill="hold"/>
                                        <p:tgtEl>
                                          <p:spTgt spid="64"/>
                                        </p:tgtEl>
                                        <p:attrNameLst>
                                          <p:attrName>ppt_h</p:attrName>
                                        </p:attrNameLst>
                                      </p:cBhvr>
                                      <p:tavLst>
                                        <p:tav tm="0">
                                          <p:val>
                                            <p:strVal val="#ppt_h*0.01"/>
                                          </p:val>
                                        </p:tav>
                                        <p:tav tm="100000">
                                          <p:val>
                                            <p:strVal val="#ppt_h"/>
                                          </p:val>
                                        </p:tav>
                                      </p:tavLst>
                                    </p:anim>
                                    <p:anim calcmode="lin" valueType="num">
                                      <p:cBhvr>
                                        <p:cTn id="93" dur="1000" fill="hold"/>
                                        <p:tgtEl>
                                          <p:spTgt spid="64"/>
                                        </p:tgtEl>
                                        <p:attrNameLst>
                                          <p:attrName>ppt_x</p:attrName>
                                        </p:attrNameLst>
                                      </p:cBhvr>
                                      <p:tavLst>
                                        <p:tav tm="0">
                                          <p:val>
                                            <p:strVal val="#ppt_x"/>
                                          </p:val>
                                        </p:tav>
                                        <p:tav tm="100000">
                                          <p:val>
                                            <p:strVal val="#ppt_x"/>
                                          </p:val>
                                        </p:tav>
                                      </p:tavLst>
                                    </p:anim>
                                    <p:anim calcmode="lin" valueType="num">
                                      <p:cBhvr>
                                        <p:cTn id="94" dur="1000" fill="hold"/>
                                        <p:tgtEl>
                                          <p:spTgt spid="64"/>
                                        </p:tgtEl>
                                        <p:attrNameLst>
                                          <p:attrName>ppt_y</p:attrName>
                                        </p:attrNameLst>
                                      </p:cBhvr>
                                      <p:tavLst>
                                        <p:tav tm="0">
                                          <p:val>
                                            <p:strVal val="#ppt_h+1"/>
                                          </p:val>
                                        </p:tav>
                                        <p:tav tm="100000">
                                          <p:val>
                                            <p:strVal val="#ppt_y"/>
                                          </p:val>
                                        </p:tav>
                                      </p:tavLst>
                                    </p:anim>
                                    <p:animEffect transition="in" filter="fade">
                                      <p:cBhvr>
                                        <p:cTn id="95"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1" grpId="0" animBg="1"/>
      <p:bldP spid="36" grpId="0"/>
      <p:bldP spid="37" grpId="0"/>
      <p:bldP spid="41" grpId="0" animBg="1"/>
      <p:bldP spid="46" grpId="0"/>
      <p:bldP spid="47" grpId="0" animBg="1"/>
      <p:bldP spid="5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组合 81"/>
          <p:cNvGrpSpPr/>
          <p:nvPr/>
        </p:nvGrpSpPr>
        <p:grpSpPr>
          <a:xfrm>
            <a:off x="584763" y="849879"/>
            <a:ext cx="9814499" cy="6396356"/>
            <a:chOff x="584763" y="849879"/>
            <a:chExt cx="9814499" cy="6396356"/>
          </a:xfrm>
        </p:grpSpPr>
        <p:sp>
          <p:nvSpPr>
            <p:cNvPr id="7" name="矩形 6"/>
            <p:cNvSpPr/>
            <p:nvPr/>
          </p:nvSpPr>
          <p:spPr bwMode="auto">
            <a:xfrm>
              <a:off x="9941553" y="866374"/>
              <a:ext cx="421000" cy="5198405"/>
            </a:xfrm>
            <a:prstGeom prst="rect">
              <a:avLst/>
            </a:prstGeom>
            <a:gradFill>
              <a:gsLst>
                <a:gs pos="96667">
                  <a:srgbClr val="B2D0EC"/>
                </a:gs>
                <a:gs pos="0">
                  <a:srgbClr val="C6DDF1"/>
                </a:gs>
              </a:gsLst>
              <a:lin ang="5400000" scaled="1"/>
            </a:gradFill>
            <a:ln w="19050">
              <a:headEnd/>
              <a:tailEnd/>
            </a:ln>
            <a:effectLst>
              <a:outerShdw blurRad="50800" dist="38100" dir="13500000" algn="br" rotWithShape="0">
                <a:prstClr val="black">
                  <a:alpha val="10000"/>
                </a:prstClr>
              </a:outerShdw>
            </a:effectLst>
          </p:spPr>
          <p:style>
            <a:lnRef idx="3">
              <a:schemeClr val="lt1"/>
            </a:lnRef>
            <a:fillRef idx="1">
              <a:schemeClr val="accent3"/>
            </a:fillRef>
            <a:effectRef idx="1">
              <a:schemeClr val="accent3"/>
            </a:effectRef>
            <a:fontRef idx="minor">
              <a:schemeClr val="lt1"/>
            </a:fontRef>
          </p:style>
          <p:txBody>
            <a:bodyPr wrap="none" anchor="ctr"/>
            <a:lstStyle/>
            <a:p>
              <a:pPr algn="ctr" fontAlgn="base">
                <a:spcBef>
                  <a:spcPct val="0"/>
                </a:spcBef>
                <a:spcAft>
                  <a:spcPct val="0"/>
                </a:spcAft>
              </a:pPr>
              <a:endParaRPr lang="zh-CN" altLang="en-US">
                <a:latin typeface="+mn-ea"/>
              </a:endParaRPr>
            </a:p>
          </p:txBody>
        </p:sp>
        <p:sp>
          <p:nvSpPr>
            <p:cNvPr id="14407" name="TextBox 48"/>
            <p:cNvSpPr txBox="1">
              <a:spLocks noChangeArrowheads="1"/>
            </p:cNvSpPr>
            <p:nvPr/>
          </p:nvSpPr>
          <p:spPr bwMode="auto">
            <a:xfrm>
              <a:off x="9949436" y="2374982"/>
              <a:ext cx="449826" cy="1200329"/>
            </a:xfrm>
            <a:prstGeom prst="rect">
              <a:avLst/>
            </a:prstGeom>
            <a:noFill/>
            <a:ln w="9525">
              <a:noFill/>
              <a:miter lim="800000"/>
              <a:headEnd/>
              <a:tailEnd/>
            </a:ln>
          </p:spPr>
          <p:txBody>
            <a:bodyPr>
              <a:spAutoFit/>
            </a:bodyPr>
            <a:lstStyle/>
            <a:p>
              <a:r>
                <a:rPr lang="zh-CN" altLang="en-US" sz="1800" b="1" dirty="0">
                  <a:solidFill>
                    <a:schemeClr val="accent2"/>
                  </a:solidFill>
                  <a:latin typeface="黑体" pitchFamily="49" charset="-122"/>
                  <a:ea typeface="黑体" pitchFamily="49" charset="-122"/>
                </a:rPr>
                <a:t>标准规范</a:t>
              </a:r>
            </a:p>
          </p:txBody>
        </p:sp>
        <p:sp>
          <p:nvSpPr>
            <p:cNvPr id="50" name="矩形 49"/>
            <p:cNvSpPr/>
            <p:nvPr/>
          </p:nvSpPr>
          <p:spPr bwMode="auto">
            <a:xfrm>
              <a:off x="9390172" y="866374"/>
              <a:ext cx="421000" cy="5198405"/>
            </a:xfrm>
            <a:prstGeom prst="rect">
              <a:avLst/>
            </a:prstGeom>
            <a:gradFill>
              <a:gsLst>
                <a:gs pos="96667">
                  <a:srgbClr val="B2D0EC"/>
                </a:gs>
                <a:gs pos="0">
                  <a:srgbClr val="C6DDF1"/>
                </a:gs>
              </a:gsLst>
              <a:lin ang="5400000" scaled="1"/>
            </a:gradFill>
            <a:ln w="19050">
              <a:headEnd/>
              <a:tailEnd/>
            </a:ln>
            <a:effectLst>
              <a:outerShdw blurRad="50800" dist="38100" dir="13500000" algn="br" rotWithShape="0">
                <a:prstClr val="black">
                  <a:alpha val="10000"/>
                </a:prstClr>
              </a:outerShdw>
            </a:effectLst>
          </p:spPr>
          <p:style>
            <a:lnRef idx="3">
              <a:schemeClr val="lt1"/>
            </a:lnRef>
            <a:fillRef idx="1">
              <a:schemeClr val="accent3"/>
            </a:fillRef>
            <a:effectRef idx="1">
              <a:schemeClr val="accent3"/>
            </a:effectRef>
            <a:fontRef idx="minor">
              <a:schemeClr val="lt1"/>
            </a:fontRef>
          </p:style>
          <p:txBody>
            <a:bodyPr wrap="none" anchor="ctr"/>
            <a:lstStyle/>
            <a:p>
              <a:pPr algn="ctr" fontAlgn="base">
                <a:spcBef>
                  <a:spcPct val="0"/>
                </a:spcBef>
                <a:spcAft>
                  <a:spcPct val="0"/>
                </a:spcAft>
              </a:pPr>
              <a:endParaRPr lang="zh-CN" altLang="en-US" sz="1800" dirty="0"/>
            </a:p>
          </p:txBody>
        </p:sp>
        <p:sp>
          <p:nvSpPr>
            <p:cNvPr id="14410" name="TextBox 51"/>
            <p:cNvSpPr txBox="1">
              <a:spLocks noChangeArrowheads="1"/>
            </p:cNvSpPr>
            <p:nvPr/>
          </p:nvSpPr>
          <p:spPr bwMode="auto">
            <a:xfrm>
              <a:off x="9388750" y="2374982"/>
              <a:ext cx="449826" cy="1200329"/>
            </a:xfrm>
            <a:prstGeom prst="rect">
              <a:avLst/>
            </a:prstGeom>
            <a:noFill/>
            <a:ln w="9525">
              <a:noFill/>
              <a:miter lim="800000"/>
              <a:headEnd/>
              <a:tailEnd/>
            </a:ln>
          </p:spPr>
          <p:txBody>
            <a:bodyPr>
              <a:spAutoFit/>
            </a:bodyPr>
            <a:lstStyle/>
            <a:p>
              <a:r>
                <a:rPr lang="zh-CN" altLang="en-US" sz="1800" b="1" dirty="0">
                  <a:solidFill>
                    <a:schemeClr val="accent2"/>
                  </a:solidFill>
                  <a:latin typeface="+mn-ea"/>
                  <a:ea typeface="+mn-ea"/>
                </a:rPr>
                <a:t>系统安全</a:t>
              </a:r>
            </a:p>
          </p:txBody>
        </p:sp>
        <p:sp>
          <p:nvSpPr>
            <p:cNvPr id="53" name="矩形 52"/>
            <p:cNvSpPr/>
            <p:nvPr/>
          </p:nvSpPr>
          <p:spPr bwMode="auto">
            <a:xfrm>
              <a:off x="1150304" y="866374"/>
              <a:ext cx="421000" cy="5198405"/>
            </a:xfrm>
            <a:prstGeom prst="rect">
              <a:avLst/>
            </a:prstGeom>
            <a:gradFill>
              <a:gsLst>
                <a:gs pos="96667">
                  <a:srgbClr val="B2D0EC"/>
                </a:gs>
                <a:gs pos="0">
                  <a:srgbClr val="C6DDF1"/>
                </a:gs>
              </a:gsLst>
              <a:lin ang="5400000" scaled="1"/>
            </a:gradFill>
            <a:ln w="19050">
              <a:headEnd/>
              <a:tailEnd/>
            </a:ln>
            <a:effectLst>
              <a:outerShdw blurRad="50800" dist="38100" dir="13500000" algn="br" rotWithShape="0">
                <a:prstClr val="black">
                  <a:alpha val="10000"/>
                </a:prstClr>
              </a:outerShdw>
            </a:effectLst>
          </p:spPr>
          <p:style>
            <a:lnRef idx="3">
              <a:schemeClr val="lt1"/>
            </a:lnRef>
            <a:fillRef idx="1">
              <a:schemeClr val="accent3"/>
            </a:fillRef>
            <a:effectRef idx="1">
              <a:schemeClr val="accent3"/>
            </a:effectRef>
            <a:fontRef idx="minor">
              <a:schemeClr val="lt1"/>
            </a:fontRef>
          </p:style>
          <p:txBody>
            <a:bodyPr wrap="none" anchor="ctr"/>
            <a:lstStyle/>
            <a:p>
              <a:pPr algn="ctr" fontAlgn="base">
                <a:spcBef>
                  <a:spcPct val="0"/>
                </a:spcBef>
                <a:spcAft>
                  <a:spcPct val="0"/>
                </a:spcAft>
              </a:pPr>
              <a:endParaRPr lang="zh-CN" altLang="en-US"/>
            </a:p>
          </p:txBody>
        </p:sp>
        <p:sp>
          <p:nvSpPr>
            <p:cNvPr id="71" name="矩形 70"/>
            <p:cNvSpPr/>
            <p:nvPr/>
          </p:nvSpPr>
          <p:spPr bwMode="auto">
            <a:xfrm>
              <a:off x="596417" y="866374"/>
              <a:ext cx="421000" cy="5198405"/>
            </a:xfrm>
            <a:prstGeom prst="rect">
              <a:avLst/>
            </a:prstGeom>
            <a:gradFill>
              <a:gsLst>
                <a:gs pos="96667">
                  <a:srgbClr val="B2D0EC"/>
                </a:gs>
                <a:gs pos="0">
                  <a:srgbClr val="C6DDF1"/>
                </a:gs>
              </a:gsLst>
              <a:lin ang="5400000" scaled="1"/>
            </a:gradFill>
            <a:ln w="19050">
              <a:headEnd/>
              <a:tailEnd/>
            </a:ln>
            <a:effectLst>
              <a:outerShdw blurRad="50800" dist="38100" dir="13500000" algn="br" rotWithShape="0">
                <a:prstClr val="black">
                  <a:alpha val="10000"/>
                </a:prstClr>
              </a:outerShdw>
            </a:effectLst>
          </p:spPr>
          <p:style>
            <a:lnRef idx="3">
              <a:schemeClr val="lt1"/>
            </a:lnRef>
            <a:fillRef idx="1">
              <a:schemeClr val="accent3"/>
            </a:fillRef>
            <a:effectRef idx="1">
              <a:schemeClr val="accent3"/>
            </a:effectRef>
            <a:fontRef idx="minor">
              <a:schemeClr val="lt1"/>
            </a:fontRef>
          </p:style>
          <p:txBody>
            <a:bodyPr wrap="none" anchor="ctr"/>
            <a:lstStyle/>
            <a:p>
              <a:pPr algn="ctr" fontAlgn="base">
                <a:spcBef>
                  <a:spcPct val="0"/>
                </a:spcBef>
                <a:spcAft>
                  <a:spcPct val="0"/>
                </a:spcAft>
              </a:pPr>
              <a:endParaRPr lang="zh-CN" altLang="en-US" sz="1800" dirty="0">
                <a:solidFill>
                  <a:schemeClr val="accent2"/>
                </a:solidFill>
              </a:endParaRPr>
            </a:p>
          </p:txBody>
        </p:sp>
        <p:sp>
          <p:nvSpPr>
            <p:cNvPr id="72" name="TextBox 71"/>
            <p:cNvSpPr txBox="1"/>
            <p:nvPr/>
          </p:nvSpPr>
          <p:spPr>
            <a:xfrm>
              <a:off x="624359" y="1890302"/>
              <a:ext cx="461665" cy="2622826"/>
            </a:xfrm>
            <a:prstGeom prst="rect">
              <a:avLst/>
            </a:prstGeom>
            <a:noFill/>
          </p:spPr>
          <p:txBody>
            <a:bodyPr vert="eaVert" wrap="square" rtlCol="0">
              <a:spAutoFit/>
            </a:bodyPr>
            <a:lstStyle/>
            <a:p>
              <a:r>
                <a:rPr lang="zh-CN" altLang="en-US" sz="1800" b="1" dirty="0" smtClean="0">
                  <a:solidFill>
                    <a:schemeClr val="accent2"/>
                  </a:solidFill>
                  <a:latin typeface="+mn-ea"/>
                  <a:ea typeface="+mn-ea"/>
                </a:rPr>
                <a:t>客户、供应商、合作伙伴</a:t>
              </a:r>
              <a:endParaRPr lang="zh-CN" altLang="en-US" sz="1800" b="1" dirty="0">
                <a:solidFill>
                  <a:schemeClr val="accent2"/>
                </a:solidFill>
                <a:latin typeface="+mn-ea"/>
                <a:ea typeface="+mn-ea"/>
              </a:endParaRPr>
            </a:p>
          </p:txBody>
        </p:sp>
        <p:sp>
          <p:nvSpPr>
            <p:cNvPr id="97" name="右箭头 96"/>
            <p:cNvSpPr/>
            <p:nvPr/>
          </p:nvSpPr>
          <p:spPr bwMode="auto">
            <a:xfrm>
              <a:off x="1007682" y="1946054"/>
              <a:ext cx="219437" cy="261307"/>
            </a:xfrm>
            <a:prstGeom prst="right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98" name="右箭头 97"/>
            <p:cNvSpPr/>
            <p:nvPr/>
          </p:nvSpPr>
          <p:spPr bwMode="auto">
            <a:xfrm flipH="1">
              <a:off x="942827" y="4812803"/>
              <a:ext cx="219436" cy="261307"/>
            </a:xfrm>
            <a:prstGeom prst="right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9" name="上箭头 68"/>
            <p:cNvSpPr/>
            <p:nvPr/>
          </p:nvSpPr>
          <p:spPr bwMode="auto">
            <a:xfrm>
              <a:off x="6182128" y="1260193"/>
              <a:ext cx="322928" cy="238178"/>
            </a:xfrm>
            <a:prstGeom prst="up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3" name="组合 14"/>
            <p:cNvGrpSpPr/>
            <p:nvPr/>
          </p:nvGrpSpPr>
          <p:grpSpPr>
            <a:xfrm>
              <a:off x="1750070" y="849879"/>
              <a:ext cx="7523141" cy="1119187"/>
              <a:chOff x="1571146" y="1248210"/>
              <a:chExt cx="6433090" cy="1015093"/>
            </a:xfrm>
          </p:grpSpPr>
          <p:sp>
            <p:nvSpPr>
              <p:cNvPr id="28" name="矩形 27"/>
              <p:cNvSpPr/>
              <p:nvPr/>
            </p:nvSpPr>
            <p:spPr bwMode="auto">
              <a:xfrm>
                <a:off x="2315046" y="1248210"/>
                <a:ext cx="5682420" cy="1015093"/>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矩形 28"/>
              <p:cNvSpPr/>
              <p:nvPr/>
            </p:nvSpPr>
            <p:spPr bwMode="auto">
              <a:xfrm>
                <a:off x="1617026" y="1271112"/>
                <a:ext cx="697874" cy="955753"/>
              </a:xfrm>
              <a:prstGeom prst="rect">
                <a:avLst/>
              </a:prstGeom>
              <a:gradFill flip="none" rotWithShape="1">
                <a:gsLst>
                  <a:gs pos="95000">
                    <a:srgbClr val="4987D3"/>
                  </a:gs>
                  <a:gs pos="16000">
                    <a:schemeClr val="accent1">
                      <a:lumMod val="60000"/>
                      <a:lumOff val="40000"/>
                    </a:schemeClr>
                  </a:gs>
                </a:gsLst>
                <a:path path="circle">
                  <a:fillToRect l="50000" t="50000" r="50000" b="50000"/>
                </a:path>
                <a:tileRect/>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376" name="TextBox 29"/>
              <p:cNvSpPr txBox="1">
                <a:spLocks noChangeArrowheads="1"/>
              </p:cNvSpPr>
              <p:nvPr/>
            </p:nvSpPr>
            <p:spPr bwMode="auto">
              <a:xfrm>
                <a:off x="1649435" y="1412776"/>
                <a:ext cx="623502" cy="711834"/>
              </a:xfrm>
              <a:prstGeom prst="rect">
                <a:avLst/>
              </a:prstGeom>
              <a:noFill/>
              <a:ln w="9525">
                <a:noFill/>
                <a:miter lim="800000"/>
                <a:headEnd/>
                <a:tailEnd/>
              </a:ln>
            </p:spPr>
            <p:txBody>
              <a:bodyPr wrap="square">
                <a:spAutoFit/>
              </a:bodyPr>
              <a:lstStyle/>
              <a:p>
                <a:pPr>
                  <a:lnSpc>
                    <a:spcPts val="2738"/>
                  </a:lnSpc>
                </a:pPr>
                <a:r>
                  <a:rPr lang="zh-CN" altLang="en-US" sz="1800" b="1" dirty="0" smtClean="0">
                    <a:solidFill>
                      <a:schemeClr val="bg1"/>
                    </a:solidFill>
                    <a:latin typeface="+mn-ea"/>
                    <a:cs typeface="Adobe 黑体 Std R"/>
                  </a:rPr>
                  <a:t>智能决策</a:t>
                </a:r>
                <a:endParaRPr lang="zh-CN" altLang="en-US" sz="1800" b="1" dirty="0">
                  <a:solidFill>
                    <a:schemeClr val="bg1"/>
                  </a:solidFill>
                  <a:latin typeface="+mn-ea"/>
                  <a:cs typeface="Adobe 黑体 Std R"/>
                </a:endParaRPr>
              </a:p>
            </p:txBody>
          </p:sp>
          <p:sp>
            <p:nvSpPr>
              <p:cNvPr id="31" name="矩形 30"/>
              <p:cNvSpPr/>
              <p:nvPr/>
            </p:nvSpPr>
            <p:spPr bwMode="auto">
              <a:xfrm>
                <a:off x="2408712" y="1327400"/>
                <a:ext cx="5518165" cy="858150"/>
              </a:xfrm>
              <a:prstGeom prst="rect">
                <a:avLst/>
              </a:prstGeom>
              <a:gradFill>
                <a:gsLst>
                  <a:gs pos="0">
                    <a:srgbClr val="FDFEC8"/>
                  </a:gs>
                  <a:gs pos="97000">
                    <a:srgbClr val="FFFFB3"/>
                  </a:gs>
                </a:gsLst>
                <a:lin ang="5400000" scaled="1"/>
              </a:gradFill>
              <a:ln w="19050">
                <a:headEnd/>
                <a:tailEnd/>
              </a:ln>
              <a:effectLst>
                <a:outerShdw blurRad="50800" dist="38100" dir="13500000" algn="br" rotWithShape="0">
                  <a:prstClr val="black">
                    <a:alpha val="10000"/>
                  </a:prstClr>
                </a:outerShdw>
              </a:effectLst>
            </p:spPr>
            <p:style>
              <a:lnRef idx="3">
                <a:schemeClr val="lt1"/>
              </a:lnRef>
              <a:fillRef idx="1">
                <a:schemeClr val="accent3"/>
              </a:fillRef>
              <a:effectRef idx="1">
                <a:schemeClr val="accent3"/>
              </a:effectRef>
              <a:fontRef idx="minor">
                <a:schemeClr val="lt1"/>
              </a:fontRef>
            </p:style>
            <p:txBody>
              <a:bodyPr wrap="none" anchor="ctr"/>
              <a:lstStyle/>
              <a:p>
                <a:pPr algn="ctr" fontAlgn="base">
                  <a:spcBef>
                    <a:spcPct val="0"/>
                  </a:spcBef>
                  <a:spcAft>
                    <a:spcPct val="0"/>
                  </a:spcAft>
                </a:pPr>
                <a:endParaRPr lang="zh-CN" altLang="en-US"/>
              </a:p>
            </p:txBody>
          </p:sp>
          <p:sp>
            <p:nvSpPr>
              <p:cNvPr id="61" name="矩形 60"/>
              <p:cNvSpPr/>
              <p:nvPr/>
            </p:nvSpPr>
            <p:spPr bwMode="auto">
              <a:xfrm>
                <a:off x="1571146" y="1248210"/>
                <a:ext cx="6433090" cy="1015093"/>
              </a:xfrm>
              <a:prstGeom prst="rect">
                <a:avLst/>
              </a:prstGeom>
              <a:noFill/>
              <a:ln w="19050">
                <a:solidFill>
                  <a:srgbClr val="C5BE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8" name="圆角矩形 87"/>
              <p:cNvSpPr/>
              <p:nvPr/>
            </p:nvSpPr>
            <p:spPr>
              <a:xfrm>
                <a:off x="2582629" y="1836000"/>
                <a:ext cx="5143536" cy="288000"/>
              </a:xfrm>
              <a:prstGeom prst="roundRect">
                <a:avLst/>
              </a:prstGeom>
              <a:gradFill flip="none" rotWithShape="1">
                <a:gsLst>
                  <a:gs pos="6000">
                    <a:srgbClr val="FFFFAA"/>
                  </a:gs>
                  <a:gs pos="89000">
                    <a:srgbClr val="FFFF99"/>
                  </a:gs>
                </a:gsLst>
                <a:lin ang="16200000" scaled="1"/>
                <a:tileRect/>
              </a:gradFill>
              <a:ln>
                <a:solidFill>
                  <a:srgbClr val="FFC000"/>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600" b="1" dirty="0" smtClean="0">
                    <a:solidFill>
                      <a:schemeClr val="bg1">
                        <a:lumMod val="10000"/>
                      </a:schemeClr>
                    </a:solidFill>
                    <a:latin typeface="黑体" pitchFamily="49" charset="-122"/>
                    <a:ea typeface="黑体" pitchFamily="49" charset="-122"/>
                  </a:rPr>
                  <a:t>商业智能</a:t>
                </a:r>
                <a:endParaRPr lang="zh-CN" altLang="en-US" sz="1600" b="1" dirty="0">
                  <a:solidFill>
                    <a:schemeClr val="bg1">
                      <a:lumMod val="10000"/>
                    </a:schemeClr>
                  </a:solidFill>
                  <a:latin typeface="黑体" pitchFamily="49" charset="-122"/>
                  <a:ea typeface="黑体" pitchFamily="49" charset="-122"/>
                </a:endParaRPr>
              </a:p>
            </p:txBody>
          </p:sp>
          <p:sp>
            <p:nvSpPr>
              <p:cNvPr id="89" name="圆角矩形 88"/>
              <p:cNvSpPr/>
              <p:nvPr/>
            </p:nvSpPr>
            <p:spPr>
              <a:xfrm>
                <a:off x="2582629" y="1446384"/>
                <a:ext cx="1143008" cy="285752"/>
              </a:xfrm>
              <a:prstGeom prst="roundRect">
                <a:avLst/>
              </a:prstGeom>
              <a:gradFill flip="none" rotWithShape="1">
                <a:gsLst>
                  <a:gs pos="6000">
                    <a:srgbClr val="FFFFAA"/>
                  </a:gs>
                  <a:gs pos="89000">
                    <a:srgbClr val="FFFF99"/>
                  </a:gs>
                </a:gsLst>
                <a:lin ang="16200000" scaled="1"/>
                <a:tileRect/>
              </a:gradFill>
              <a:ln>
                <a:solidFill>
                  <a:srgbClr val="FFC000"/>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600" b="1" dirty="0" smtClean="0">
                    <a:solidFill>
                      <a:schemeClr val="bg1">
                        <a:lumMod val="10000"/>
                      </a:schemeClr>
                    </a:solidFill>
                    <a:latin typeface="黑体" pitchFamily="49" charset="-122"/>
                    <a:ea typeface="黑体" pitchFamily="49" charset="-122"/>
                  </a:rPr>
                  <a:t>全面预算</a:t>
                </a:r>
                <a:endParaRPr lang="zh-CN" altLang="en-US" sz="1600" b="1" dirty="0">
                  <a:solidFill>
                    <a:schemeClr val="bg1">
                      <a:lumMod val="10000"/>
                    </a:schemeClr>
                  </a:solidFill>
                  <a:latin typeface="黑体" pitchFamily="49" charset="-122"/>
                  <a:ea typeface="黑体" pitchFamily="49" charset="-122"/>
                </a:endParaRPr>
              </a:p>
            </p:txBody>
          </p:sp>
          <p:sp>
            <p:nvSpPr>
              <p:cNvPr id="90" name="圆角矩形 89"/>
              <p:cNvSpPr/>
              <p:nvPr/>
            </p:nvSpPr>
            <p:spPr>
              <a:xfrm>
                <a:off x="3987576" y="1428736"/>
                <a:ext cx="1071570" cy="285752"/>
              </a:xfrm>
              <a:prstGeom prst="roundRect">
                <a:avLst/>
              </a:prstGeom>
              <a:gradFill flip="none" rotWithShape="1">
                <a:gsLst>
                  <a:gs pos="6000">
                    <a:srgbClr val="FFFFAA"/>
                  </a:gs>
                  <a:gs pos="89000">
                    <a:srgbClr val="FFFF99"/>
                  </a:gs>
                </a:gsLst>
                <a:lin ang="16200000" scaled="1"/>
                <a:tileRect/>
              </a:gradFill>
              <a:ln>
                <a:solidFill>
                  <a:srgbClr val="FFC000"/>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600" b="1" dirty="0" smtClean="0">
                    <a:solidFill>
                      <a:schemeClr val="bg1">
                        <a:lumMod val="10000"/>
                      </a:schemeClr>
                    </a:solidFill>
                    <a:latin typeface="黑体" pitchFamily="49" charset="-122"/>
                    <a:ea typeface="黑体" pitchFamily="49" charset="-122"/>
                  </a:rPr>
                  <a:t>绩效管理</a:t>
                </a:r>
                <a:endParaRPr lang="zh-CN" altLang="en-US" sz="1600" b="1" dirty="0">
                  <a:solidFill>
                    <a:schemeClr val="bg1">
                      <a:lumMod val="10000"/>
                    </a:schemeClr>
                  </a:solidFill>
                  <a:latin typeface="黑体" pitchFamily="49" charset="-122"/>
                  <a:ea typeface="黑体" pitchFamily="49" charset="-122"/>
                </a:endParaRPr>
              </a:p>
            </p:txBody>
          </p:sp>
          <p:sp>
            <p:nvSpPr>
              <p:cNvPr id="91" name="圆角矩形 90"/>
              <p:cNvSpPr/>
              <p:nvPr/>
            </p:nvSpPr>
            <p:spPr>
              <a:xfrm>
                <a:off x="5321085" y="1428736"/>
                <a:ext cx="1071570" cy="285752"/>
              </a:xfrm>
              <a:prstGeom prst="roundRect">
                <a:avLst/>
              </a:prstGeom>
              <a:gradFill flip="none" rotWithShape="1">
                <a:gsLst>
                  <a:gs pos="6000">
                    <a:srgbClr val="FFFFAA"/>
                  </a:gs>
                  <a:gs pos="89000">
                    <a:srgbClr val="FFFF99"/>
                  </a:gs>
                </a:gsLst>
                <a:lin ang="16200000" scaled="1"/>
                <a:tileRect/>
              </a:gradFill>
              <a:ln>
                <a:solidFill>
                  <a:srgbClr val="FFC000"/>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600" b="1" dirty="0" smtClean="0">
                    <a:solidFill>
                      <a:schemeClr val="bg1">
                        <a:lumMod val="10000"/>
                      </a:schemeClr>
                    </a:solidFill>
                    <a:latin typeface="黑体" pitchFamily="49" charset="-122"/>
                    <a:ea typeface="黑体" pitchFamily="49" charset="-122"/>
                  </a:rPr>
                  <a:t>知识库</a:t>
                </a:r>
                <a:endParaRPr lang="zh-CN" altLang="en-US" sz="1600" b="1" dirty="0">
                  <a:solidFill>
                    <a:schemeClr val="bg1">
                      <a:lumMod val="10000"/>
                    </a:schemeClr>
                  </a:solidFill>
                  <a:latin typeface="黑体" pitchFamily="49" charset="-122"/>
                  <a:ea typeface="黑体" pitchFamily="49" charset="-122"/>
                </a:endParaRPr>
              </a:p>
            </p:txBody>
          </p:sp>
          <p:sp>
            <p:nvSpPr>
              <p:cNvPr id="92" name="圆角矩形 91"/>
              <p:cNvSpPr/>
              <p:nvPr/>
            </p:nvSpPr>
            <p:spPr>
              <a:xfrm>
                <a:off x="6654595" y="1428736"/>
                <a:ext cx="1071570" cy="285752"/>
              </a:xfrm>
              <a:prstGeom prst="roundRect">
                <a:avLst/>
              </a:prstGeom>
              <a:gradFill flip="none" rotWithShape="1">
                <a:gsLst>
                  <a:gs pos="6000">
                    <a:srgbClr val="FFFFAA"/>
                  </a:gs>
                  <a:gs pos="89000">
                    <a:srgbClr val="FFFF99"/>
                  </a:gs>
                </a:gsLst>
                <a:lin ang="16200000" scaled="1"/>
                <a:tileRect/>
              </a:gradFill>
              <a:ln>
                <a:solidFill>
                  <a:srgbClr val="FFC000"/>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600" b="1" dirty="0" smtClean="0">
                    <a:solidFill>
                      <a:schemeClr val="bg1">
                        <a:lumMod val="10000"/>
                      </a:schemeClr>
                    </a:solidFill>
                    <a:latin typeface="黑体" pitchFamily="49" charset="-122"/>
                    <a:ea typeface="黑体" pitchFamily="49" charset="-122"/>
                  </a:rPr>
                  <a:t>外部信息</a:t>
                </a:r>
                <a:endParaRPr lang="zh-CN" altLang="en-US" sz="1600" b="1" dirty="0">
                  <a:solidFill>
                    <a:schemeClr val="bg1">
                      <a:lumMod val="10000"/>
                    </a:schemeClr>
                  </a:solidFill>
                  <a:latin typeface="黑体" pitchFamily="49" charset="-122"/>
                  <a:ea typeface="黑体" pitchFamily="49" charset="-122"/>
                </a:endParaRPr>
              </a:p>
            </p:txBody>
          </p:sp>
        </p:grpSp>
        <p:grpSp>
          <p:nvGrpSpPr>
            <p:cNvPr id="4" name="组合 117"/>
            <p:cNvGrpSpPr/>
            <p:nvPr/>
          </p:nvGrpSpPr>
          <p:grpSpPr>
            <a:xfrm>
              <a:off x="1754362" y="4747006"/>
              <a:ext cx="7529946" cy="1317773"/>
              <a:chOff x="1500166" y="4305493"/>
              <a:chExt cx="6438909" cy="1195209"/>
            </a:xfrm>
          </p:grpSpPr>
          <p:sp>
            <p:nvSpPr>
              <p:cNvPr id="65" name="矩形 64"/>
              <p:cNvSpPr/>
              <p:nvPr/>
            </p:nvSpPr>
            <p:spPr bwMode="auto">
              <a:xfrm>
                <a:off x="1500166" y="4314828"/>
                <a:ext cx="6429420" cy="1185874"/>
              </a:xfrm>
              <a:prstGeom prst="rect">
                <a:avLst/>
              </a:prstGeom>
              <a:noFill/>
              <a:ln w="19050">
                <a:solidFill>
                  <a:srgbClr val="C5BE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83" name="矩形 82"/>
              <p:cNvSpPr/>
              <p:nvPr/>
            </p:nvSpPr>
            <p:spPr bwMode="auto">
              <a:xfrm>
                <a:off x="2268729" y="4305493"/>
                <a:ext cx="5670346" cy="1155414"/>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8" name="矩形 37"/>
              <p:cNvSpPr/>
              <p:nvPr/>
            </p:nvSpPr>
            <p:spPr bwMode="auto">
              <a:xfrm>
                <a:off x="2360923" y="4429523"/>
                <a:ext cx="5507563" cy="971199"/>
              </a:xfrm>
              <a:prstGeom prst="rect">
                <a:avLst/>
              </a:prstGeom>
              <a:gradFill>
                <a:gsLst>
                  <a:gs pos="1250">
                    <a:srgbClr val="CCE6B0"/>
                  </a:gs>
                  <a:gs pos="97917">
                    <a:srgbClr val="BEE098"/>
                  </a:gs>
                </a:gsLst>
                <a:lin ang="5400000" scaled="1"/>
              </a:gradFill>
              <a:ln w="19050">
                <a:headEnd/>
                <a:tailEnd/>
              </a:ln>
              <a:effectLst>
                <a:outerShdw blurRad="50800" dist="38100" dir="13500000" algn="br" rotWithShape="0">
                  <a:prstClr val="black">
                    <a:alpha val="10000"/>
                  </a:prstClr>
                </a:outerShdw>
              </a:effectLst>
            </p:spPr>
            <p:style>
              <a:lnRef idx="3">
                <a:schemeClr val="lt1"/>
              </a:lnRef>
              <a:fillRef idx="1">
                <a:schemeClr val="accent3"/>
              </a:fillRef>
              <a:effectRef idx="1">
                <a:schemeClr val="accent3"/>
              </a:effectRef>
              <a:fontRef idx="minor">
                <a:schemeClr val="lt1"/>
              </a:fontRef>
            </p:style>
            <p:txBody>
              <a:bodyPr wrap="none" anchor="ctr"/>
              <a:lstStyle/>
              <a:p>
                <a:pPr algn="ctr" fontAlgn="base">
                  <a:spcBef>
                    <a:spcPct val="0"/>
                  </a:spcBef>
                  <a:spcAft>
                    <a:spcPct val="0"/>
                  </a:spcAft>
                </a:pPr>
                <a:endParaRPr lang="zh-CN" altLang="en-US" dirty="0"/>
              </a:p>
            </p:txBody>
          </p:sp>
          <p:sp>
            <p:nvSpPr>
              <p:cNvPr id="39" name="矩形 38"/>
              <p:cNvSpPr/>
              <p:nvPr/>
            </p:nvSpPr>
            <p:spPr bwMode="auto">
              <a:xfrm>
                <a:off x="1558635" y="4357796"/>
                <a:ext cx="657787" cy="1055938"/>
              </a:xfrm>
              <a:prstGeom prst="rect">
                <a:avLst/>
              </a:prstGeom>
              <a:gradFill flip="none" rotWithShape="1">
                <a:gsLst>
                  <a:gs pos="95000">
                    <a:srgbClr val="4987D3"/>
                  </a:gs>
                  <a:gs pos="16000">
                    <a:schemeClr val="accent1">
                      <a:lumMod val="60000"/>
                      <a:lumOff val="40000"/>
                    </a:schemeClr>
                  </a:gs>
                </a:gsLst>
                <a:path path="circle">
                  <a:fillToRect l="50000" t="50000" r="50000" b="50000"/>
                </a:path>
                <a:tileRect/>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4390" name="TextBox 39"/>
              <p:cNvSpPr txBox="1">
                <a:spLocks noChangeArrowheads="1"/>
              </p:cNvSpPr>
              <p:nvPr/>
            </p:nvSpPr>
            <p:spPr bwMode="auto">
              <a:xfrm>
                <a:off x="1577893" y="4549929"/>
                <a:ext cx="636653" cy="711834"/>
              </a:xfrm>
              <a:prstGeom prst="rect">
                <a:avLst/>
              </a:prstGeom>
              <a:noFill/>
              <a:ln w="9525">
                <a:noFill/>
                <a:miter lim="800000"/>
                <a:headEnd/>
                <a:tailEnd/>
              </a:ln>
            </p:spPr>
            <p:txBody>
              <a:bodyPr wrap="square">
                <a:spAutoFit/>
              </a:bodyPr>
              <a:lstStyle/>
              <a:p>
                <a:pPr>
                  <a:lnSpc>
                    <a:spcPts val="2738"/>
                  </a:lnSpc>
                </a:pPr>
                <a:r>
                  <a:rPr lang="zh-CN" altLang="en-US" sz="1800" b="1" dirty="0" smtClean="0">
                    <a:solidFill>
                      <a:schemeClr val="bg1"/>
                    </a:solidFill>
                    <a:latin typeface="+mn-ea"/>
                    <a:cs typeface="Adobe 黑体 Std R"/>
                  </a:rPr>
                  <a:t>智能制造</a:t>
                </a:r>
                <a:endParaRPr lang="zh-CN" altLang="en-US" sz="1800" b="1" dirty="0">
                  <a:solidFill>
                    <a:schemeClr val="bg1"/>
                  </a:solidFill>
                  <a:latin typeface="+mn-ea"/>
                  <a:cs typeface="Adobe 黑体 Std R"/>
                </a:endParaRPr>
              </a:p>
            </p:txBody>
          </p:sp>
          <p:sp>
            <p:nvSpPr>
              <p:cNvPr id="77" name="圆角矩形 76"/>
              <p:cNvSpPr/>
              <p:nvPr/>
            </p:nvSpPr>
            <p:spPr>
              <a:xfrm>
                <a:off x="3915552" y="4972063"/>
                <a:ext cx="1071570" cy="375744"/>
              </a:xfrm>
              <a:prstGeom prst="roundRect">
                <a:avLst/>
              </a:prstGeom>
              <a:solidFill>
                <a:srgbClr val="ADD77F"/>
              </a:solidFill>
              <a:ln w="9525">
                <a:solidFill>
                  <a:schemeClr val="accent3"/>
                </a:solidFill>
                <a:prstDash val="solid"/>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p:spPr>
            <p:txBody>
              <a:bodyPr wrap="none" anchor="ctr"/>
              <a:lstStyle/>
              <a:p>
                <a:pPr algn="ctr" fontAlgn="base">
                  <a:spcBef>
                    <a:spcPct val="0"/>
                  </a:spcBef>
                  <a:spcAft>
                    <a:spcPct val="0"/>
                  </a:spcAft>
                </a:pPr>
                <a:r>
                  <a:rPr lang="zh-CN" altLang="en-US" sz="1500" b="1" dirty="0" smtClean="0">
                    <a:latin typeface="黑体" pitchFamily="49" charset="-122"/>
                    <a:ea typeface="黑体" pitchFamily="49" charset="-122"/>
                  </a:rPr>
                  <a:t> 智能物流</a:t>
                </a:r>
                <a:endParaRPr lang="zh-CN" altLang="en-US" sz="1500" b="1" dirty="0">
                  <a:latin typeface="黑体" pitchFamily="49" charset="-122"/>
                  <a:ea typeface="黑体" pitchFamily="49" charset="-122"/>
                </a:endParaRPr>
              </a:p>
            </p:txBody>
          </p:sp>
          <p:sp>
            <p:nvSpPr>
              <p:cNvPr id="78" name="圆角矩形 77"/>
              <p:cNvSpPr/>
              <p:nvPr/>
            </p:nvSpPr>
            <p:spPr>
              <a:xfrm>
                <a:off x="5184440" y="4972063"/>
                <a:ext cx="1143008" cy="375744"/>
              </a:xfrm>
              <a:prstGeom prst="roundRect">
                <a:avLst/>
              </a:prstGeom>
              <a:solidFill>
                <a:srgbClr val="ADD77F"/>
              </a:solidFill>
              <a:ln w="9525">
                <a:solidFill>
                  <a:schemeClr val="accent3"/>
                </a:solidFill>
                <a:prstDash val="solid"/>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p:spPr>
            <p:txBody>
              <a:bodyPr wrap="none" anchor="ctr"/>
              <a:lstStyle/>
              <a:p>
                <a:pPr algn="ctr" fontAlgn="base">
                  <a:spcBef>
                    <a:spcPct val="0"/>
                  </a:spcBef>
                  <a:spcAft>
                    <a:spcPct val="0"/>
                  </a:spcAft>
                </a:pPr>
                <a:r>
                  <a:rPr lang="zh-CN" altLang="en-US" sz="1500" b="1" dirty="0" smtClean="0">
                    <a:latin typeface="黑体" pitchFamily="49" charset="-122"/>
                    <a:ea typeface="黑体" pitchFamily="49" charset="-122"/>
                  </a:rPr>
                  <a:t>智能控制</a:t>
                </a:r>
                <a:endParaRPr lang="zh-CN" altLang="en-US" sz="1500" b="1" dirty="0">
                  <a:latin typeface="黑体" pitchFamily="49" charset="-122"/>
                  <a:ea typeface="黑体" pitchFamily="49" charset="-122"/>
                </a:endParaRPr>
              </a:p>
            </p:txBody>
          </p:sp>
          <p:sp>
            <p:nvSpPr>
              <p:cNvPr id="74" name="AutoShape 57"/>
              <p:cNvSpPr>
                <a:spLocks noChangeArrowheads="1"/>
              </p:cNvSpPr>
              <p:nvPr/>
            </p:nvSpPr>
            <p:spPr bwMode="gray">
              <a:xfrm>
                <a:off x="2428860" y="4429523"/>
                <a:ext cx="5357850" cy="375744"/>
              </a:xfrm>
              <a:prstGeom prst="roundRect">
                <a:avLst>
                  <a:gd name="adj" fmla="val 17509"/>
                </a:avLst>
              </a:prstGeom>
              <a:solidFill>
                <a:srgbClr val="ADD77F"/>
              </a:solidFill>
              <a:ln w="9525">
                <a:solidFill>
                  <a:schemeClr val="accent3"/>
                </a:solidFill>
                <a:prstDash val="solid"/>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p:spPr>
            <p:txBody>
              <a:bodyPr wrap="none" anchor="ctr"/>
              <a:lstStyle/>
              <a:p>
                <a:pPr algn="ctr" fontAlgn="base">
                  <a:spcBef>
                    <a:spcPct val="0"/>
                  </a:spcBef>
                  <a:spcAft>
                    <a:spcPct val="0"/>
                  </a:spcAft>
                </a:pPr>
                <a:r>
                  <a:rPr lang="zh-CN" altLang="en-US" sz="1600" b="1" dirty="0" smtClean="0">
                    <a:latin typeface="黑体" pitchFamily="49" charset="-122"/>
                    <a:ea typeface="黑体" pitchFamily="49" charset="-122"/>
                  </a:rPr>
                  <a:t>制造执行系统</a:t>
                </a:r>
                <a:r>
                  <a:rPr lang="en-US" altLang="zh-CN" sz="1600" b="1" dirty="0" smtClean="0">
                    <a:latin typeface="黑体" pitchFamily="49" charset="-122"/>
                    <a:ea typeface="黑体" pitchFamily="49" charset="-122"/>
                  </a:rPr>
                  <a:t>MES/</a:t>
                </a:r>
                <a:r>
                  <a:rPr lang="zh-CN" altLang="en-US" sz="1600" b="1" dirty="0" smtClean="0">
                    <a:latin typeface="黑体" pitchFamily="49" charset="-122"/>
                    <a:ea typeface="黑体" pitchFamily="49" charset="-122"/>
                  </a:rPr>
                  <a:t>智能调度</a:t>
                </a:r>
                <a:endParaRPr lang="zh-CN" altLang="en-US" sz="1600" b="1" dirty="0">
                  <a:latin typeface="黑体" pitchFamily="49" charset="-122"/>
                  <a:ea typeface="黑体" pitchFamily="49" charset="-122"/>
                </a:endParaRPr>
              </a:p>
            </p:txBody>
          </p:sp>
          <p:sp>
            <p:nvSpPr>
              <p:cNvPr id="76" name="圆角矩形 75"/>
              <p:cNvSpPr/>
              <p:nvPr/>
            </p:nvSpPr>
            <p:spPr>
              <a:xfrm>
                <a:off x="2575226" y="4953377"/>
                <a:ext cx="1143008" cy="375744"/>
              </a:xfrm>
              <a:prstGeom prst="roundRect">
                <a:avLst/>
              </a:prstGeom>
              <a:solidFill>
                <a:srgbClr val="ADD77F"/>
              </a:solidFill>
              <a:ln w="9525">
                <a:solidFill>
                  <a:schemeClr val="accent3"/>
                </a:solidFill>
                <a:prstDash val="solid"/>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p:spPr>
            <p:txBody>
              <a:bodyPr wrap="none" anchor="ctr"/>
              <a:lstStyle/>
              <a:p>
                <a:pPr algn="ctr" fontAlgn="base">
                  <a:spcBef>
                    <a:spcPct val="0"/>
                  </a:spcBef>
                  <a:spcAft>
                    <a:spcPct val="0"/>
                  </a:spcAft>
                </a:pPr>
                <a:r>
                  <a:rPr lang="zh-CN" altLang="en-US" sz="1500" b="1" dirty="0" smtClean="0">
                    <a:latin typeface="黑体" pitchFamily="49" charset="-122"/>
                    <a:ea typeface="黑体" pitchFamily="49" charset="-122"/>
                  </a:rPr>
                  <a:t>智能装备</a:t>
                </a:r>
                <a:endParaRPr lang="zh-CN" altLang="en-US" sz="1500" b="1" dirty="0">
                  <a:latin typeface="黑体" pitchFamily="49" charset="-122"/>
                  <a:ea typeface="黑体" pitchFamily="49" charset="-122"/>
                </a:endParaRPr>
              </a:p>
            </p:txBody>
          </p:sp>
          <p:sp>
            <p:nvSpPr>
              <p:cNvPr id="80" name="圆角矩形 79"/>
              <p:cNvSpPr/>
              <p:nvPr/>
            </p:nvSpPr>
            <p:spPr>
              <a:xfrm>
                <a:off x="6524766" y="4972063"/>
                <a:ext cx="1143008" cy="375744"/>
              </a:xfrm>
              <a:prstGeom prst="roundRect">
                <a:avLst/>
              </a:prstGeom>
              <a:solidFill>
                <a:srgbClr val="ADD77F"/>
              </a:solidFill>
              <a:ln w="9525">
                <a:solidFill>
                  <a:schemeClr val="accent3"/>
                </a:solidFill>
                <a:prstDash val="solid"/>
                <a:miter lim="800000"/>
                <a:headEnd/>
                <a:tailEnd/>
              </a:ln>
              <a:effectLst>
                <a:outerShdw blurRad="76200" dir="13500000" sy="23000" kx="1200000" algn="br" rotWithShape="0">
                  <a:prstClr val="black">
                    <a:alpha val="20000"/>
                  </a:prstClr>
                </a:outerShdw>
                <a:reflection blurRad="6350" stA="52000" endA="300" endPos="35000" dir="5400000" sy="-100000" algn="bl" rotWithShape="0"/>
              </a:effectLst>
            </p:spPr>
            <p:txBody>
              <a:bodyPr wrap="none" anchor="ctr"/>
              <a:lstStyle/>
              <a:p>
                <a:pPr algn="ctr" fontAlgn="base">
                  <a:spcBef>
                    <a:spcPct val="0"/>
                  </a:spcBef>
                  <a:spcAft>
                    <a:spcPct val="0"/>
                  </a:spcAft>
                </a:pPr>
                <a:r>
                  <a:rPr lang="zh-CN" altLang="en-US" sz="1500" b="1" dirty="0" smtClean="0">
                    <a:latin typeface="黑体" pitchFamily="49" charset="-122"/>
                    <a:ea typeface="黑体" pitchFamily="49" charset="-122"/>
                  </a:rPr>
                  <a:t>智能感知</a:t>
                </a:r>
                <a:endParaRPr lang="zh-CN" altLang="en-US" sz="1500" b="1" dirty="0">
                  <a:latin typeface="黑体" pitchFamily="49" charset="-122"/>
                  <a:ea typeface="黑体" pitchFamily="49" charset="-122"/>
                </a:endParaRPr>
              </a:p>
            </p:txBody>
          </p:sp>
        </p:grpSp>
        <p:sp>
          <p:nvSpPr>
            <p:cNvPr id="66" name="下箭头 65"/>
            <p:cNvSpPr/>
            <p:nvPr/>
          </p:nvSpPr>
          <p:spPr bwMode="auto">
            <a:xfrm>
              <a:off x="4541328" y="4568269"/>
              <a:ext cx="327025" cy="200530"/>
            </a:xfrm>
            <a:prstGeom prst="down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4" name="上箭头 63"/>
            <p:cNvSpPr/>
            <p:nvPr/>
          </p:nvSpPr>
          <p:spPr bwMode="auto">
            <a:xfrm>
              <a:off x="6600440" y="1890302"/>
              <a:ext cx="335767" cy="240278"/>
            </a:xfrm>
            <a:prstGeom prst="up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8" name="下箭头 67"/>
            <p:cNvSpPr/>
            <p:nvPr/>
          </p:nvSpPr>
          <p:spPr bwMode="auto">
            <a:xfrm>
              <a:off x="4511273" y="3229286"/>
              <a:ext cx="314520" cy="222616"/>
            </a:xfrm>
            <a:prstGeom prst="down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33" name="矩形 32"/>
            <p:cNvSpPr/>
            <p:nvPr/>
          </p:nvSpPr>
          <p:spPr bwMode="auto">
            <a:xfrm>
              <a:off x="2620019" y="2135809"/>
              <a:ext cx="6653192" cy="1140734"/>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4" name="矩形 33"/>
            <p:cNvSpPr/>
            <p:nvPr/>
          </p:nvSpPr>
          <p:spPr bwMode="auto">
            <a:xfrm>
              <a:off x="1803724" y="2158763"/>
              <a:ext cx="816125" cy="1089940"/>
            </a:xfrm>
            <a:prstGeom prst="rect">
              <a:avLst/>
            </a:prstGeom>
            <a:gradFill flip="none" rotWithShape="1">
              <a:gsLst>
                <a:gs pos="95000">
                  <a:srgbClr val="4987D3"/>
                </a:gs>
                <a:gs pos="16000">
                  <a:schemeClr val="accent1">
                    <a:lumMod val="60000"/>
                    <a:lumOff val="40000"/>
                  </a:schemeClr>
                </a:gs>
              </a:gsLst>
              <a:path path="circle">
                <a:fillToRect l="50000" t="50000" r="50000" b="50000"/>
              </a:path>
              <a:tileRect/>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6" name="矩形 35"/>
            <p:cNvSpPr/>
            <p:nvPr/>
          </p:nvSpPr>
          <p:spPr bwMode="auto">
            <a:xfrm>
              <a:off x="2729557" y="2191131"/>
              <a:ext cx="6453187" cy="1048243"/>
            </a:xfrm>
            <a:prstGeom prst="rect">
              <a:avLst/>
            </a:prstGeom>
            <a:gradFill>
              <a:gsLst>
                <a:gs pos="96667">
                  <a:srgbClr val="B2D0EC"/>
                </a:gs>
                <a:gs pos="0">
                  <a:srgbClr val="D7E7F5"/>
                </a:gs>
              </a:gsLst>
              <a:lin ang="5400000" scaled="1"/>
            </a:gradFill>
            <a:ln w="19050">
              <a:headEnd/>
              <a:tailEnd/>
            </a:ln>
            <a:effectLst>
              <a:outerShdw blurRad="50800" dist="38100" dir="13500000" algn="br" rotWithShape="0">
                <a:prstClr val="black">
                  <a:alpha val="10000"/>
                </a:prstClr>
              </a:outerShdw>
            </a:effectLst>
          </p:spPr>
          <p:style>
            <a:lnRef idx="3">
              <a:schemeClr val="lt1"/>
            </a:lnRef>
            <a:fillRef idx="1">
              <a:schemeClr val="accent3"/>
            </a:fillRef>
            <a:effectRef idx="1">
              <a:schemeClr val="accent3"/>
            </a:effectRef>
            <a:fontRef idx="minor">
              <a:schemeClr val="lt1"/>
            </a:fontRef>
          </p:style>
          <p:txBody>
            <a:bodyPr wrap="none" anchor="ctr"/>
            <a:lstStyle/>
            <a:p>
              <a:pPr algn="ctr" fontAlgn="base">
                <a:spcBef>
                  <a:spcPct val="0"/>
                </a:spcBef>
                <a:spcAft>
                  <a:spcPct val="0"/>
                </a:spcAft>
              </a:pPr>
              <a:endParaRPr lang="zh-CN" altLang="en-US"/>
            </a:p>
          </p:txBody>
        </p:sp>
        <p:sp>
          <p:nvSpPr>
            <p:cNvPr id="62" name="矩形 61"/>
            <p:cNvSpPr/>
            <p:nvPr/>
          </p:nvSpPr>
          <p:spPr bwMode="auto">
            <a:xfrm>
              <a:off x="1754362" y="2126594"/>
              <a:ext cx="7515224" cy="1140734"/>
            </a:xfrm>
            <a:prstGeom prst="rect">
              <a:avLst/>
            </a:prstGeom>
            <a:noFill/>
            <a:ln w="19050">
              <a:solidFill>
                <a:srgbClr val="C5BE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81" name="圆角矩形 80"/>
            <p:cNvSpPr/>
            <p:nvPr/>
          </p:nvSpPr>
          <p:spPr>
            <a:xfrm>
              <a:off x="5593037" y="2520412"/>
              <a:ext cx="1253142" cy="315055"/>
            </a:xfrm>
            <a:prstGeom prst="roundRect">
              <a:avLst/>
            </a:prstGeom>
            <a:solidFill>
              <a:srgbClr val="9BCFE9"/>
            </a:solidFill>
            <a:ln>
              <a:solidFill>
                <a:srgbClr val="53B0C9"/>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500" b="1" dirty="0" smtClean="0">
                  <a:solidFill>
                    <a:schemeClr val="tx1"/>
                  </a:solidFill>
                  <a:latin typeface="黑体" pitchFamily="49" charset="-122"/>
                  <a:ea typeface="黑体" pitchFamily="49" charset="-122"/>
                </a:rPr>
                <a:t>数字化样机</a:t>
              </a:r>
              <a:endParaRPr lang="zh-CN" altLang="en-US" sz="1500" b="1" dirty="0">
                <a:solidFill>
                  <a:schemeClr val="tx1"/>
                </a:solidFill>
                <a:latin typeface="黑体" pitchFamily="49" charset="-122"/>
                <a:ea typeface="黑体" pitchFamily="49" charset="-122"/>
              </a:endParaRPr>
            </a:p>
          </p:txBody>
        </p:sp>
        <p:sp>
          <p:nvSpPr>
            <p:cNvPr id="84" name="圆角矩形 83"/>
            <p:cNvSpPr/>
            <p:nvPr/>
          </p:nvSpPr>
          <p:spPr>
            <a:xfrm>
              <a:off x="2836126" y="2205357"/>
              <a:ext cx="5346737" cy="236269"/>
            </a:xfrm>
            <a:prstGeom prst="roundRect">
              <a:avLst/>
            </a:prstGeom>
            <a:solidFill>
              <a:srgbClr val="9BCFE9"/>
            </a:solidFill>
            <a:ln>
              <a:solidFill>
                <a:srgbClr val="53B0C9"/>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500" b="1" dirty="0">
                  <a:solidFill>
                    <a:schemeClr val="tx1"/>
                  </a:solidFill>
                  <a:latin typeface="黑体" pitchFamily="49" charset="-122"/>
                  <a:ea typeface="黑体" pitchFamily="49" charset="-122"/>
                </a:rPr>
                <a:t>协同设计平台</a:t>
              </a:r>
              <a:r>
                <a:rPr lang="en-US" altLang="zh-CN" sz="1500" b="1" dirty="0">
                  <a:solidFill>
                    <a:schemeClr val="tx1"/>
                  </a:solidFill>
                  <a:latin typeface="黑体" pitchFamily="49" charset="-122"/>
                  <a:ea typeface="黑体" pitchFamily="49" charset="-122"/>
                </a:rPr>
                <a:t>CSCD</a:t>
              </a:r>
              <a:endParaRPr lang="zh-CN" altLang="en-US" sz="1500" b="1" dirty="0">
                <a:solidFill>
                  <a:schemeClr val="tx1"/>
                </a:solidFill>
                <a:latin typeface="黑体" pitchFamily="49" charset="-122"/>
                <a:ea typeface="黑体" pitchFamily="49" charset="-122"/>
              </a:endParaRPr>
            </a:p>
          </p:txBody>
        </p:sp>
        <p:sp>
          <p:nvSpPr>
            <p:cNvPr id="85" name="圆角矩形 84"/>
            <p:cNvSpPr/>
            <p:nvPr/>
          </p:nvSpPr>
          <p:spPr>
            <a:xfrm>
              <a:off x="2852832" y="2914231"/>
              <a:ext cx="5346737" cy="315055"/>
            </a:xfrm>
            <a:prstGeom prst="roundRect">
              <a:avLst/>
            </a:prstGeom>
            <a:solidFill>
              <a:srgbClr val="9BCFE9"/>
            </a:solidFill>
            <a:ln>
              <a:solidFill>
                <a:srgbClr val="53B0C9"/>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500" b="1" dirty="0">
                  <a:solidFill>
                    <a:schemeClr val="tx1"/>
                  </a:solidFill>
                  <a:latin typeface="黑体" pitchFamily="49" charset="-122"/>
                  <a:ea typeface="黑体" pitchFamily="49" charset="-122"/>
                </a:rPr>
                <a:t>产品生命周期管理</a:t>
              </a:r>
              <a:r>
                <a:rPr lang="en-US" altLang="zh-CN" sz="1500" b="1" dirty="0" smtClean="0">
                  <a:solidFill>
                    <a:schemeClr val="tx1"/>
                  </a:solidFill>
                  <a:latin typeface="黑体" pitchFamily="49" charset="-122"/>
                  <a:ea typeface="黑体" pitchFamily="49" charset="-122"/>
                </a:rPr>
                <a:t>PLM/</a:t>
              </a:r>
              <a:r>
                <a:rPr lang="zh-CN" altLang="en-US" sz="1500" b="1" dirty="0" smtClean="0">
                  <a:solidFill>
                    <a:schemeClr val="tx1"/>
                  </a:solidFill>
                  <a:latin typeface="黑体" pitchFamily="49" charset="-122"/>
                  <a:ea typeface="黑体" pitchFamily="49" charset="-122"/>
                </a:rPr>
                <a:t>设计知识库</a:t>
              </a:r>
              <a:r>
                <a:rPr lang="en-US" altLang="zh-CN" sz="1500" b="1" dirty="0" smtClean="0">
                  <a:solidFill>
                    <a:schemeClr val="tx1"/>
                  </a:solidFill>
                  <a:latin typeface="黑体" pitchFamily="49" charset="-122"/>
                  <a:ea typeface="黑体" pitchFamily="49" charset="-122"/>
                </a:rPr>
                <a:t>/</a:t>
              </a:r>
              <a:r>
                <a:rPr lang="zh-CN" altLang="en-US" sz="1500" b="1" dirty="0" smtClean="0">
                  <a:solidFill>
                    <a:schemeClr val="tx1"/>
                  </a:solidFill>
                  <a:latin typeface="黑体" pitchFamily="49" charset="-122"/>
                  <a:ea typeface="黑体" pitchFamily="49" charset="-122"/>
                </a:rPr>
                <a:t>工艺知识库</a:t>
              </a:r>
              <a:endParaRPr lang="zh-CN" altLang="en-US" sz="1500" b="1" dirty="0">
                <a:solidFill>
                  <a:schemeClr val="tx1"/>
                </a:solidFill>
                <a:latin typeface="黑体" pitchFamily="49" charset="-122"/>
                <a:ea typeface="黑体" pitchFamily="49" charset="-122"/>
              </a:endParaRPr>
            </a:p>
          </p:txBody>
        </p:sp>
        <p:sp>
          <p:nvSpPr>
            <p:cNvPr id="100" name="圆角矩形 99"/>
            <p:cNvSpPr/>
            <p:nvPr/>
          </p:nvSpPr>
          <p:spPr>
            <a:xfrm>
              <a:off x="7013264" y="2520412"/>
              <a:ext cx="1169599" cy="315055"/>
            </a:xfrm>
            <a:prstGeom prst="roundRect">
              <a:avLst/>
            </a:prstGeom>
            <a:solidFill>
              <a:srgbClr val="9BCFE9"/>
            </a:solidFill>
            <a:ln>
              <a:solidFill>
                <a:srgbClr val="53B0C9"/>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500" b="1" dirty="0" smtClean="0">
                  <a:solidFill>
                    <a:schemeClr val="tx1"/>
                  </a:solidFill>
                  <a:latin typeface="黑体" pitchFamily="49" charset="-122"/>
                  <a:ea typeface="黑体" pitchFamily="49" charset="-122"/>
                </a:rPr>
                <a:t>模拟仿真</a:t>
              </a:r>
              <a:endParaRPr lang="zh-CN" altLang="en-US" sz="1500" b="1" dirty="0">
                <a:solidFill>
                  <a:schemeClr val="tx1"/>
                </a:solidFill>
                <a:latin typeface="黑体" pitchFamily="49" charset="-122"/>
                <a:ea typeface="黑体" pitchFamily="49" charset="-122"/>
              </a:endParaRPr>
            </a:p>
          </p:txBody>
        </p:sp>
        <p:sp>
          <p:nvSpPr>
            <p:cNvPr id="67" name="上箭头 66"/>
            <p:cNvSpPr/>
            <p:nvPr/>
          </p:nvSpPr>
          <p:spPr bwMode="auto">
            <a:xfrm>
              <a:off x="6679691" y="4257619"/>
              <a:ext cx="335767" cy="248382"/>
            </a:xfrm>
            <a:prstGeom prst="up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矩形 15"/>
            <p:cNvSpPr/>
            <p:nvPr/>
          </p:nvSpPr>
          <p:spPr>
            <a:xfrm>
              <a:off x="1867031" y="2370045"/>
              <a:ext cx="757262" cy="784830"/>
            </a:xfrm>
            <a:prstGeom prst="rect">
              <a:avLst/>
            </a:prstGeom>
          </p:spPr>
          <p:txBody>
            <a:bodyPr wrap="square">
              <a:spAutoFit/>
            </a:bodyPr>
            <a:lstStyle/>
            <a:p>
              <a:pPr>
                <a:lnSpc>
                  <a:spcPts val="2738"/>
                </a:lnSpc>
              </a:pPr>
              <a:r>
                <a:rPr lang="zh-CN" altLang="en-US" sz="1800" b="1" dirty="0" smtClean="0">
                  <a:solidFill>
                    <a:schemeClr val="bg1"/>
                  </a:solidFill>
                  <a:latin typeface="+mn-ea"/>
                  <a:cs typeface="Adobe 黑体 Std R"/>
                </a:rPr>
                <a:t>智能 设计</a:t>
              </a:r>
              <a:endParaRPr lang="zh-CN" altLang="en-US" sz="1800" b="1" dirty="0">
                <a:solidFill>
                  <a:schemeClr val="bg1"/>
                </a:solidFill>
                <a:latin typeface="+mn-ea"/>
                <a:cs typeface="Adobe 黑体 Std R"/>
              </a:endParaRPr>
            </a:p>
          </p:txBody>
        </p:sp>
        <p:sp>
          <p:nvSpPr>
            <p:cNvPr id="63" name="下箭头 62"/>
            <p:cNvSpPr/>
            <p:nvPr/>
          </p:nvSpPr>
          <p:spPr bwMode="auto">
            <a:xfrm>
              <a:off x="4462077" y="1921807"/>
              <a:ext cx="327025" cy="239355"/>
            </a:xfrm>
            <a:prstGeom prst="down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413" name="TextBox 54"/>
            <p:cNvSpPr txBox="1">
              <a:spLocks noChangeArrowheads="1"/>
            </p:cNvSpPr>
            <p:nvPr/>
          </p:nvSpPr>
          <p:spPr bwMode="auto">
            <a:xfrm>
              <a:off x="1170259" y="2468088"/>
              <a:ext cx="461665" cy="2169799"/>
            </a:xfrm>
            <a:prstGeom prst="rect">
              <a:avLst/>
            </a:prstGeom>
            <a:noFill/>
            <a:ln w="9525">
              <a:noFill/>
              <a:miter lim="800000"/>
              <a:headEnd/>
              <a:tailEnd/>
            </a:ln>
          </p:spPr>
          <p:txBody>
            <a:bodyPr vert="eaVert" wrap="square">
              <a:spAutoFit/>
            </a:bodyPr>
            <a:lstStyle/>
            <a:p>
              <a:r>
                <a:rPr lang="zh-CN" altLang="en-US" sz="1800" b="1" dirty="0" smtClean="0">
                  <a:solidFill>
                    <a:schemeClr val="accent2"/>
                  </a:solidFill>
                  <a:latin typeface="+mn-ea"/>
                  <a:ea typeface="+mn-ea"/>
                </a:rPr>
                <a:t>企业信息门户</a:t>
              </a:r>
              <a:endParaRPr lang="zh-CN" altLang="en-US" sz="1800" b="1" dirty="0">
                <a:solidFill>
                  <a:schemeClr val="accent2"/>
                </a:solidFill>
                <a:latin typeface="+mn-ea"/>
                <a:ea typeface="+mn-ea"/>
              </a:endParaRPr>
            </a:p>
          </p:txBody>
        </p:sp>
        <p:sp>
          <p:nvSpPr>
            <p:cNvPr id="57" name="右箭头 56"/>
            <p:cNvSpPr/>
            <p:nvPr/>
          </p:nvSpPr>
          <p:spPr bwMode="auto">
            <a:xfrm>
              <a:off x="1538900" y="1972699"/>
              <a:ext cx="210323" cy="192429"/>
            </a:xfrm>
            <a:prstGeom prst="right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9" name="右箭头 58"/>
            <p:cNvSpPr/>
            <p:nvPr/>
          </p:nvSpPr>
          <p:spPr bwMode="auto">
            <a:xfrm flipH="1">
              <a:off x="1538900" y="5218617"/>
              <a:ext cx="209189" cy="192429"/>
            </a:xfrm>
            <a:prstGeom prst="right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94" name="右箭头 93"/>
            <p:cNvSpPr/>
            <p:nvPr/>
          </p:nvSpPr>
          <p:spPr bwMode="auto">
            <a:xfrm>
              <a:off x="1538901" y="4886956"/>
              <a:ext cx="215461" cy="192429"/>
            </a:xfrm>
            <a:prstGeom prst="right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95" name="右箭头 94"/>
            <p:cNvSpPr/>
            <p:nvPr/>
          </p:nvSpPr>
          <p:spPr bwMode="auto">
            <a:xfrm flipH="1">
              <a:off x="1538900" y="2366518"/>
              <a:ext cx="209189" cy="192429"/>
            </a:xfrm>
            <a:prstGeom prst="right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93" name="右箭头 92"/>
            <p:cNvSpPr/>
            <p:nvPr/>
          </p:nvSpPr>
          <p:spPr bwMode="auto">
            <a:xfrm>
              <a:off x="1541890" y="3485815"/>
              <a:ext cx="210323" cy="192429"/>
            </a:xfrm>
            <a:prstGeom prst="right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99" name="右箭头 98"/>
            <p:cNvSpPr/>
            <p:nvPr/>
          </p:nvSpPr>
          <p:spPr bwMode="auto">
            <a:xfrm flipH="1">
              <a:off x="1541890" y="3879634"/>
              <a:ext cx="209189" cy="192429"/>
            </a:xfrm>
            <a:prstGeom prst="right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0" name="矩形 69"/>
            <p:cNvSpPr/>
            <p:nvPr/>
          </p:nvSpPr>
          <p:spPr bwMode="auto">
            <a:xfrm>
              <a:off x="584763" y="6143543"/>
              <a:ext cx="9774504" cy="1102692"/>
            </a:xfrm>
            <a:prstGeom prst="rect">
              <a:avLst/>
            </a:prstGeom>
            <a:solidFill>
              <a:srgbClr val="CFDDED"/>
            </a:solidFill>
            <a:ln w="19050">
              <a:solidFill>
                <a:srgbClr val="C5BE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3" name="矩形 12"/>
            <p:cNvSpPr/>
            <p:nvPr/>
          </p:nvSpPr>
          <p:spPr bwMode="auto">
            <a:xfrm>
              <a:off x="5488307" y="6216596"/>
              <a:ext cx="4805796" cy="396917"/>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pPr algn="ctr" fontAlgn="base">
                <a:spcBef>
                  <a:spcPct val="0"/>
                </a:spcBef>
                <a:spcAft>
                  <a:spcPct val="0"/>
                </a:spcAft>
              </a:pPr>
              <a:r>
                <a:rPr lang="zh-CN" altLang="en-US" b="1" dirty="0" smtClean="0">
                  <a:solidFill>
                    <a:schemeClr val="accent2"/>
                  </a:solidFill>
                </a:rPr>
                <a:t>物联网</a:t>
              </a:r>
              <a:endParaRPr lang="zh-CN" altLang="en-US" b="1" dirty="0">
                <a:solidFill>
                  <a:schemeClr val="accent2"/>
                </a:solidFill>
              </a:endParaRPr>
            </a:p>
          </p:txBody>
        </p:sp>
        <p:sp>
          <p:nvSpPr>
            <p:cNvPr id="14" name="矩形 13"/>
            <p:cNvSpPr/>
            <p:nvPr/>
          </p:nvSpPr>
          <p:spPr bwMode="auto">
            <a:xfrm>
              <a:off x="666218" y="6715147"/>
              <a:ext cx="9611596" cy="452324"/>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fontAlgn="base">
                <a:spcBef>
                  <a:spcPct val="0"/>
                </a:spcBef>
                <a:spcAft>
                  <a:spcPct val="0"/>
                </a:spcAft>
              </a:pPr>
              <a:r>
                <a:rPr lang="zh-CN" altLang="en-US" b="1" dirty="0" smtClean="0">
                  <a:latin typeface="+mn-ea"/>
                </a:rPr>
                <a:t>信息物理融合系统</a:t>
              </a:r>
              <a:r>
                <a:rPr lang="en-US" altLang="zh-CN" b="1" dirty="0" smtClean="0">
                  <a:latin typeface="+mn-ea"/>
                </a:rPr>
                <a:t>CPS</a:t>
              </a:r>
              <a:endParaRPr lang="zh-CN" altLang="en-US" b="1" dirty="0">
                <a:latin typeface="+mn-ea"/>
              </a:endParaRPr>
            </a:p>
          </p:txBody>
        </p:sp>
        <p:sp>
          <p:nvSpPr>
            <p:cNvPr id="73" name="矩形 72"/>
            <p:cNvSpPr/>
            <p:nvPr/>
          </p:nvSpPr>
          <p:spPr bwMode="auto">
            <a:xfrm>
              <a:off x="666217" y="6222307"/>
              <a:ext cx="4724344" cy="396917"/>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anchor="ctr"/>
            <a:lstStyle/>
            <a:p>
              <a:pPr algn="ctr" fontAlgn="base">
                <a:spcBef>
                  <a:spcPct val="0"/>
                </a:spcBef>
                <a:spcAft>
                  <a:spcPct val="0"/>
                </a:spcAft>
              </a:pPr>
              <a:r>
                <a:rPr lang="zh-CN" altLang="en-US" b="1" dirty="0" smtClean="0">
                  <a:solidFill>
                    <a:schemeClr val="accent2"/>
                  </a:solidFill>
                </a:rPr>
                <a:t>服务网</a:t>
              </a:r>
              <a:endParaRPr lang="zh-CN" altLang="en-US" b="1" dirty="0">
                <a:solidFill>
                  <a:schemeClr val="accent2"/>
                </a:solidFill>
              </a:endParaRPr>
            </a:p>
          </p:txBody>
        </p:sp>
        <p:sp>
          <p:nvSpPr>
            <p:cNvPr id="86" name="矩形 85"/>
            <p:cNvSpPr/>
            <p:nvPr/>
          </p:nvSpPr>
          <p:spPr bwMode="auto">
            <a:xfrm>
              <a:off x="8349949" y="2205357"/>
              <a:ext cx="816125" cy="1023928"/>
            </a:xfrm>
            <a:prstGeom prst="rect">
              <a:avLst/>
            </a:prstGeom>
            <a:gradFill flip="none" rotWithShape="1">
              <a:gsLst>
                <a:gs pos="95000">
                  <a:srgbClr val="4987D3"/>
                </a:gs>
                <a:gs pos="16000">
                  <a:schemeClr val="accent1">
                    <a:lumMod val="60000"/>
                    <a:lumOff val="40000"/>
                  </a:schemeClr>
                </a:gs>
              </a:gsLst>
              <a:path path="circle">
                <a:fillToRect l="50000" t="50000" r="50000" b="50000"/>
              </a:path>
              <a:tileRect/>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87" name="TextBox 86"/>
            <p:cNvSpPr txBox="1"/>
            <p:nvPr/>
          </p:nvSpPr>
          <p:spPr>
            <a:xfrm>
              <a:off x="8414189" y="2362885"/>
              <a:ext cx="835428" cy="644742"/>
            </a:xfrm>
            <a:prstGeom prst="rect">
              <a:avLst/>
            </a:prstGeom>
            <a:noFill/>
          </p:spPr>
          <p:txBody>
            <a:bodyPr wrap="square" rtlCol="0">
              <a:spAutoFit/>
            </a:bodyPr>
            <a:lstStyle/>
            <a:p>
              <a:r>
                <a:rPr lang="zh-CN" altLang="en-US" sz="1800" b="1" dirty="0" smtClean="0">
                  <a:solidFill>
                    <a:schemeClr val="bg1"/>
                  </a:solidFill>
                </a:rPr>
                <a:t>智能产品</a:t>
              </a:r>
              <a:endParaRPr lang="zh-CN" altLang="en-US" sz="1800" b="1" dirty="0">
                <a:solidFill>
                  <a:schemeClr val="bg1"/>
                </a:solidFill>
              </a:endParaRPr>
            </a:p>
          </p:txBody>
        </p:sp>
        <p:sp>
          <p:nvSpPr>
            <p:cNvPr id="96" name="圆角矩形 95"/>
            <p:cNvSpPr/>
            <p:nvPr/>
          </p:nvSpPr>
          <p:spPr>
            <a:xfrm>
              <a:off x="2836126" y="2520412"/>
              <a:ext cx="2589826" cy="315055"/>
            </a:xfrm>
            <a:prstGeom prst="roundRect">
              <a:avLst/>
            </a:prstGeom>
            <a:solidFill>
              <a:srgbClr val="9BCFE9"/>
            </a:solidFill>
            <a:ln>
              <a:solidFill>
                <a:srgbClr val="53B0C9"/>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en-US" altLang="zh-CN" sz="1500" b="1" dirty="0" smtClean="0">
                  <a:solidFill>
                    <a:schemeClr val="tx1"/>
                  </a:solidFill>
                  <a:latin typeface="黑体" pitchFamily="49" charset="-122"/>
                  <a:ea typeface="黑体" pitchFamily="49" charset="-122"/>
                </a:rPr>
                <a:t>CAD/CAE/CAM/CAPP</a:t>
              </a:r>
              <a:endParaRPr lang="zh-CN" altLang="en-US" sz="1500" b="1" dirty="0">
                <a:solidFill>
                  <a:schemeClr val="tx1"/>
                </a:solidFill>
                <a:latin typeface="黑体" pitchFamily="49" charset="-122"/>
                <a:ea typeface="黑体" pitchFamily="49" charset="-122"/>
              </a:endParaRPr>
            </a:p>
          </p:txBody>
        </p:sp>
        <p:grpSp>
          <p:nvGrpSpPr>
            <p:cNvPr id="6" name="组合 14"/>
            <p:cNvGrpSpPr/>
            <p:nvPr/>
          </p:nvGrpSpPr>
          <p:grpSpPr>
            <a:xfrm>
              <a:off x="1750070" y="3465577"/>
              <a:ext cx="7523141" cy="1119187"/>
              <a:chOff x="1571146" y="1248210"/>
              <a:chExt cx="6433090" cy="1015093"/>
            </a:xfrm>
          </p:grpSpPr>
          <p:sp>
            <p:nvSpPr>
              <p:cNvPr id="102" name="矩形 101"/>
              <p:cNvSpPr/>
              <p:nvPr/>
            </p:nvSpPr>
            <p:spPr bwMode="auto">
              <a:xfrm>
                <a:off x="2315046" y="1248210"/>
                <a:ext cx="5682420" cy="1015093"/>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3" name="矩形 102"/>
              <p:cNvSpPr/>
              <p:nvPr/>
            </p:nvSpPr>
            <p:spPr bwMode="auto">
              <a:xfrm>
                <a:off x="1617026" y="1271112"/>
                <a:ext cx="697874" cy="955753"/>
              </a:xfrm>
              <a:prstGeom prst="rect">
                <a:avLst/>
              </a:prstGeom>
              <a:gradFill flip="none" rotWithShape="1">
                <a:gsLst>
                  <a:gs pos="95000">
                    <a:srgbClr val="4987D3"/>
                  </a:gs>
                  <a:gs pos="16000">
                    <a:schemeClr val="accent1">
                      <a:lumMod val="60000"/>
                      <a:lumOff val="40000"/>
                    </a:schemeClr>
                  </a:gs>
                </a:gsLst>
                <a:path path="circle">
                  <a:fillToRect l="50000" t="50000" r="50000" b="50000"/>
                </a:path>
                <a:tileRect/>
              </a:gra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4" name="TextBox 29"/>
              <p:cNvSpPr txBox="1">
                <a:spLocks noChangeArrowheads="1"/>
              </p:cNvSpPr>
              <p:nvPr/>
            </p:nvSpPr>
            <p:spPr bwMode="auto">
              <a:xfrm>
                <a:off x="1649435" y="1412776"/>
                <a:ext cx="623502" cy="711834"/>
              </a:xfrm>
              <a:prstGeom prst="rect">
                <a:avLst/>
              </a:prstGeom>
              <a:noFill/>
              <a:ln w="9525">
                <a:noFill/>
                <a:miter lim="800000"/>
                <a:headEnd/>
                <a:tailEnd/>
              </a:ln>
            </p:spPr>
            <p:txBody>
              <a:bodyPr wrap="square">
                <a:spAutoFit/>
              </a:bodyPr>
              <a:lstStyle/>
              <a:p>
                <a:pPr>
                  <a:lnSpc>
                    <a:spcPts val="2738"/>
                  </a:lnSpc>
                </a:pPr>
                <a:r>
                  <a:rPr lang="zh-CN" altLang="en-US" sz="1800" b="1" dirty="0" smtClean="0">
                    <a:solidFill>
                      <a:schemeClr val="bg1"/>
                    </a:solidFill>
                    <a:latin typeface="+mn-ea"/>
                    <a:cs typeface="Adobe 黑体 Std R"/>
                  </a:rPr>
                  <a:t>智能经营</a:t>
                </a:r>
                <a:endParaRPr lang="zh-CN" altLang="en-US" sz="1800" b="1" dirty="0">
                  <a:solidFill>
                    <a:schemeClr val="bg1"/>
                  </a:solidFill>
                  <a:latin typeface="+mn-ea"/>
                  <a:cs typeface="Adobe 黑体 Std R"/>
                </a:endParaRPr>
              </a:p>
            </p:txBody>
          </p:sp>
          <p:sp>
            <p:nvSpPr>
              <p:cNvPr id="105" name="矩形 104"/>
              <p:cNvSpPr/>
              <p:nvPr/>
            </p:nvSpPr>
            <p:spPr bwMode="auto">
              <a:xfrm>
                <a:off x="2408712" y="1327400"/>
                <a:ext cx="5518165" cy="858150"/>
              </a:xfrm>
              <a:prstGeom prst="rect">
                <a:avLst/>
              </a:prstGeom>
              <a:gradFill>
                <a:gsLst>
                  <a:gs pos="0">
                    <a:srgbClr val="FDFEC8"/>
                  </a:gs>
                  <a:gs pos="97000">
                    <a:srgbClr val="FFFFB3"/>
                  </a:gs>
                </a:gsLst>
                <a:lin ang="5400000" scaled="1"/>
              </a:gradFill>
              <a:ln w="19050">
                <a:headEnd/>
                <a:tailEnd/>
              </a:ln>
              <a:effectLst>
                <a:outerShdw blurRad="50800" dist="38100" dir="13500000" algn="br" rotWithShape="0">
                  <a:prstClr val="black">
                    <a:alpha val="10000"/>
                  </a:prstClr>
                </a:outerShdw>
              </a:effectLst>
            </p:spPr>
            <p:style>
              <a:lnRef idx="3">
                <a:schemeClr val="lt1"/>
              </a:lnRef>
              <a:fillRef idx="1">
                <a:schemeClr val="accent3"/>
              </a:fillRef>
              <a:effectRef idx="1">
                <a:schemeClr val="accent3"/>
              </a:effectRef>
              <a:fontRef idx="minor">
                <a:schemeClr val="lt1"/>
              </a:fontRef>
            </p:style>
            <p:txBody>
              <a:bodyPr wrap="none" anchor="ctr"/>
              <a:lstStyle/>
              <a:p>
                <a:pPr algn="ctr" fontAlgn="base">
                  <a:spcBef>
                    <a:spcPct val="0"/>
                  </a:spcBef>
                  <a:spcAft>
                    <a:spcPct val="0"/>
                  </a:spcAft>
                </a:pPr>
                <a:endParaRPr lang="zh-CN" altLang="en-US"/>
              </a:p>
            </p:txBody>
          </p:sp>
          <p:sp>
            <p:nvSpPr>
              <p:cNvPr id="106" name="矩形 105"/>
              <p:cNvSpPr/>
              <p:nvPr/>
            </p:nvSpPr>
            <p:spPr bwMode="auto">
              <a:xfrm>
                <a:off x="1571146" y="1248210"/>
                <a:ext cx="6433090" cy="1015093"/>
              </a:xfrm>
              <a:prstGeom prst="rect">
                <a:avLst/>
              </a:prstGeom>
              <a:noFill/>
              <a:ln w="19050">
                <a:solidFill>
                  <a:srgbClr val="C5BE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07" name="圆角矩形 106"/>
              <p:cNvSpPr/>
              <p:nvPr/>
            </p:nvSpPr>
            <p:spPr>
              <a:xfrm>
                <a:off x="2582629" y="1836000"/>
                <a:ext cx="5143536" cy="288000"/>
              </a:xfrm>
              <a:prstGeom prst="roundRect">
                <a:avLst/>
              </a:prstGeom>
              <a:gradFill flip="none" rotWithShape="1">
                <a:gsLst>
                  <a:gs pos="6000">
                    <a:srgbClr val="FFFFAA"/>
                  </a:gs>
                  <a:gs pos="89000">
                    <a:srgbClr val="FFFF99"/>
                  </a:gs>
                </a:gsLst>
                <a:lin ang="16200000" scaled="1"/>
                <a:tileRect/>
              </a:gradFill>
              <a:ln>
                <a:solidFill>
                  <a:srgbClr val="FFC000"/>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600" b="1" dirty="0" smtClean="0">
                    <a:solidFill>
                      <a:schemeClr val="bg1">
                        <a:lumMod val="10000"/>
                      </a:schemeClr>
                    </a:solidFill>
                    <a:latin typeface="黑体" pitchFamily="49" charset="-122"/>
                    <a:ea typeface="黑体" pitchFamily="49" charset="-122"/>
                  </a:rPr>
                  <a:t>供应链管理与优化</a:t>
                </a:r>
                <a:endParaRPr lang="zh-CN" altLang="en-US" sz="1600" b="1" dirty="0">
                  <a:solidFill>
                    <a:schemeClr val="bg1">
                      <a:lumMod val="10000"/>
                    </a:schemeClr>
                  </a:solidFill>
                  <a:latin typeface="黑体" pitchFamily="49" charset="-122"/>
                  <a:ea typeface="黑体" pitchFamily="49" charset="-122"/>
                </a:endParaRPr>
              </a:p>
            </p:txBody>
          </p:sp>
          <p:sp>
            <p:nvSpPr>
              <p:cNvPr id="108" name="圆角矩形 107"/>
              <p:cNvSpPr/>
              <p:nvPr/>
            </p:nvSpPr>
            <p:spPr>
              <a:xfrm>
                <a:off x="2582628" y="1462524"/>
                <a:ext cx="1421080" cy="269612"/>
              </a:xfrm>
              <a:prstGeom prst="roundRect">
                <a:avLst/>
              </a:prstGeom>
              <a:gradFill flip="none" rotWithShape="1">
                <a:gsLst>
                  <a:gs pos="6000">
                    <a:srgbClr val="FFFFAA"/>
                  </a:gs>
                  <a:gs pos="89000">
                    <a:srgbClr val="FFFF99"/>
                  </a:gs>
                </a:gsLst>
                <a:lin ang="16200000" scaled="1"/>
                <a:tileRect/>
              </a:gradFill>
              <a:ln>
                <a:solidFill>
                  <a:srgbClr val="FFC000"/>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600" b="1" dirty="0" smtClean="0">
                    <a:solidFill>
                      <a:schemeClr val="bg1">
                        <a:lumMod val="10000"/>
                      </a:schemeClr>
                    </a:solidFill>
                    <a:latin typeface="黑体" pitchFamily="49" charset="-122"/>
                    <a:ea typeface="黑体" pitchFamily="49" charset="-122"/>
                  </a:rPr>
                  <a:t>供应商关系管理</a:t>
                </a:r>
                <a:endParaRPr lang="zh-CN" altLang="en-US" sz="1600" b="1" dirty="0">
                  <a:solidFill>
                    <a:schemeClr val="bg1">
                      <a:lumMod val="10000"/>
                    </a:schemeClr>
                  </a:solidFill>
                  <a:latin typeface="黑体" pitchFamily="49" charset="-122"/>
                  <a:ea typeface="黑体" pitchFamily="49" charset="-122"/>
                </a:endParaRPr>
              </a:p>
            </p:txBody>
          </p:sp>
        </p:grpSp>
        <p:sp>
          <p:nvSpPr>
            <p:cNvPr id="112" name="圆角矩形 111"/>
            <p:cNvSpPr/>
            <p:nvPr/>
          </p:nvSpPr>
          <p:spPr>
            <a:xfrm>
              <a:off x="7277166" y="3670364"/>
              <a:ext cx="1661874" cy="297260"/>
            </a:xfrm>
            <a:prstGeom prst="roundRect">
              <a:avLst/>
            </a:prstGeom>
            <a:gradFill flip="none" rotWithShape="1">
              <a:gsLst>
                <a:gs pos="6000">
                  <a:srgbClr val="FFFFAA"/>
                </a:gs>
                <a:gs pos="89000">
                  <a:srgbClr val="FFFF99"/>
                </a:gs>
              </a:gsLst>
              <a:lin ang="16200000" scaled="1"/>
              <a:tileRect/>
            </a:gradFill>
            <a:ln>
              <a:solidFill>
                <a:srgbClr val="FFC000"/>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600" b="1" dirty="0" smtClean="0">
                  <a:solidFill>
                    <a:schemeClr val="bg1">
                      <a:lumMod val="10000"/>
                    </a:schemeClr>
                  </a:solidFill>
                  <a:latin typeface="黑体" pitchFamily="49" charset="-122"/>
                  <a:ea typeface="黑体" pitchFamily="49" charset="-122"/>
                </a:rPr>
                <a:t>客户关系管理</a:t>
              </a:r>
              <a:endParaRPr lang="zh-CN" altLang="en-US" sz="1600" b="1" dirty="0">
                <a:solidFill>
                  <a:schemeClr val="bg1">
                    <a:lumMod val="10000"/>
                  </a:schemeClr>
                </a:solidFill>
                <a:latin typeface="黑体" pitchFamily="49" charset="-122"/>
                <a:ea typeface="黑体" pitchFamily="49" charset="-122"/>
              </a:endParaRPr>
            </a:p>
          </p:txBody>
        </p:sp>
        <p:sp>
          <p:nvSpPr>
            <p:cNvPr id="113" name="圆角矩形 112"/>
            <p:cNvSpPr/>
            <p:nvPr/>
          </p:nvSpPr>
          <p:spPr>
            <a:xfrm>
              <a:off x="5021511" y="3701868"/>
              <a:ext cx="1912502" cy="281507"/>
            </a:xfrm>
            <a:prstGeom prst="roundRect">
              <a:avLst/>
            </a:prstGeom>
            <a:gradFill flip="none" rotWithShape="1">
              <a:gsLst>
                <a:gs pos="6000">
                  <a:srgbClr val="FFFFAA"/>
                </a:gs>
                <a:gs pos="89000">
                  <a:srgbClr val="FFFF99"/>
                </a:gs>
              </a:gsLst>
              <a:lin ang="16200000" scaled="1"/>
              <a:tileRect/>
            </a:gradFill>
            <a:ln>
              <a:solidFill>
                <a:srgbClr val="FFC000"/>
              </a:solidFill>
              <a:headEnd/>
              <a:tailEnd/>
            </a:ln>
            <a:effectLst>
              <a:outerShdw blurRad="76200" dir="13500000" sy="23000" kx="1200000" algn="br" rotWithShape="0">
                <a:prstClr val="black">
                  <a:alpha val="20000"/>
                </a:prstClr>
              </a:outerShdw>
              <a:reflection blurRad="6350" stA="52000" endA="300" endPos="35000" dir="5400000" sy="-100000" algn="bl" rotWithShape="0"/>
            </a:effectLst>
            <a:scene3d>
              <a:camera prst="orthographicFront">
                <a:rot lat="0" lon="0" rev="0"/>
              </a:camera>
              <a:lightRig rig="balanced" dir="t">
                <a:rot lat="0" lon="0" rev="0"/>
              </a:lightRig>
            </a:scene3d>
            <a:sp3d>
              <a:contourClr>
                <a:schemeClr val="lt1"/>
              </a:contourClr>
            </a:sp3d>
          </p:spPr>
          <p:style>
            <a:lnRef idx="0">
              <a:schemeClr val="accent2"/>
            </a:lnRef>
            <a:fillRef idx="3">
              <a:schemeClr val="accent2"/>
            </a:fillRef>
            <a:effectRef idx="3">
              <a:schemeClr val="accent2"/>
            </a:effectRef>
            <a:fontRef idx="minor">
              <a:schemeClr val="lt1"/>
            </a:fontRef>
          </p:style>
          <p:txBody>
            <a:bodyPr wrap="none" anchor="ctr"/>
            <a:lstStyle/>
            <a:p>
              <a:pPr algn="ctr">
                <a:lnSpc>
                  <a:spcPts val="1711"/>
                </a:lnSpc>
              </a:pPr>
              <a:r>
                <a:rPr lang="zh-CN" altLang="en-US" sz="1600" b="1" dirty="0" smtClean="0">
                  <a:solidFill>
                    <a:schemeClr val="bg1">
                      <a:lumMod val="10000"/>
                    </a:schemeClr>
                  </a:solidFill>
                  <a:latin typeface="黑体" pitchFamily="49" charset="-122"/>
                  <a:ea typeface="黑体" pitchFamily="49" charset="-122"/>
                </a:rPr>
                <a:t>企业资源计划</a:t>
              </a:r>
              <a:r>
                <a:rPr lang="en-US" altLang="zh-CN" sz="1600" b="1" dirty="0" smtClean="0">
                  <a:solidFill>
                    <a:schemeClr val="bg1">
                      <a:lumMod val="10000"/>
                    </a:schemeClr>
                  </a:solidFill>
                  <a:latin typeface="黑体" pitchFamily="49" charset="-122"/>
                  <a:ea typeface="黑体" pitchFamily="49" charset="-122"/>
                </a:rPr>
                <a:t>ERP</a:t>
              </a:r>
              <a:endParaRPr lang="zh-CN" altLang="en-US" sz="1600" b="1" dirty="0">
                <a:solidFill>
                  <a:schemeClr val="bg1">
                    <a:lumMod val="10000"/>
                  </a:schemeClr>
                </a:solidFill>
                <a:latin typeface="黑体" pitchFamily="49" charset="-122"/>
                <a:ea typeface="黑体" pitchFamily="49" charset="-122"/>
              </a:endParaRPr>
            </a:p>
          </p:txBody>
        </p:sp>
        <p:sp>
          <p:nvSpPr>
            <p:cNvPr id="114" name="上箭头 113"/>
            <p:cNvSpPr/>
            <p:nvPr/>
          </p:nvSpPr>
          <p:spPr bwMode="auto">
            <a:xfrm>
              <a:off x="6599842" y="3229286"/>
              <a:ext cx="335767" cy="240278"/>
            </a:xfrm>
            <a:prstGeom prst="up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5" name="上箭头 114"/>
            <p:cNvSpPr/>
            <p:nvPr/>
          </p:nvSpPr>
          <p:spPr bwMode="auto">
            <a:xfrm>
              <a:off x="6599842" y="4568269"/>
              <a:ext cx="335767" cy="240278"/>
            </a:xfrm>
            <a:prstGeom prst="upArrow">
              <a:avLst/>
            </a:prstGeom>
            <a:solidFill>
              <a:schemeClr val="bg1"/>
            </a:solidFill>
            <a:ln w="127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79" name="TextBox 78"/>
          <p:cNvSpPr txBox="1"/>
          <p:nvPr/>
        </p:nvSpPr>
        <p:spPr>
          <a:xfrm>
            <a:off x="988982" y="65855"/>
            <a:ext cx="8001056" cy="646331"/>
          </a:xfrm>
          <a:prstGeom prst="rect">
            <a:avLst/>
          </a:prstGeom>
          <a:noFill/>
        </p:spPr>
        <p:txBody>
          <a:bodyPr wrap="square" rtlCol="0">
            <a:spAutoFit/>
          </a:bodyPr>
          <a:lstStyle/>
          <a:p>
            <a:r>
              <a:rPr lang="zh-CN" altLang="en-US" sz="3600" b="1" dirty="0" smtClean="0">
                <a:solidFill>
                  <a:schemeClr val="bg1"/>
                </a:solidFill>
                <a:latin typeface="黑体" pitchFamily="49" charset="-122"/>
                <a:ea typeface="黑体" pitchFamily="49" charset="-122"/>
              </a:rPr>
              <a:t>离散制造业智能工厂框架</a:t>
            </a:r>
            <a:endParaRPr lang="zh-CN" altLang="en-US" sz="3600" b="1" dirty="0">
              <a:solidFill>
                <a:schemeClr val="bg1"/>
              </a:solidFill>
              <a:latin typeface="黑体" pitchFamily="49" charset="-122"/>
              <a:ea typeface="黑体" pitchFamily="49" charset="-122"/>
            </a:endParaRPr>
          </a:p>
        </p:txBody>
      </p:sp>
    </p:spTree>
  </p:cSld>
  <p:clrMapOvr>
    <a:masterClrMapping/>
  </p:clrMapOvr>
  <p:transition>
    <p:wedg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Line 6"/>
          <p:cNvSpPr>
            <a:spLocks noChangeShapeType="1"/>
          </p:cNvSpPr>
          <p:nvPr/>
        </p:nvSpPr>
        <p:spPr bwMode="gray">
          <a:xfrm>
            <a:off x="2668588" y="2639197"/>
            <a:ext cx="5759450" cy="0"/>
          </a:xfrm>
          <a:prstGeom prst="line">
            <a:avLst/>
          </a:prstGeom>
          <a:noFill/>
          <a:ln w="25400">
            <a:solidFill>
              <a:schemeClr val="tx2"/>
            </a:solidFill>
            <a:prstDash val="sysDot"/>
            <a:round/>
            <a:headEnd/>
            <a:tailEnd type="oval" w="med" len="med"/>
          </a:ln>
        </p:spPr>
        <p:txBody>
          <a:bodyPr wrap="none" anchor="ctr"/>
          <a:lstStyle/>
          <a:p>
            <a:endParaRPr lang="zh-CN" altLang="en-US"/>
          </a:p>
        </p:txBody>
      </p:sp>
      <p:sp>
        <p:nvSpPr>
          <p:cNvPr id="8" name="Rectangle 7"/>
          <p:cNvSpPr>
            <a:spLocks noChangeArrowheads="1"/>
          </p:cNvSpPr>
          <p:nvPr/>
        </p:nvSpPr>
        <p:spPr bwMode="gray">
          <a:xfrm rot="3419336">
            <a:off x="2384425" y="2062935"/>
            <a:ext cx="479425" cy="520700"/>
          </a:xfrm>
          <a:prstGeom prst="rect">
            <a:avLst/>
          </a:prstGeom>
          <a:gradFill rotWithShape="1">
            <a:gsLst>
              <a:gs pos="0">
                <a:schemeClr val="accent1"/>
              </a:gs>
              <a:gs pos="100000">
                <a:schemeClr val="accent1">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pPr>
              <a:defRPr/>
            </a:pPr>
            <a:endParaRPr lang="zh-CN" altLang="en-US"/>
          </a:p>
        </p:txBody>
      </p:sp>
      <p:sp>
        <p:nvSpPr>
          <p:cNvPr id="3079" name="Text Box 9"/>
          <p:cNvSpPr txBox="1">
            <a:spLocks noChangeArrowheads="1"/>
          </p:cNvSpPr>
          <p:nvPr/>
        </p:nvSpPr>
        <p:spPr bwMode="gray">
          <a:xfrm>
            <a:off x="2439988" y="2105797"/>
            <a:ext cx="354012" cy="457200"/>
          </a:xfrm>
          <a:prstGeom prst="rect">
            <a:avLst/>
          </a:prstGeom>
          <a:noFill/>
          <a:ln w="9525" algn="ctr">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3086" name="Text Box 46"/>
          <p:cNvSpPr txBox="1">
            <a:spLocks noChangeArrowheads="1"/>
          </p:cNvSpPr>
          <p:nvPr/>
        </p:nvSpPr>
        <p:spPr bwMode="auto">
          <a:xfrm>
            <a:off x="3216275" y="2078809"/>
            <a:ext cx="5416550" cy="523875"/>
          </a:xfrm>
          <a:prstGeom prst="rect">
            <a:avLst/>
          </a:prstGeom>
          <a:noFill/>
          <a:ln w="9525">
            <a:noFill/>
            <a:miter lim="800000"/>
            <a:headEnd/>
            <a:tailEnd/>
          </a:ln>
        </p:spPr>
        <p:txBody>
          <a:bodyPr>
            <a:spAutoFit/>
          </a:bodyPr>
          <a:lstStyle/>
          <a:p>
            <a:pPr>
              <a:spcBef>
                <a:spcPct val="50000"/>
              </a:spcBef>
            </a:pPr>
            <a:r>
              <a:rPr lang="zh-CN" altLang="en-US" sz="2800" b="1" dirty="0" smtClean="0">
                <a:latin typeface="楷体_GB2312" pitchFamily="49" charset="-122"/>
                <a:ea typeface="楷体_GB2312" pitchFamily="49" charset="-122"/>
              </a:rPr>
              <a:t>中国工业的喜与忧</a:t>
            </a:r>
            <a:endParaRPr lang="zh-CN" altLang="en-US" sz="2800" b="1" dirty="0">
              <a:latin typeface="楷体_GB2312" pitchFamily="49" charset="-122"/>
              <a:ea typeface="楷体_GB2312" pitchFamily="49" charset="-122"/>
            </a:endParaRPr>
          </a:p>
        </p:txBody>
      </p:sp>
      <p:sp>
        <p:nvSpPr>
          <p:cNvPr id="3087" name="矩形 68"/>
          <p:cNvSpPr>
            <a:spLocks noChangeArrowheads="1"/>
          </p:cNvSpPr>
          <p:nvPr/>
        </p:nvSpPr>
        <p:spPr bwMode="auto">
          <a:xfrm>
            <a:off x="3203560" y="2886723"/>
            <a:ext cx="5286375" cy="523875"/>
          </a:xfrm>
          <a:prstGeom prst="rect">
            <a:avLst/>
          </a:prstGeom>
          <a:noFill/>
          <a:ln w="9525">
            <a:noFill/>
            <a:miter lim="800000"/>
            <a:headEnd/>
            <a:tailEnd/>
          </a:ln>
        </p:spPr>
        <p:txBody>
          <a:bodyPr>
            <a:spAutoFit/>
          </a:bodyPr>
          <a:lstStyle/>
          <a:p>
            <a:pPr>
              <a:spcBef>
                <a:spcPct val="50000"/>
              </a:spcBef>
            </a:pPr>
            <a:r>
              <a:rPr lang="zh-CN" altLang="en-US" sz="2800" b="1" dirty="0" smtClean="0">
                <a:latin typeface="楷体_GB2312" pitchFamily="49" charset="-122"/>
                <a:ea typeface="楷体_GB2312" pitchFamily="49" charset="-122"/>
              </a:rPr>
              <a:t>新一轮工业革命</a:t>
            </a:r>
            <a:endParaRPr lang="zh-CN" altLang="en-US" sz="2800" b="1" dirty="0">
              <a:latin typeface="楷体_GB2312" pitchFamily="49" charset="-122"/>
              <a:ea typeface="楷体_GB2312" pitchFamily="49" charset="-122"/>
            </a:endParaRPr>
          </a:p>
        </p:txBody>
      </p:sp>
      <p:sp>
        <p:nvSpPr>
          <p:cNvPr id="28" name="标题 1"/>
          <p:cNvSpPr txBox="1">
            <a:spLocks/>
          </p:cNvSpPr>
          <p:nvPr/>
        </p:nvSpPr>
        <p:spPr>
          <a:xfrm>
            <a:off x="819666" y="52603"/>
            <a:ext cx="9144000" cy="707886"/>
          </a:xfrm>
          <a:prstGeom prst="rect">
            <a:avLst/>
          </a:prstGeom>
          <a:noFill/>
        </p:spPr>
        <p:txBody>
          <a:bodyPr>
            <a:spAutoFit/>
          </a:bodyPr>
          <a:lstStyle/>
          <a:p>
            <a:pPr eaLnBrk="0" hangingPunct="0">
              <a:defRPr/>
            </a:pPr>
            <a:r>
              <a:rPr lang="zh-CN" altLang="en-US" sz="4000" b="1" cap="all" dirty="0" smtClean="0">
                <a:ln w="9000" cmpd="sng">
                  <a:solidFill>
                    <a:srgbClr val="7C92B6">
                      <a:lumMod val="20000"/>
                      <a:lumOff val="80000"/>
                    </a:srgbClr>
                  </a:solidFill>
                  <a:prstDash val="solid"/>
                </a:ln>
                <a:solidFill>
                  <a:srgbClr val="FFFFFF"/>
                </a:solidFill>
                <a:effectLst>
                  <a:reflection blurRad="12700" stA="28000" endPos="45000" dist="1000" dir="5400000" sy="-100000" algn="bl" rotWithShape="0"/>
                </a:effectLst>
                <a:latin typeface="黑体" pitchFamily="49" charset="-122"/>
                <a:ea typeface="黑体" pitchFamily="49" charset="-122"/>
              </a:rPr>
              <a:t>报告提纲</a:t>
            </a:r>
            <a:endParaRPr lang="zh-CN" altLang="en-US" sz="4000" b="1" cap="all" dirty="0">
              <a:ln w="9000" cmpd="sng">
                <a:solidFill>
                  <a:srgbClr val="7C92B6">
                    <a:lumMod val="20000"/>
                    <a:lumOff val="80000"/>
                  </a:srgbClr>
                </a:solidFill>
                <a:prstDash val="solid"/>
              </a:ln>
              <a:solidFill>
                <a:srgbClr val="FFFFFF"/>
              </a:solidFill>
              <a:effectLst>
                <a:reflection blurRad="12700" stA="28000" endPos="45000" dist="1000" dir="5400000" sy="-100000" algn="bl" rotWithShape="0"/>
              </a:effectLst>
              <a:latin typeface="黑体" pitchFamily="49" charset="-122"/>
              <a:ea typeface="黑体" pitchFamily="49" charset="-122"/>
            </a:endParaRPr>
          </a:p>
        </p:txBody>
      </p:sp>
      <p:sp>
        <p:nvSpPr>
          <p:cNvPr id="24" name="Rectangle 7"/>
          <p:cNvSpPr>
            <a:spLocks noChangeArrowheads="1"/>
          </p:cNvSpPr>
          <p:nvPr/>
        </p:nvSpPr>
        <p:spPr bwMode="gray">
          <a:xfrm rot="3419336">
            <a:off x="2384070" y="2855023"/>
            <a:ext cx="479425" cy="520700"/>
          </a:xfrm>
          <a:prstGeom prst="rect">
            <a:avLst/>
          </a:prstGeom>
          <a:solidFill>
            <a:srgbClr val="00B0F0"/>
          </a:solidFill>
          <a:ln w="9525">
            <a:miter lim="800000"/>
            <a:headEnd/>
            <a:tailEnd/>
          </a:ln>
          <a:effectLst/>
          <a:scene3d>
            <a:camera prst="isometricOffAxis2Left"/>
            <a:lightRig rig="legacyFlat4" dir="b"/>
          </a:scene3d>
          <a:sp3d extrusionH="430200" prstMaterial="legacyMatte">
            <a:bevelT w="13500" h="13500" prst="angle"/>
            <a:bevelB w="13500" h="13500" prst="angle"/>
            <a:extrusionClr>
              <a:schemeClr val="accent1"/>
            </a:extrusionClr>
          </a:sp3d>
        </p:spPr>
        <p:txBody>
          <a:bodyPr wrap="none" anchor="ctr">
            <a:flatTx/>
          </a:bodyPr>
          <a:lstStyle/>
          <a:p>
            <a:pPr>
              <a:defRPr/>
            </a:pPr>
            <a:endParaRPr lang="zh-CN" altLang="en-US"/>
          </a:p>
        </p:txBody>
      </p:sp>
      <p:sp>
        <p:nvSpPr>
          <p:cNvPr id="25" name="Text Box 9"/>
          <p:cNvSpPr txBox="1">
            <a:spLocks noChangeArrowheads="1"/>
          </p:cNvSpPr>
          <p:nvPr/>
        </p:nvSpPr>
        <p:spPr bwMode="gray">
          <a:xfrm>
            <a:off x="2439633" y="2897885"/>
            <a:ext cx="356188" cy="461665"/>
          </a:xfrm>
          <a:prstGeom prst="rect">
            <a:avLst/>
          </a:prstGeom>
          <a:noFill/>
          <a:ln w="9525" algn="ctr">
            <a:noFill/>
            <a:miter lim="800000"/>
            <a:headEnd/>
            <a:tailEnd/>
          </a:ln>
        </p:spPr>
        <p:txBody>
          <a:bodyPr wrap="none">
            <a:spAutoFit/>
          </a:bodyPr>
          <a:lstStyle/>
          <a:p>
            <a:pPr algn="ctr" eaLnBrk="0" hangingPunct="0"/>
            <a:r>
              <a:rPr lang="en-US" altLang="zh-CN" sz="2400" b="1" dirty="0" smtClean="0">
                <a:solidFill>
                  <a:srgbClr val="FFFFFF"/>
                </a:solidFill>
                <a:cs typeface="Arial" charset="0"/>
              </a:rPr>
              <a:t>2</a:t>
            </a:r>
            <a:endParaRPr lang="en-US" altLang="zh-CN" sz="2400" b="1" dirty="0">
              <a:solidFill>
                <a:srgbClr val="FFFFFF"/>
              </a:solidFill>
              <a:cs typeface="Arial" charset="0"/>
            </a:endParaRPr>
          </a:p>
        </p:txBody>
      </p:sp>
      <p:sp>
        <p:nvSpPr>
          <p:cNvPr id="15" name="Line 10"/>
          <p:cNvSpPr>
            <a:spLocks noChangeShapeType="1"/>
          </p:cNvSpPr>
          <p:nvPr/>
        </p:nvSpPr>
        <p:spPr bwMode="gray">
          <a:xfrm>
            <a:off x="2668233" y="4321745"/>
            <a:ext cx="5759450" cy="0"/>
          </a:xfrm>
          <a:prstGeom prst="line">
            <a:avLst/>
          </a:prstGeom>
          <a:noFill/>
          <a:ln w="25400">
            <a:solidFill>
              <a:schemeClr val="tx2"/>
            </a:solidFill>
            <a:prstDash val="sysDot"/>
            <a:round/>
            <a:headEnd/>
            <a:tailEnd type="oval" w="med" len="med"/>
          </a:ln>
        </p:spPr>
        <p:txBody>
          <a:bodyPr wrap="none" anchor="ctr"/>
          <a:lstStyle/>
          <a:p>
            <a:endParaRPr lang="zh-CN" altLang="en-US"/>
          </a:p>
        </p:txBody>
      </p:sp>
      <p:sp>
        <p:nvSpPr>
          <p:cNvPr id="16" name="Rectangle 11"/>
          <p:cNvSpPr>
            <a:spLocks noChangeArrowheads="1"/>
          </p:cNvSpPr>
          <p:nvPr/>
        </p:nvSpPr>
        <p:spPr bwMode="gray">
          <a:xfrm rot="3419336">
            <a:off x="2384070" y="3745483"/>
            <a:ext cx="479425" cy="520700"/>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pPr>
              <a:defRPr/>
            </a:pPr>
            <a:endParaRPr lang="zh-CN" altLang="en-US"/>
          </a:p>
        </p:txBody>
      </p:sp>
      <p:sp>
        <p:nvSpPr>
          <p:cNvPr id="17" name="Text Box 12"/>
          <p:cNvSpPr txBox="1">
            <a:spLocks noChangeArrowheads="1"/>
          </p:cNvSpPr>
          <p:nvPr/>
        </p:nvSpPr>
        <p:spPr bwMode="gray">
          <a:xfrm>
            <a:off x="2439633" y="3788345"/>
            <a:ext cx="356188" cy="461665"/>
          </a:xfrm>
          <a:prstGeom prst="rect">
            <a:avLst/>
          </a:prstGeom>
          <a:noFill/>
          <a:ln w="9525" algn="ctr">
            <a:noFill/>
            <a:miter lim="800000"/>
            <a:headEnd/>
            <a:tailEnd/>
          </a:ln>
        </p:spPr>
        <p:txBody>
          <a:bodyPr wrap="none">
            <a:spAutoFit/>
          </a:bodyPr>
          <a:lstStyle/>
          <a:p>
            <a:pPr algn="ctr" eaLnBrk="0" hangingPunct="0"/>
            <a:r>
              <a:rPr lang="en-US" altLang="zh-CN" sz="2400" b="1" dirty="0" smtClean="0">
                <a:solidFill>
                  <a:srgbClr val="FFFFFF"/>
                </a:solidFill>
                <a:cs typeface="Arial" charset="0"/>
              </a:rPr>
              <a:t>3</a:t>
            </a:r>
            <a:endParaRPr lang="en-US" altLang="zh-CN" sz="2400" b="1" dirty="0">
              <a:solidFill>
                <a:srgbClr val="FFFFFF"/>
              </a:solidFill>
              <a:cs typeface="Arial" charset="0"/>
            </a:endParaRPr>
          </a:p>
        </p:txBody>
      </p:sp>
      <p:sp>
        <p:nvSpPr>
          <p:cNvPr id="18" name="矩形 68"/>
          <p:cNvSpPr>
            <a:spLocks noChangeArrowheads="1"/>
          </p:cNvSpPr>
          <p:nvPr/>
        </p:nvSpPr>
        <p:spPr bwMode="auto">
          <a:xfrm>
            <a:off x="3203246" y="3738333"/>
            <a:ext cx="5857875" cy="523875"/>
          </a:xfrm>
          <a:prstGeom prst="rect">
            <a:avLst/>
          </a:prstGeom>
          <a:noFill/>
          <a:ln w="9525">
            <a:noFill/>
            <a:miter lim="800000"/>
            <a:headEnd/>
            <a:tailEnd/>
          </a:ln>
        </p:spPr>
        <p:txBody>
          <a:bodyPr>
            <a:spAutoFit/>
          </a:bodyPr>
          <a:lstStyle/>
          <a:p>
            <a:pPr>
              <a:spcBef>
                <a:spcPct val="50000"/>
              </a:spcBef>
            </a:pPr>
            <a:r>
              <a:rPr lang="zh-CN" altLang="en-US" sz="2800" b="1" dirty="0" smtClean="0">
                <a:latin typeface="楷体_GB2312" pitchFamily="49" charset="-122"/>
                <a:ea typeface="楷体_GB2312" pitchFamily="49" charset="-122"/>
              </a:rPr>
              <a:t>智能工厂</a:t>
            </a:r>
            <a:endParaRPr lang="zh-CN" altLang="en-US" sz="2800" b="1" dirty="0">
              <a:latin typeface="楷体_GB2312" pitchFamily="49" charset="-122"/>
              <a:ea typeface="楷体_GB2312" pitchFamily="49" charset="-122"/>
            </a:endParaRPr>
          </a:p>
        </p:txBody>
      </p:sp>
      <p:sp>
        <p:nvSpPr>
          <p:cNvPr id="19" name="Line 6"/>
          <p:cNvSpPr>
            <a:spLocks noChangeShapeType="1"/>
          </p:cNvSpPr>
          <p:nvPr/>
        </p:nvSpPr>
        <p:spPr bwMode="gray">
          <a:xfrm>
            <a:off x="2667878" y="3568515"/>
            <a:ext cx="5759450" cy="0"/>
          </a:xfrm>
          <a:prstGeom prst="line">
            <a:avLst/>
          </a:prstGeom>
          <a:noFill/>
          <a:ln w="25400">
            <a:solidFill>
              <a:schemeClr val="tx2"/>
            </a:solidFill>
            <a:prstDash val="sysDot"/>
            <a:round/>
            <a:headEnd/>
            <a:tailEnd type="oval" w="med" len="med"/>
          </a:ln>
        </p:spPr>
        <p:txBody>
          <a:bodyPr wrap="none" anchor="ctr"/>
          <a:lstStyle/>
          <a:p>
            <a:endParaRPr lang="zh-CN" altLang="en-US"/>
          </a:p>
        </p:txBody>
      </p:sp>
      <p:sp>
        <p:nvSpPr>
          <p:cNvPr id="20" name="Line 13"/>
          <p:cNvSpPr>
            <a:spLocks noChangeShapeType="1"/>
          </p:cNvSpPr>
          <p:nvPr/>
        </p:nvSpPr>
        <p:spPr bwMode="gray">
          <a:xfrm>
            <a:off x="2741637" y="5183059"/>
            <a:ext cx="5759450" cy="1588"/>
          </a:xfrm>
          <a:prstGeom prst="line">
            <a:avLst/>
          </a:prstGeom>
          <a:noFill/>
          <a:ln w="25400">
            <a:solidFill>
              <a:schemeClr val="tx2"/>
            </a:solidFill>
            <a:prstDash val="sysDot"/>
            <a:round/>
            <a:headEnd/>
            <a:tailEnd type="oval" w="med" len="med"/>
          </a:ln>
        </p:spPr>
        <p:txBody>
          <a:bodyPr wrap="none" anchor="ctr"/>
          <a:lstStyle/>
          <a:p>
            <a:endParaRPr lang="zh-CN" altLang="en-US"/>
          </a:p>
        </p:txBody>
      </p:sp>
      <p:sp>
        <p:nvSpPr>
          <p:cNvPr id="21" name="Rectangle 14"/>
          <p:cNvSpPr>
            <a:spLocks noChangeArrowheads="1"/>
          </p:cNvSpPr>
          <p:nvPr/>
        </p:nvSpPr>
        <p:spPr bwMode="gray">
          <a:xfrm rot="3419336">
            <a:off x="2455887" y="4608385"/>
            <a:ext cx="479425" cy="520700"/>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pPr>
              <a:defRPr/>
            </a:pPr>
            <a:endParaRPr lang="zh-CN" altLang="en-US"/>
          </a:p>
        </p:txBody>
      </p:sp>
      <p:sp>
        <p:nvSpPr>
          <p:cNvPr id="26" name="Text Box 15"/>
          <p:cNvSpPr txBox="1">
            <a:spLocks noChangeArrowheads="1"/>
          </p:cNvSpPr>
          <p:nvPr/>
        </p:nvSpPr>
        <p:spPr bwMode="gray">
          <a:xfrm>
            <a:off x="2511450" y="4651247"/>
            <a:ext cx="356188" cy="461665"/>
          </a:xfrm>
          <a:prstGeom prst="rect">
            <a:avLst/>
          </a:prstGeom>
          <a:noFill/>
          <a:ln w="9525" algn="ctr">
            <a:noFill/>
            <a:miter lim="800000"/>
            <a:headEnd/>
            <a:tailEnd/>
          </a:ln>
        </p:spPr>
        <p:txBody>
          <a:bodyPr wrap="none">
            <a:spAutoFit/>
          </a:bodyPr>
          <a:lstStyle/>
          <a:p>
            <a:pPr algn="ctr" eaLnBrk="0" hangingPunct="0"/>
            <a:r>
              <a:rPr lang="en-US" altLang="zh-CN" sz="2400" b="1" dirty="0" smtClean="0">
                <a:solidFill>
                  <a:srgbClr val="FFFFFF"/>
                </a:solidFill>
                <a:cs typeface="Arial" charset="0"/>
              </a:rPr>
              <a:t>4</a:t>
            </a:r>
            <a:endParaRPr lang="en-US" altLang="zh-CN" sz="2400" b="1" dirty="0">
              <a:solidFill>
                <a:srgbClr val="FFFFFF"/>
              </a:solidFill>
              <a:cs typeface="Arial" charset="0"/>
            </a:endParaRPr>
          </a:p>
        </p:txBody>
      </p:sp>
      <p:sp>
        <p:nvSpPr>
          <p:cNvPr id="27" name="矩形 68"/>
          <p:cNvSpPr>
            <a:spLocks noChangeArrowheads="1"/>
          </p:cNvSpPr>
          <p:nvPr/>
        </p:nvSpPr>
        <p:spPr bwMode="auto">
          <a:xfrm>
            <a:off x="3284562" y="4625847"/>
            <a:ext cx="5205410" cy="523875"/>
          </a:xfrm>
          <a:prstGeom prst="rect">
            <a:avLst/>
          </a:prstGeom>
          <a:noFill/>
          <a:ln w="9525">
            <a:noFill/>
            <a:miter lim="800000"/>
            <a:headEnd/>
            <a:tailEnd/>
          </a:ln>
        </p:spPr>
        <p:txBody>
          <a:bodyPr wrap="square">
            <a:spAutoFit/>
          </a:bodyPr>
          <a:lstStyle/>
          <a:p>
            <a:pPr>
              <a:spcBef>
                <a:spcPct val="50000"/>
              </a:spcBef>
            </a:pPr>
            <a:r>
              <a:rPr lang="zh-CN" altLang="en-US" sz="2800" b="1" dirty="0" smtClean="0">
                <a:latin typeface="楷体_GB2312" pitchFamily="49" charset="-122"/>
                <a:ea typeface="楷体_GB2312" pitchFamily="49" charset="-122"/>
              </a:rPr>
              <a:t>智能制造的应对策略</a:t>
            </a:r>
            <a:endParaRPr lang="zh-CN" altLang="en-US" sz="2800" b="1" dirty="0">
              <a:latin typeface="楷体_GB2312" pitchFamily="49" charset="-122"/>
              <a:ea typeface="楷体_GB2312" pitchFamily="49" charset="-122"/>
            </a:endParaRPr>
          </a:p>
        </p:txBody>
      </p:sp>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5373" y="65855"/>
            <a:ext cx="9623425" cy="762773"/>
          </a:xfrm>
        </p:spPr>
        <p:txBody>
          <a:bodyPr/>
          <a:lstStyle/>
          <a:p>
            <a:pPr algn="l"/>
            <a:r>
              <a:rPr lang="zh-CN" altLang="en-US" sz="3600" b="1" dirty="0" smtClean="0">
                <a:solidFill>
                  <a:schemeClr val="accent3"/>
                </a:solidFill>
                <a:latin typeface="黑体" pitchFamily="49" charset="-122"/>
                <a:ea typeface="黑体" pitchFamily="49" charset="-122"/>
              </a:rPr>
              <a:t>信息物理融合系统</a:t>
            </a:r>
            <a:r>
              <a:rPr lang="en-US" altLang="zh-CN" sz="3600" b="1" dirty="0" smtClean="0">
                <a:solidFill>
                  <a:schemeClr val="accent3"/>
                </a:solidFill>
                <a:latin typeface="黑体" pitchFamily="49" charset="-122"/>
                <a:ea typeface="黑体" pitchFamily="49" charset="-122"/>
              </a:rPr>
              <a:t>CPS</a:t>
            </a:r>
            <a:endParaRPr lang="zh-CN" altLang="en-US" sz="3600" b="1" dirty="0">
              <a:solidFill>
                <a:schemeClr val="accent3"/>
              </a:solidFill>
              <a:latin typeface="黑体" pitchFamily="49" charset="-122"/>
              <a:ea typeface="黑体" pitchFamily="49" charset="-122"/>
            </a:endParaRPr>
          </a:p>
        </p:txBody>
      </p:sp>
      <p:grpSp>
        <p:nvGrpSpPr>
          <p:cNvPr id="15" name="组合 14"/>
          <p:cNvGrpSpPr/>
          <p:nvPr/>
        </p:nvGrpSpPr>
        <p:grpSpPr>
          <a:xfrm>
            <a:off x="774668" y="1137425"/>
            <a:ext cx="6000792" cy="3390623"/>
            <a:chOff x="631792" y="1533016"/>
            <a:chExt cx="6000792" cy="3390623"/>
          </a:xfrm>
        </p:grpSpPr>
        <p:sp>
          <p:nvSpPr>
            <p:cNvPr id="6" name="圆角矩形 5"/>
            <p:cNvSpPr/>
            <p:nvPr/>
          </p:nvSpPr>
          <p:spPr>
            <a:xfrm>
              <a:off x="631792" y="1780367"/>
              <a:ext cx="6000792" cy="314327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b="1" dirty="0">
                <a:solidFill>
                  <a:srgbClr val="C1D0DD"/>
                </a:solidFill>
                <a:latin typeface="宋体" pitchFamily="2" charset="-122"/>
                <a:ea typeface="宋体" pitchFamily="2" charset="-122"/>
              </a:endParaRPr>
            </a:p>
          </p:txBody>
        </p:sp>
        <p:sp>
          <p:nvSpPr>
            <p:cNvPr id="8" name="AutoShape 90"/>
            <p:cNvSpPr>
              <a:spLocks noChangeArrowheads="1"/>
            </p:cNvSpPr>
            <p:nvPr/>
          </p:nvSpPr>
          <p:spPr bwMode="gray">
            <a:xfrm>
              <a:off x="774668" y="1566053"/>
              <a:ext cx="3286148" cy="441806"/>
            </a:xfrm>
            <a:prstGeom prst="roundRect">
              <a:avLst>
                <a:gd name="adj" fmla="val 41602"/>
              </a:avLst>
            </a:prstGeom>
            <a:solidFill>
              <a:schemeClr val="accent5">
                <a:lumMod val="50000"/>
              </a:schemeClr>
            </a:solidFill>
            <a:ln w="9525">
              <a:noFill/>
              <a:round/>
              <a:headEnd/>
              <a:tailEnd/>
            </a:ln>
            <a:effectLst>
              <a:outerShdw dist="35921" dir="2700000" algn="ctr" rotWithShape="0">
                <a:srgbClr val="1C1C1C">
                  <a:alpha val="50000"/>
                </a:srgbClr>
              </a:outerShdw>
            </a:effectLst>
          </p:spPr>
          <p:txBody>
            <a:bodyPr wrap="none" anchor="ctr"/>
            <a:lstStyle/>
            <a:p>
              <a:pPr>
                <a:defRPr/>
              </a:pPr>
              <a:endParaRPr lang="zh-CN" altLang="en-US">
                <a:latin typeface="宋体" pitchFamily="2" charset="-122"/>
                <a:ea typeface="宋体" pitchFamily="2" charset="-122"/>
              </a:endParaRPr>
            </a:p>
          </p:txBody>
        </p:sp>
        <p:sp>
          <p:nvSpPr>
            <p:cNvPr id="9" name="AutoShape 11"/>
            <p:cNvSpPr>
              <a:spLocks noChangeArrowheads="1"/>
            </p:cNvSpPr>
            <p:nvPr/>
          </p:nvSpPr>
          <p:spPr bwMode="gray">
            <a:xfrm flipH="1">
              <a:off x="3917940" y="1708926"/>
              <a:ext cx="132909" cy="296075"/>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0" name="AutoShape 12"/>
            <p:cNvSpPr>
              <a:spLocks noChangeArrowheads="1"/>
            </p:cNvSpPr>
            <p:nvPr/>
          </p:nvSpPr>
          <p:spPr bwMode="gray">
            <a:xfrm>
              <a:off x="1097256" y="1697634"/>
              <a:ext cx="132909" cy="296075"/>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1" name="Text Box 18"/>
            <p:cNvSpPr txBox="1">
              <a:spLocks noChangeArrowheads="1"/>
            </p:cNvSpPr>
            <p:nvPr/>
          </p:nvSpPr>
          <p:spPr bwMode="white">
            <a:xfrm>
              <a:off x="988982" y="1533016"/>
              <a:ext cx="2857520" cy="461665"/>
            </a:xfrm>
            <a:prstGeom prst="rect">
              <a:avLst/>
            </a:prstGeom>
            <a:noFill/>
            <a:ln w="9525" algn="ctr">
              <a:noFill/>
              <a:miter lim="800000"/>
              <a:headEnd/>
              <a:tailEnd/>
            </a:ln>
          </p:spPr>
          <p:txBody>
            <a:bodyPr wrap="square">
              <a:spAutoFit/>
            </a:bodyPr>
            <a:lstStyle/>
            <a:p>
              <a:pPr>
                <a:spcBef>
                  <a:spcPct val="50000"/>
                </a:spcBef>
              </a:pPr>
              <a:r>
                <a:rPr lang="zh-CN" altLang="en-US" sz="2400" b="1" dirty="0" smtClean="0">
                  <a:solidFill>
                    <a:schemeClr val="accent3"/>
                  </a:solidFill>
                  <a:latin typeface="宋体" charset="-122"/>
                  <a:cs typeface="Arial" charset="0"/>
                </a:rPr>
                <a:t>信息物理融合系统</a:t>
              </a:r>
              <a:endParaRPr lang="en-US" altLang="zh-CN" sz="2400" b="1" dirty="0">
                <a:solidFill>
                  <a:schemeClr val="accent3"/>
                </a:solidFill>
                <a:latin typeface="宋体" charset="-122"/>
                <a:cs typeface="Arial" charset="0"/>
              </a:endParaRPr>
            </a:p>
          </p:txBody>
        </p:sp>
        <p:sp>
          <p:nvSpPr>
            <p:cNvPr id="13" name="TextBox 12"/>
            <p:cNvSpPr txBox="1"/>
            <p:nvPr/>
          </p:nvSpPr>
          <p:spPr>
            <a:xfrm>
              <a:off x="917544" y="2208995"/>
              <a:ext cx="5643602" cy="2677656"/>
            </a:xfrm>
            <a:prstGeom prst="rect">
              <a:avLst/>
            </a:prstGeom>
            <a:noFill/>
          </p:spPr>
          <p:txBody>
            <a:bodyPr wrap="square" rtlCol="0">
              <a:spAutoFit/>
            </a:bodyPr>
            <a:lstStyle/>
            <a:p>
              <a:r>
                <a:rPr lang="zh-CN" altLang="en-US" sz="2400" b="1" dirty="0" smtClean="0">
                  <a:latin typeface="+mn-ea"/>
                  <a:ea typeface="+mn-ea"/>
                </a:rPr>
                <a:t>   通过物联网、服务网将制造业企业设施、设备、组织、人互通互联，集计算机、通讯系统、感知系统为一体，实现对物理世界安全、可靠、实时、协同感知和控制。</a:t>
              </a:r>
              <a:endParaRPr lang="en-US" altLang="zh-CN" sz="2400" b="1" dirty="0" smtClean="0">
                <a:latin typeface="+mn-ea"/>
                <a:ea typeface="+mn-ea"/>
              </a:endParaRPr>
            </a:p>
            <a:p>
              <a:r>
                <a:rPr lang="en-US" altLang="zh-CN" sz="2400" b="1" dirty="0" smtClean="0">
                  <a:latin typeface="+mn-ea"/>
                  <a:ea typeface="+mn-ea"/>
                </a:rPr>
                <a:t>   </a:t>
              </a:r>
              <a:r>
                <a:rPr lang="zh-CN" altLang="en-US" sz="2400" b="1" dirty="0" smtClean="0">
                  <a:latin typeface="+mn-ea"/>
                  <a:ea typeface="+mn-ea"/>
                </a:rPr>
                <a:t>对物理世界实现“感”、“联”、“知”、“控”。</a:t>
              </a:r>
              <a:endParaRPr lang="zh-CN" altLang="en-US" sz="2400" b="1" dirty="0">
                <a:latin typeface="+mn-ea"/>
                <a:ea typeface="+mn-ea"/>
              </a:endParaRPr>
            </a:p>
          </p:txBody>
        </p:sp>
      </p:grpSp>
      <p:pic>
        <p:nvPicPr>
          <p:cNvPr id="14" name="内容占位符 13"/>
          <p:cNvPicPr>
            <a:picLocks noGrp="1"/>
          </p:cNvPicPr>
          <p:nvPr>
            <p:ph idx="1"/>
          </p:nvPr>
        </p:nvPicPr>
        <p:blipFill>
          <a:blip r:embed="rId2" cstate="print"/>
          <a:srcRect/>
          <a:stretch>
            <a:fillRect/>
          </a:stretch>
        </p:blipFill>
        <p:spPr bwMode="auto">
          <a:xfrm>
            <a:off x="6203956" y="4280697"/>
            <a:ext cx="4191363" cy="2171888"/>
          </a:xfrm>
          <a:prstGeom prst="rect">
            <a:avLst/>
          </a:prstGeom>
          <a:noFill/>
          <a:ln w="9525">
            <a:noFill/>
            <a:miter lim="800000"/>
            <a:headEnd/>
            <a:tailEnd/>
          </a:ln>
        </p:spPr>
      </p:pic>
    </p:spTree>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5373" y="88899"/>
            <a:ext cx="9623425" cy="905650"/>
          </a:xfrm>
        </p:spPr>
        <p:txBody>
          <a:bodyPr/>
          <a:lstStyle/>
          <a:p>
            <a:pPr algn="l"/>
            <a:r>
              <a:rPr lang="zh-CN" altLang="en-US" sz="3600" b="1" dirty="0" smtClean="0">
                <a:solidFill>
                  <a:schemeClr val="accent3"/>
                </a:solidFill>
                <a:latin typeface="华文新魏" pitchFamily="2" charset="-122"/>
                <a:ea typeface="华文新魏" pitchFamily="2" charset="-122"/>
              </a:rPr>
              <a:t>产品设计智能</a:t>
            </a:r>
            <a:endParaRPr lang="zh-CN" altLang="en-US" sz="3600" b="1" dirty="0">
              <a:solidFill>
                <a:schemeClr val="accent3"/>
              </a:solidFill>
              <a:latin typeface="华文新魏" pitchFamily="2" charset="-122"/>
              <a:ea typeface="华文新魏" pitchFamily="2" charset="-122"/>
            </a:endParaRPr>
          </a:p>
        </p:txBody>
      </p:sp>
      <p:sp>
        <p:nvSpPr>
          <p:cNvPr id="1026" name="AutoShape 2" descr="http://img0.imgtn.bdimg.com/it/u=2252306819,102402091&amp;fm=23&amp;gp=0.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028" name="AutoShape 4" descr="http://img0.imgtn.bdimg.com/it/u=2252306819,102402091&amp;fm=23&amp;gp=0.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1029" name="Object 2">
            <a:hlinkClick r:id="" action="ppaction://ole?verb=0"/>
          </p:cNvPr>
          <p:cNvGraphicFramePr>
            <a:graphicFrameLocks noChangeAspect="1"/>
          </p:cNvGraphicFramePr>
          <p:nvPr/>
        </p:nvGraphicFramePr>
        <p:xfrm>
          <a:off x="6704022" y="1780367"/>
          <a:ext cx="3336920" cy="4383087"/>
        </p:xfrm>
        <a:graphic>
          <a:graphicData uri="http://schemas.openxmlformats.org/presentationml/2006/ole">
            <p:oleObj spid="_x0000_s1029" name="视频剪辑" r:id="rId3" imgW="5390476" imgH="5504762" progId="Package">
              <p:embed/>
            </p:oleObj>
          </a:graphicData>
        </a:graphic>
      </p:graphicFrame>
      <p:sp>
        <p:nvSpPr>
          <p:cNvPr id="8" name="圆角矩形 7"/>
          <p:cNvSpPr/>
          <p:nvPr/>
        </p:nvSpPr>
        <p:spPr>
          <a:xfrm>
            <a:off x="988982" y="1720538"/>
            <a:ext cx="4748470" cy="520336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dirty="0">
              <a:solidFill>
                <a:schemeClr val="accent6"/>
              </a:solidFill>
              <a:latin typeface="宋体" pitchFamily="2" charset="-122"/>
              <a:ea typeface="宋体" pitchFamily="2" charset="-122"/>
            </a:endParaRPr>
          </a:p>
        </p:txBody>
      </p:sp>
      <p:grpSp>
        <p:nvGrpSpPr>
          <p:cNvPr id="9" name="组合 24"/>
          <p:cNvGrpSpPr>
            <a:grpSpLocks/>
          </p:cNvGrpSpPr>
          <p:nvPr/>
        </p:nvGrpSpPr>
        <p:grpSpPr bwMode="auto">
          <a:xfrm>
            <a:off x="1049172" y="1464995"/>
            <a:ext cx="2373581" cy="509335"/>
            <a:chOff x="683568" y="1524842"/>
            <a:chExt cx="2880320" cy="523082"/>
          </a:xfrm>
        </p:grpSpPr>
        <p:sp>
          <p:nvSpPr>
            <p:cNvPr id="10" name="AutoShape 90"/>
            <p:cNvSpPr>
              <a:spLocks noChangeArrowheads="1"/>
            </p:cNvSpPr>
            <p:nvPr/>
          </p:nvSpPr>
          <p:spPr bwMode="gray">
            <a:xfrm>
              <a:off x="683568" y="1542817"/>
              <a:ext cx="2880320" cy="483536"/>
            </a:xfrm>
            <a:prstGeom prst="roundRect">
              <a:avLst>
                <a:gd name="adj" fmla="val 41602"/>
              </a:avLst>
            </a:prstGeom>
            <a:solidFill>
              <a:schemeClr val="accent5">
                <a:lumMod val="50000"/>
              </a:schemeClr>
            </a:solidFill>
            <a:ln w="9525">
              <a:noFill/>
              <a:round/>
              <a:headEnd/>
              <a:tailEnd/>
            </a:ln>
            <a:effectLst>
              <a:outerShdw dist="35921" dir="2700000" algn="ctr" rotWithShape="0">
                <a:srgbClr val="1C1C1C">
                  <a:alpha val="50000"/>
                </a:srgbClr>
              </a:outerShdw>
            </a:effectLst>
          </p:spPr>
          <p:txBody>
            <a:bodyPr wrap="none" anchor="ctr"/>
            <a:lstStyle/>
            <a:p>
              <a:pPr>
                <a:defRPr/>
              </a:pPr>
              <a:endParaRPr lang="zh-CN" altLang="en-US">
                <a:latin typeface="宋体" pitchFamily="2" charset="-122"/>
                <a:ea typeface="宋体" pitchFamily="2" charset="-122"/>
              </a:endParaRPr>
            </a:p>
          </p:txBody>
        </p:sp>
        <p:sp>
          <p:nvSpPr>
            <p:cNvPr id="11" name="AutoShape 11"/>
            <p:cNvSpPr>
              <a:spLocks noChangeArrowheads="1"/>
            </p:cNvSpPr>
            <p:nvPr/>
          </p:nvSpPr>
          <p:spPr bwMode="gray">
            <a:xfrm flipH="1">
              <a:off x="3398946"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2" name="AutoShape 12"/>
            <p:cNvSpPr>
              <a:spLocks noChangeArrowheads="1"/>
            </p:cNvSpPr>
            <p:nvPr/>
          </p:nvSpPr>
          <p:spPr bwMode="gray">
            <a:xfrm>
              <a:off x="714497"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3" name="Text Box 18"/>
            <p:cNvSpPr txBox="1">
              <a:spLocks noChangeArrowheads="1"/>
            </p:cNvSpPr>
            <p:nvPr/>
          </p:nvSpPr>
          <p:spPr bwMode="white">
            <a:xfrm>
              <a:off x="928662" y="1524842"/>
              <a:ext cx="2238375" cy="523082"/>
            </a:xfrm>
            <a:prstGeom prst="rect">
              <a:avLst/>
            </a:prstGeom>
            <a:noFill/>
            <a:ln w="9525" algn="ctr">
              <a:noFill/>
              <a:miter lim="800000"/>
              <a:headEnd/>
              <a:tailEnd/>
            </a:ln>
          </p:spPr>
          <p:txBody>
            <a:bodyPr>
              <a:spAutoFit/>
            </a:bodyPr>
            <a:lstStyle/>
            <a:p>
              <a:pPr algn="ctr">
                <a:spcBef>
                  <a:spcPct val="50000"/>
                </a:spcBef>
              </a:pPr>
              <a:r>
                <a:rPr lang="zh-CN" altLang="en-US" sz="2700" b="1" dirty="0">
                  <a:solidFill>
                    <a:srgbClr val="FFFFFF"/>
                  </a:solidFill>
                  <a:latin typeface="宋体" charset="-122"/>
                </a:rPr>
                <a:t>智能设计</a:t>
              </a:r>
              <a:endParaRPr lang="en-US" altLang="zh-CN" sz="2700" b="1" dirty="0">
                <a:solidFill>
                  <a:srgbClr val="FFFFFF"/>
                </a:solidFill>
                <a:latin typeface="宋体" charset="-122"/>
                <a:cs typeface="Arial" charset="0"/>
              </a:endParaRPr>
            </a:p>
          </p:txBody>
        </p:sp>
      </p:grpSp>
      <p:sp>
        <p:nvSpPr>
          <p:cNvPr id="14" name="矩形 13"/>
          <p:cNvSpPr>
            <a:spLocks noChangeArrowheads="1"/>
          </p:cNvSpPr>
          <p:nvPr/>
        </p:nvSpPr>
        <p:spPr bwMode="auto">
          <a:xfrm>
            <a:off x="1346172" y="2142634"/>
            <a:ext cx="4055254" cy="4352641"/>
          </a:xfrm>
          <a:prstGeom prst="rect">
            <a:avLst/>
          </a:prstGeom>
          <a:noFill/>
          <a:ln w="9525">
            <a:noFill/>
            <a:miter lim="800000"/>
            <a:headEnd/>
            <a:tailEnd/>
          </a:ln>
        </p:spPr>
        <p:txBody>
          <a:bodyPr wrap="square" lIns="104306" tIns="52153" rIns="104306" bIns="52153">
            <a:spAutoFit/>
          </a:bodyPr>
          <a:lstStyle/>
          <a:p>
            <a:r>
              <a:rPr lang="zh-CN" altLang="en-US" sz="2300" b="1" dirty="0">
                <a:latin typeface="宋体" charset="-122"/>
              </a:rPr>
              <a:t>应用</a:t>
            </a:r>
            <a:r>
              <a:rPr lang="en-US" altLang="zh-CN" sz="2300" b="1" dirty="0">
                <a:latin typeface="宋体" charset="-122"/>
              </a:rPr>
              <a:t>CAD/CAE/CAPP/CAM/PDM</a:t>
            </a:r>
            <a:r>
              <a:rPr lang="zh-CN" altLang="en-US" sz="2300" b="1" dirty="0">
                <a:latin typeface="宋体" charset="-122"/>
              </a:rPr>
              <a:t>技术，在设计知识库</a:t>
            </a:r>
            <a:r>
              <a:rPr lang="zh-CN" altLang="en-US" sz="2300" b="1" dirty="0" smtClean="0">
                <a:latin typeface="宋体" charset="-122"/>
              </a:rPr>
              <a:t>、专家系统</a:t>
            </a:r>
            <a:r>
              <a:rPr lang="zh-CN" altLang="en-US" sz="2300" b="1" dirty="0">
                <a:latin typeface="宋体" charset="-122"/>
              </a:rPr>
              <a:t>的支持下进行产品创新</a:t>
            </a:r>
            <a:r>
              <a:rPr lang="zh-CN" altLang="en-US" sz="2300" b="1" dirty="0" smtClean="0">
                <a:latin typeface="宋体" charset="-122"/>
              </a:rPr>
              <a:t>设计。在虚拟环境下设计出数字化样机，对其结构、性能、功能进行模拟仿真，优化设计，实验验证。支持并行设计、协同设计。在工艺知识库的支持下进行工艺设计、工艺过程模拟仿真。最大限度缩短产品设计、试制周期，快速响应客户需求，提高产品设计的创新能力。</a:t>
            </a:r>
            <a:endParaRPr lang="zh-CN" altLang="en-US" sz="2300" b="1" dirty="0"/>
          </a:p>
        </p:txBody>
      </p:sp>
    </p:spTree>
  </p:cSld>
  <p:clrMapOvr>
    <a:masterClrMapping/>
  </p:clrMapOvr>
  <p:transition>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5373" y="88899"/>
            <a:ext cx="9623425" cy="905650"/>
          </a:xfrm>
        </p:spPr>
        <p:txBody>
          <a:bodyPr/>
          <a:lstStyle/>
          <a:p>
            <a:pPr algn="l"/>
            <a:r>
              <a:rPr lang="zh-CN" altLang="en-US" sz="3600" b="1" dirty="0" smtClean="0">
                <a:solidFill>
                  <a:schemeClr val="accent3"/>
                </a:solidFill>
                <a:latin typeface="华文新魏" pitchFamily="2" charset="-122"/>
                <a:ea typeface="华文新魏" pitchFamily="2" charset="-122"/>
              </a:rPr>
              <a:t>智能产品</a:t>
            </a:r>
            <a:endParaRPr lang="zh-CN" altLang="en-US" sz="3600" b="1" dirty="0">
              <a:solidFill>
                <a:schemeClr val="accent3"/>
              </a:solidFill>
              <a:latin typeface="华文新魏" pitchFamily="2" charset="-122"/>
              <a:ea typeface="华文新魏" pitchFamily="2" charset="-122"/>
            </a:endParaRPr>
          </a:p>
        </p:txBody>
      </p:sp>
      <p:sp>
        <p:nvSpPr>
          <p:cNvPr id="1026" name="AutoShape 2" descr="http://img0.imgtn.bdimg.com/it/u=2252306819,102402091&amp;fm=23&amp;gp=0.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1028" name="AutoShape 4" descr="http://img0.imgtn.bdimg.com/it/u=2252306819,102402091&amp;fm=23&amp;gp=0.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zh-CN" altLang="en-US"/>
          </a:p>
        </p:txBody>
      </p:sp>
      <p:sp>
        <p:nvSpPr>
          <p:cNvPr id="8" name="圆角矩形 7"/>
          <p:cNvSpPr/>
          <p:nvPr/>
        </p:nvSpPr>
        <p:spPr>
          <a:xfrm>
            <a:off x="988982" y="1720538"/>
            <a:ext cx="9425018" cy="270303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dirty="0">
              <a:solidFill>
                <a:schemeClr val="accent6"/>
              </a:solidFill>
              <a:latin typeface="宋体" pitchFamily="2" charset="-122"/>
              <a:ea typeface="宋体" pitchFamily="2" charset="-122"/>
            </a:endParaRPr>
          </a:p>
        </p:txBody>
      </p:sp>
      <p:grpSp>
        <p:nvGrpSpPr>
          <p:cNvPr id="3" name="组合 24"/>
          <p:cNvGrpSpPr>
            <a:grpSpLocks/>
          </p:cNvGrpSpPr>
          <p:nvPr/>
        </p:nvGrpSpPr>
        <p:grpSpPr bwMode="auto">
          <a:xfrm>
            <a:off x="1049172" y="1464995"/>
            <a:ext cx="2373581" cy="509335"/>
            <a:chOff x="683568" y="1524842"/>
            <a:chExt cx="2880320" cy="523082"/>
          </a:xfrm>
        </p:grpSpPr>
        <p:sp>
          <p:nvSpPr>
            <p:cNvPr id="10" name="AutoShape 90"/>
            <p:cNvSpPr>
              <a:spLocks noChangeArrowheads="1"/>
            </p:cNvSpPr>
            <p:nvPr/>
          </p:nvSpPr>
          <p:spPr bwMode="gray">
            <a:xfrm>
              <a:off x="683568" y="1542817"/>
              <a:ext cx="2880320" cy="483536"/>
            </a:xfrm>
            <a:prstGeom prst="roundRect">
              <a:avLst>
                <a:gd name="adj" fmla="val 41602"/>
              </a:avLst>
            </a:prstGeom>
            <a:solidFill>
              <a:schemeClr val="accent5">
                <a:lumMod val="50000"/>
              </a:schemeClr>
            </a:solidFill>
            <a:ln w="9525">
              <a:noFill/>
              <a:round/>
              <a:headEnd/>
              <a:tailEnd/>
            </a:ln>
            <a:effectLst>
              <a:outerShdw dist="35921" dir="2700000" algn="ctr" rotWithShape="0">
                <a:srgbClr val="1C1C1C">
                  <a:alpha val="50000"/>
                </a:srgbClr>
              </a:outerShdw>
            </a:effectLst>
          </p:spPr>
          <p:txBody>
            <a:bodyPr wrap="none" anchor="ctr"/>
            <a:lstStyle/>
            <a:p>
              <a:pPr>
                <a:defRPr/>
              </a:pPr>
              <a:endParaRPr lang="zh-CN" altLang="en-US">
                <a:latin typeface="宋体" pitchFamily="2" charset="-122"/>
                <a:ea typeface="宋体" pitchFamily="2" charset="-122"/>
              </a:endParaRPr>
            </a:p>
          </p:txBody>
        </p:sp>
        <p:sp>
          <p:nvSpPr>
            <p:cNvPr id="11" name="AutoShape 11"/>
            <p:cNvSpPr>
              <a:spLocks noChangeArrowheads="1"/>
            </p:cNvSpPr>
            <p:nvPr/>
          </p:nvSpPr>
          <p:spPr bwMode="gray">
            <a:xfrm flipH="1">
              <a:off x="3398946"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2" name="AutoShape 12"/>
            <p:cNvSpPr>
              <a:spLocks noChangeArrowheads="1"/>
            </p:cNvSpPr>
            <p:nvPr/>
          </p:nvSpPr>
          <p:spPr bwMode="gray">
            <a:xfrm>
              <a:off x="714497"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13" name="Text Box 18"/>
            <p:cNvSpPr txBox="1">
              <a:spLocks noChangeArrowheads="1"/>
            </p:cNvSpPr>
            <p:nvPr/>
          </p:nvSpPr>
          <p:spPr bwMode="white">
            <a:xfrm>
              <a:off x="928662" y="1524842"/>
              <a:ext cx="2238375" cy="523082"/>
            </a:xfrm>
            <a:prstGeom prst="rect">
              <a:avLst/>
            </a:prstGeom>
            <a:noFill/>
            <a:ln w="9525" algn="ctr">
              <a:noFill/>
              <a:miter lim="800000"/>
              <a:headEnd/>
              <a:tailEnd/>
            </a:ln>
          </p:spPr>
          <p:txBody>
            <a:bodyPr>
              <a:spAutoFit/>
            </a:bodyPr>
            <a:lstStyle/>
            <a:p>
              <a:pPr algn="ctr">
                <a:spcBef>
                  <a:spcPct val="50000"/>
                </a:spcBef>
              </a:pPr>
              <a:r>
                <a:rPr lang="zh-CN" altLang="en-US" sz="2700" b="1" dirty="0" smtClean="0">
                  <a:solidFill>
                    <a:srgbClr val="FFFFFF"/>
                  </a:solidFill>
                  <a:latin typeface="宋体" charset="-122"/>
                  <a:cs typeface="Arial" charset="0"/>
                </a:rPr>
                <a:t>智能产品</a:t>
              </a:r>
              <a:endParaRPr lang="en-US" altLang="zh-CN" sz="2700" b="1" dirty="0">
                <a:solidFill>
                  <a:srgbClr val="FFFFFF"/>
                </a:solidFill>
                <a:latin typeface="宋体" charset="-122"/>
                <a:cs typeface="Arial" charset="0"/>
              </a:endParaRPr>
            </a:p>
          </p:txBody>
        </p:sp>
      </p:grpSp>
      <p:pic>
        <p:nvPicPr>
          <p:cNvPr id="15"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056268" y="4566449"/>
            <a:ext cx="4790498" cy="267690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6" name="矩形 15"/>
          <p:cNvSpPr>
            <a:spLocks noChangeArrowheads="1"/>
          </p:cNvSpPr>
          <p:nvPr/>
        </p:nvSpPr>
        <p:spPr bwMode="auto">
          <a:xfrm>
            <a:off x="1203296" y="2208995"/>
            <a:ext cx="8786874" cy="1521097"/>
          </a:xfrm>
          <a:prstGeom prst="rect">
            <a:avLst/>
          </a:prstGeom>
          <a:noFill/>
          <a:ln w="9525">
            <a:noFill/>
            <a:miter lim="800000"/>
            <a:headEnd/>
            <a:tailEnd/>
          </a:ln>
        </p:spPr>
        <p:txBody>
          <a:bodyPr wrap="square" lIns="104306" tIns="52153" rIns="104306" bIns="52153">
            <a:spAutoFit/>
          </a:bodyPr>
          <a:lstStyle/>
          <a:p>
            <a:r>
              <a:rPr lang="zh-CN" altLang="en-US" sz="2300" b="1" dirty="0" smtClean="0">
                <a:latin typeface="宋体" charset="-122"/>
              </a:rPr>
              <a:t>智能产品要具有</a:t>
            </a:r>
            <a:r>
              <a:rPr lang="zh-CN" altLang="en-US" sz="2300" b="1" dirty="0">
                <a:latin typeface="宋体" charset="-122"/>
              </a:rPr>
              <a:t>感知、分析、推理、决策、</a:t>
            </a:r>
            <a:r>
              <a:rPr lang="zh-CN" altLang="en-US" sz="2300" b="1" dirty="0" smtClean="0">
                <a:latin typeface="宋体" charset="-122"/>
              </a:rPr>
              <a:t>控制功能。具有信息存储、传感、无线通信功能，进入物联网，实现远程监控、远程服务。它</a:t>
            </a:r>
            <a:r>
              <a:rPr lang="zh-CN" altLang="en-US" sz="2300" b="1" dirty="0">
                <a:latin typeface="宋体" charset="-122"/>
              </a:rPr>
              <a:t>是先进制造技术、信息技术和智能技术的集成和深度融合。</a:t>
            </a:r>
            <a:r>
              <a:rPr lang="zh-CN" altLang="en-US" sz="2300" b="1" dirty="0" smtClean="0">
                <a:latin typeface="宋体" charset="-122"/>
              </a:rPr>
              <a:t>如智能加工中心、自</a:t>
            </a:r>
            <a:r>
              <a:rPr lang="zh-CN" altLang="en-US" sz="2300" b="1" dirty="0">
                <a:latin typeface="宋体" charset="-122"/>
              </a:rPr>
              <a:t>适应数控机床</a:t>
            </a:r>
            <a:r>
              <a:rPr lang="zh-CN" altLang="en-US" sz="2300" b="1" dirty="0" smtClean="0">
                <a:latin typeface="宋体" charset="-122"/>
              </a:rPr>
              <a:t>、自动驾驶汽车、智能仪表</a:t>
            </a:r>
            <a:r>
              <a:rPr lang="zh-CN" altLang="en-US" sz="2300" b="1" dirty="0">
                <a:latin typeface="宋体" charset="-122"/>
              </a:rPr>
              <a:t>。</a:t>
            </a:r>
            <a:endParaRPr lang="zh-CN" altLang="en-US" sz="23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00132" y="49475"/>
            <a:ext cx="9918732" cy="659322"/>
          </a:xfrm>
        </p:spPr>
        <p:txBody>
          <a:bodyPr/>
          <a:lstStyle/>
          <a:p>
            <a:pPr algn="l"/>
            <a:r>
              <a:rPr altLang="en-US" sz="3600" dirty="0" smtClean="0">
                <a:latin typeface="华文新魏" pitchFamily="2" charset="-122"/>
                <a:ea typeface="华文新魏" pitchFamily="2" charset="-122"/>
                <a:cs typeface="Times New Roman" pitchFamily="18" charset="0"/>
              </a:rPr>
              <a:t>智能经营</a:t>
            </a:r>
            <a:endParaRPr lang="zh-CN" altLang="en-US" sz="3600" dirty="0">
              <a:latin typeface="华文新魏" pitchFamily="2" charset="-122"/>
              <a:ea typeface="华文新魏" pitchFamily="2" charset="-122"/>
              <a:cs typeface="Times New Roman" pitchFamily="18" charset="0"/>
            </a:endParaRPr>
          </a:p>
        </p:txBody>
      </p:sp>
      <p:grpSp>
        <p:nvGrpSpPr>
          <p:cNvPr id="5" name="组合 28"/>
          <p:cNvGrpSpPr/>
          <p:nvPr/>
        </p:nvGrpSpPr>
        <p:grpSpPr>
          <a:xfrm>
            <a:off x="918934" y="1038951"/>
            <a:ext cx="8604905" cy="1708600"/>
            <a:chOff x="772405" y="1020940"/>
            <a:chExt cx="7358113" cy="3083187"/>
          </a:xfrm>
        </p:grpSpPr>
        <p:sp>
          <p:nvSpPr>
            <p:cNvPr id="3" name="AutoShape 13"/>
            <p:cNvSpPr>
              <a:spLocks noChangeArrowheads="1"/>
            </p:cNvSpPr>
            <p:nvPr/>
          </p:nvSpPr>
          <p:spPr bwMode="gray">
            <a:xfrm>
              <a:off x="1129594" y="1020940"/>
              <a:ext cx="7000924" cy="2998303"/>
            </a:xfrm>
            <a:prstGeom prst="roundRect">
              <a:avLst>
                <a:gd name="adj" fmla="val 4639"/>
              </a:avLst>
            </a:prstGeom>
            <a:gradFill rotWithShape="1">
              <a:gsLst>
                <a:gs pos="0">
                  <a:srgbClr val="D7D7D7">
                    <a:gamma/>
                    <a:tint val="4314"/>
                    <a:invGamma/>
                  </a:srgbClr>
                </a:gs>
                <a:gs pos="100000">
                  <a:srgbClr val="D7D7D7"/>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a:latin typeface="+mn-ea"/>
                <a:ea typeface="+mn-ea"/>
              </a:endParaRPr>
            </a:p>
          </p:txBody>
        </p:sp>
        <p:sp>
          <p:nvSpPr>
            <p:cNvPr id="6" name="Text Box 18"/>
            <p:cNvSpPr txBox="1">
              <a:spLocks noChangeArrowheads="1"/>
            </p:cNvSpPr>
            <p:nvPr/>
          </p:nvSpPr>
          <p:spPr bwMode="gray">
            <a:xfrm>
              <a:off x="1343908" y="1160580"/>
              <a:ext cx="6643734" cy="2943547"/>
            </a:xfrm>
            <a:prstGeom prst="rect">
              <a:avLst/>
            </a:prstGeom>
            <a:noFill/>
            <a:ln w="9525" algn="ctr">
              <a:noFill/>
              <a:miter lim="800000"/>
              <a:headEnd/>
              <a:tailEnd/>
            </a:ln>
          </p:spPr>
          <p:txBody>
            <a:bodyPr wrap="square">
              <a:spAutoFit/>
            </a:bodyPr>
            <a:lstStyle/>
            <a:p>
              <a:pPr algn="just" eaLnBrk="0" hangingPunct="0">
                <a:lnSpc>
                  <a:spcPct val="125000"/>
                </a:lnSpc>
                <a:defRPr/>
              </a:pPr>
              <a:r>
                <a:rPr lang="zh-CN" altLang="en-US" b="1" dirty="0" smtClean="0">
                  <a:ea typeface="宋体" charset="-122"/>
                </a:rPr>
                <a:t>在物联网和务联网支持下的整个价值链上从客户需求、产品设计、工艺设计、智能制造、进出厂物流、生产物流全过程的协同供应链的优化和管理。</a:t>
              </a:r>
              <a:r>
                <a:rPr lang="zh-CN" altLang="zh-CN" b="1" dirty="0" smtClean="0">
                  <a:ea typeface="宋体" charset="-122"/>
                </a:rPr>
                <a:t>使得任何客户的需求、变动、设计的更改，在整个供应链的网络中快速传播，及时响应。</a:t>
              </a:r>
              <a:endParaRPr lang="zh-CN" altLang="en-US" b="1" dirty="0" smtClean="0">
                <a:ea typeface="宋体" charset="-122"/>
              </a:endParaRPr>
            </a:p>
          </p:txBody>
        </p:sp>
        <p:grpSp>
          <p:nvGrpSpPr>
            <p:cNvPr id="8" name="组合 9"/>
            <p:cNvGrpSpPr/>
            <p:nvPr/>
          </p:nvGrpSpPr>
          <p:grpSpPr>
            <a:xfrm>
              <a:off x="772405" y="1142982"/>
              <a:ext cx="523875" cy="2876259"/>
              <a:chOff x="714349" y="1071544"/>
              <a:chExt cx="523875" cy="3794079"/>
            </a:xfrm>
          </p:grpSpPr>
          <p:sp>
            <p:nvSpPr>
              <p:cNvPr id="4" name="AutoShape 14"/>
              <p:cNvSpPr>
                <a:spLocks noChangeArrowheads="1"/>
              </p:cNvSpPr>
              <p:nvPr/>
            </p:nvSpPr>
            <p:spPr bwMode="ltGray">
              <a:xfrm rot="16200000">
                <a:off x="-920753" y="2706646"/>
                <a:ext cx="3794079" cy="523875"/>
              </a:xfrm>
              <a:prstGeom prst="roundRect">
                <a:avLst>
                  <a:gd name="adj" fmla="val 16667"/>
                </a:avLst>
              </a:prstGeom>
              <a:solidFill>
                <a:schemeClr val="accent1">
                  <a:lumMod val="75000"/>
                </a:schemeClr>
              </a:solidFill>
              <a:ln w="38100" algn="ctr">
                <a:solidFill>
                  <a:srgbClr val="FFFFFF">
                    <a:alpha val="70195"/>
                  </a:srgbClr>
                </a:solidFill>
                <a:round/>
                <a:headEnd/>
                <a:tailEnd/>
              </a:ln>
            </p:spPr>
            <p:txBody>
              <a:bodyPr wrap="none" anchor="ctr"/>
              <a:lstStyle/>
              <a:p>
                <a:pPr>
                  <a:defRPr/>
                </a:pPr>
                <a:endParaRPr lang="zh-CN" altLang="en-US">
                  <a:latin typeface="+mn-ea"/>
                  <a:ea typeface="+mn-ea"/>
                </a:endParaRPr>
              </a:p>
            </p:txBody>
          </p:sp>
          <p:sp>
            <p:nvSpPr>
              <p:cNvPr id="7" name="AutoShape 15"/>
              <p:cNvSpPr>
                <a:spLocks noChangeArrowheads="1"/>
              </p:cNvSpPr>
              <p:nvPr/>
            </p:nvSpPr>
            <p:spPr bwMode="ltGray">
              <a:xfrm>
                <a:off x="791496" y="1211424"/>
                <a:ext cx="365128" cy="142463"/>
              </a:xfrm>
              <a:prstGeom prst="roundRect">
                <a:avLst>
                  <a:gd name="adj" fmla="val 28356"/>
                </a:avLst>
              </a:prstGeom>
              <a:gradFill rotWithShape="1">
                <a:gsLst>
                  <a:gs pos="0">
                    <a:srgbClr val="FFFFFF">
                      <a:alpha val="70000"/>
                    </a:srgbClr>
                  </a:gs>
                  <a:gs pos="100000">
                    <a:srgbClr val="009999">
                      <a:alpha val="70000"/>
                    </a:srgbClr>
                  </a:gs>
                </a:gsLst>
                <a:lin ang="5400000" scaled="1"/>
              </a:gradFill>
              <a:ln w="9525" algn="ctr">
                <a:noFill/>
                <a:round/>
                <a:headEnd/>
                <a:tailEnd/>
              </a:ln>
            </p:spPr>
            <p:txBody>
              <a:bodyPr wrap="none" anchor="ctr"/>
              <a:lstStyle/>
              <a:p>
                <a:pPr>
                  <a:defRPr/>
                </a:pPr>
                <a:endParaRPr lang="zh-CN" altLang="en-US">
                  <a:latin typeface="+mn-ea"/>
                  <a:ea typeface="+mn-ea"/>
                </a:endParaRPr>
              </a:p>
            </p:txBody>
          </p:sp>
          <p:sp>
            <p:nvSpPr>
              <p:cNvPr id="23" name="AutoShape 15"/>
              <p:cNvSpPr>
                <a:spLocks noChangeArrowheads="1"/>
              </p:cNvSpPr>
              <p:nvPr/>
            </p:nvSpPr>
            <p:spPr bwMode="ltGray">
              <a:xfrm>
                <a:off x="785786" y="3114621"/>
                <a:ext cx="365128" cy="142463"/>
              </a:xfrm>
              <a:prstGeom prst="roundRect">
                <a:avLst>
                  <a:gd name="adj" fmla="val 28356"/>
                </a:avLst>
              </a:prstGeom>
              <a:gradFill rotWithShape="1">
                <a:gsLst>
                  <a:gs pos="0">
                    <a:srgbClr val="FFFFFF">
                      <a:alpha val="70000"/>
                    </a:srgbClr>
                  </a:gs>
                  <a:gs pos="100000">
                    <a:srgbClr val="009999">
                      <a:alpha val="70000"/>
                    </a:srgbClr>
                  </a:gs>
                </a:gsLst>
                <a:lin ang="5400000" scaled="1"/>
              </a:gradFill>
              <a:ln w="9525" algn="ctr">
                <a:noFill/>
                <a:round/>
                <a:headEnd/>
                <a:tailEnd/>
              </a:ln>
            </p:spPr>
            <p:txBody>
              <a:bodyPr wrap="none" anchor="ctr"/>
              <a:lstStyle/>
              <a:p>
                <a:pPr>
                  <a:defRPr/>
                </a:pPr>
                <a:endParaRPr lang="zh-CN" altLang="en-US">
                  <a:latin typeface="+mn-ea"/>
                  <a:ea typeface="+mn-ea"/>
                </a:endParaRPr>
              </a:p>
            </p:txBody>
          </p:sp>
        </p:grpSp>
        <p:sp>
          <p:nvSpPr>
            <p:cNvPr id="26" name="Rectangle 16"/>
            <p:cNvSpPr>
              <a:spLocks noChangeArrowheads="1"/>
            </p:cNvSpPr>
            <p:nvPr/>
          </p:nvSpPr>
          <p:spPr bwMode="black">
            <a:xfrm>
              <a:off x="901632" y="1650126"/>
              <a:ext cx="265118" cy="805310"/>
            </a:xfrm>
            <a:prstGeom prst="rect">
              <a:avLst/>
            </a:prstGeom>
            <a:noFill/>
            <a:ln w="9525" algn="ctr">
              <a:noFill/>
              <a:miter lim="800000"/>
              <a:headEnd/>
              <a:tailEnd/>
            </a:ln>
          </p:spPr>
          <p:txBody>
            <a:bodyPr wrap="square">
              <a:spAutoFit/>
            </a:bodyPr>
            <a:lstStyle/>
            <a:p>
              <a:pPr algn="ctr">
                <a:defRPr/>
              </a:pPr>
              <a:r>
                <a:rPr lang="zh-CN" altLang="en-US" sz="2300" b="1" dirty="0">
                  <a:solidFill>
                    <a:srgbClr val="FFFFFF"/>
                  </a:solidFill>
                  <a:latin typeface="+mn-ea"/>
                  <a:ea typeface="+mn-ea"/>
                  <a:cs typeface="Arial" charset="0"/>
                </a:rPr>
                <a:t>①</a:t>
              </a:r>
              <a:endParaRPr lang="en-US" altLang="zh-CN" sz="2300" b="1" dirty="0">
                <a:solidFill>
                  <a:srgbClr val="FFFFFF"/>
                </a:solidFill>
                <a:latin typeface="+mn-ea"/>
                <a:ea typeface="+mn-ea"/>
                <a:cs typeface="Arial" charset="0"/>
              </a:endParaRPr>
            </a:p>
          </p:txBody>
        </p:sp>
      </p:grpSp>
      <p:grpSp>
        <p:nvGrpSpPr>
          <p:cNvPr id="10" name="组合 36"/>
          <p:cNvGrpSpPr/>
          <p:nvPr/>
        </p:nvGrpSpPr>
        <p:grpSpPr>
          <a:xfrm>
            <a:off x="918934" y="2871954"/>
            <a:ext cx="8589257" cy="1355986"/>
            <a:chOff x="785786" y="2214554"/>
            <a:chExt cx="7344733" cy="1229868"/>
          </a:xfrm>
        </p:grpSpPr>
        <p:sp>
          <p:nvSpPr>
            <p:cNvPr id="9" name="AutoShape 13"/>
            <p:cNvSpPr>
              <a:spLocks noChangeArrowheads="1"/>
            </p:cNvSpPr>
            <p:nvPr/>
          </p:nvSpPr>
          <p:spPr bwMode="gray">
            <a:xfrm>
              <a:off x="1129595" y="2214554"/>
              <a:ext cx="7000924" cy="1143008"/>
            </a:xfrm>
            <a:prstGeom prst="roundRect">
              <a:avLst>
                <a:gd name="adj" fmla="val 4639"/>
              </a:avLst>
            </a:prstGeom>
            <a:gradFill rotWithShape="1">
              <a:gsLst>
                <a:gs pos="0">
                  <a:srgbClr val="D7D7D7">
                    <a:gamma/>
                    <a:tint val="4314"/>
                    <a:invGamma/>
                  </a:srgbClr>
                </a:gs>
                <a:gs pos="100000">
                  <a:srgbClr val="D7D7D7"/>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a:latin typeface="+mn-ea"/>
                <a:ea typeface="+mn-ea"/>
              </a:endParaRPr>
            </a:p>
          </p:txBody>
        </p:sp>
        <p:grpSp>
          <p:nvGrpSpPr>
            <p:cNvPr id="14" name="组合 13"/>
            <p:cNvGrpSpPr/>
            <p:nvPr/>
          </p:nvGrpSpPr>
          <p:grpSpPr>
            <a:xfrm>
              <a:off x="785786" y="2357430"/>
              <a:ext cx="523875" cy="882469"/>
              <a:chOff x="714347" y="3357563"/>
              <a:chExt cx="523875" cy="2355850"/>
            </a:xfrm>
          </p:grpSpPr>
          <p:sp>
            <p:nvSpPr>
              <p:cNvPr id="11" name="AutoShape 10"/>
              <p:cNvSpPr>
                <a:spLocks noChangeArrowheads="1"/>
              </p:cNvSpPr>
              <p:nvPr/>
            </p:nvSpPr>
            <p:spPr bwMode="ltGray">
              <a:xfrm rot="5400000">
                <a:off x="-201640" y="4273550"/>
                <a:ext cx="2355850" cy="523875"/>
              </a:xfrm>
              <a:prstGeom prst="roundRect">
                <a:avLst>
                  <a:gd name="adj" fmla="val 16667"/>
                </a:avLst>
              </a:prstGeom>
              <a:solidFill>
                <a:schemeClr val="accent6">
                  <a:lumMod val="75000"/>
                </a:schemeClr>
              </a:solidFill>
              <a:ln w="38100" algn="ctr">
                <a:solidFill>
                  <a:srgbClr val="FFFFFF">
                    <a:alpha val="70195"/>
                  </a:srgbClr>
                </a:solidFill>
                <a:round/>
                <a:headEnd/>
                <a:tailEnd/>
              </a:ln>
            </p:spPr>
            <p:txBody>
              <a:bodyPr wrap="none" anchor="ctr"/>
              <a:lstStyle/>
              <a:p>
                <a:pPr>
                  <a:defRPr/>
                </a:pPr>
                <a:endParaRPr lang="zh-CN" altLang="en-US">
                  <a:latin typeface="+mn-ea"/>
                  <a:ea typeface="+mn-ea"/>
                </a:endParaRPr>
              </a:p>
            </p:txBody>
          </p:sp>
          <p:sp>
            <p:nvSpPr>
              <p:cNvPr id="12" name="AutoShape 11"/>
              <p:cNvSpPr>
                <a:spLocks noChangeArrowheads="1"/>
              </p:cNvSpPr>
              <p:nvPr/>
            </p:nvSpPr>
            <p:spPr bwMode="ltGray">
              <a:xfrm>
                <a:off x="785786" y="3428999"/>
                <a:ext cx="396000" cy="237439"/>
              </a:xfrm>
              <a:prstGeom prst="roundRect">
                <a:avLst>
                  <a:gd name="adj" fmla="val 28356"/>
                </a:avLst>
              </a:prstGeom>
              <a:gradFill rotWithShape="1">
                <a:gsLst>
                  <a:gs pos="0">
                    <a:srgbClr val="FFFFFF">
                      <a:alpha val="70000"/>
                    </a:srgbClr>
                  </a:gs>
                  <a:gs pos="100000">
                    <a:srgbClr val="99CC00">
                      <a:alpha val="70000"/>
                    </a:srgbClr>
                  </a:gs>
                </a:gsLst>
                <a:lin ang="5400000" scaled="1"/>
              </a:gradFill>
              <a:ln w="9525" algn="ctr">
                <a:noFill/>
                <a:round/>
                <a:headEnd/>
                <a:tailEnd/>
              </a:ln>
            </p:spPr>
            <p:txBody>
              <a:bodyPr wrap="none" anchor="ctr"/>
              <a:lstStyle/>
              <a:p>
                <a:pPr>
                  <a:defRPr/>
                </a:pPr>
                <a:endParaRPr lang="zh-CN" altLang="en-US">
                  <a:latin typeface="+mn-ea"/>
                  <a:ea typeface="+mn-ea"/>
                </a:endParaRPr>
              </a:p>
            </p:txBody>
          </p:sp>
          <p:sp>
            <p:nvSpPr>
              <p:cNvPr id="13" name="AutoShape 11"/>
              <p:cNvSpPr>
                <a:spLocks noChangeArrowheads="1"/>
              </p:cNvSpPr>
              <p:nvPr/>
            </p:nvSpPr>
            <p:spPr bwMode="ltGray">
              <a:xfrm>
                <a:off x="785786" y="5399214"/>
                <a:ext cx="396000" cy="237439"/>
              </a:xfrm>
              <a:prstGeom prst="roundRect">
                <a:avLst>
                  <a:gd name="adj" fmla="val 28356"/>
                </a:avLst>
              </a:prstGeom>
              <a:gradFill rotWithShape="1">
                <a:gsLst>
                  <a:gs pos="0">
                    <a:srgbClr val="FFFFFF">
                      <a:alpha val="70000"/>
                    </a:srgbClr>
                  </a:gs>
                  <a:gs pos="100000">
                    <a:srgbClr val="99CC00">
                      <a:alpha val="70000"/>
                    </a:srgbClr>
                  </a:gs>
                </a:gsLst>
                <a:lin ang="5400000" scaled="1"/>
              </a:gradFill>
              <a:ln w="9525" algn="ctr">
                <a:noFill/>
                <a:round/>
                <a:headEnd/>
                <a:tailEnd/>
              </a:ln>
            </p:spPr>
            <p:txBody>
              <a:bodyPr wrap="none" anchor="ctr"/>
              <a:lstStyle/>
              <a:p>
                <a:pPr>
                  <a:defRPr/>
                </a:pPr>
                <a:endParaRPr lang="zh-CN" altLang="en-US">
                  <a:latin typeface="+mn-ea"/>
                  <a:ea typeface="+mn-ea"/>
                </a:endParaRPr>
              </a:p>
            </p:txBody>
          </p:sp>
        </p:grpSp>
        <p:sp>
          <p:nvSpPr>
            <p:cNvPr id="15" name="Text Box 18"/>
            <p:cNvSpPr txBox="1">
              <a:spLocks noChangeArrowheads="1"/>
            </p:cNvSpPr>
            <p:nvPr/>
          </p:nvSpPr>
          <p:spPr bwMode="gray">
            <a:xfrm>
              <a:off x="1357290" y="2313861"/>
              <a:ext cx="6715172" cy="1130561"/>
            </a:xfrm>
            <a:prstGeom prst="rect">
              <a:avLst/>
            </a:prstGeom>
            <a:noFill/>
            <a:ln w="9525" algn="ctr">
              <a:noFill/>
              <a:miter lim="800000"/>
              <a:headEnd/>
              <a:tailEnd/>
            </a:ln>
          </p:spPr>
          <p:txBody>
            <a:bodyPr wrap="square">
              <a:spAutoFit/>
            </a:bodyPr>
            <a:lstStyle/>
            <a:p>
              <a:pPr algn="just" eaLnBrk="0" hangingPunct="0">
                <a:lnSpc>
                  <a:spcPct val="125000"/>
                </a:lnSpc>
                <a:defRPr/>
              </a:pPr>
              <a:r>
                <a:rPr lang="zh-CN" altLang="en-US" b="1" dirty="0" smtClean="0">
                  <a:latin typeface="+mn-ea"/>
                  <a:ea typeface="+mn-ea"/>
                  <a:cs typeface="Arial" charset="0"/>
                </a:rPr>
                <a:t>制造服务全过程的管理。着眼于产品全生命周期，从用户需求、设计制造、卖方信贷、产品租赁、售后服务、直至回收再利用全过程的管理和服务。</a:t>
              </a:r>
            </a:p>
          </p:txBody>
        </p:sp>
        <p:sp>
          <p:nvSpPr>
            <p:cNvPr id="27" name="Rectangle 16"/>
            <p:cNvSpPr>
              <a:spLocks noChangeArrowheads="1"/>
            </p:cNvSpPr>
            <p:nvPr/>
          </p:nvSpPr>
          <p:spPr bwMode="black">
            <a:xfrm>
              <a:off x="913282" y="2556120"/>
              <a:ext cx="265118" cy="404768"/>
            </a:xfrm>
            <a:prstGeom prst="rect">
              <a:avLst/>
            </a:prstGeom>
            <a:noFill/>
            <a:ln w="9525" algn="ctr">
              <a:noFill/>
              <a:miter lim="800000"/>
              <a:headEnd/>
              <a:tailEnd/>
            </a:ln>
          </p:spPr>
          <p:txBody>
            <a:bodyPr wrap="square">
              <a:spAutoFit/>
            </a:bodyPr>
            <a:lstStyle/>
            <a:p>
              <a:pPr algn="ctr">
                <a:defRPr/>
              </a:pPr>
              <a:r>
                <a:rPr lang="zh-CN" altLang="en-US" sz="2300" b="1" dirty="0">
                  <a:solidFill>
                    <a:srgbClr val="FFFFFF"/>
                  </a:solidFill>
                  <a:latin typeface="+mn-ea"/>
                  <a:ea typeface="+mn-ea"/>
                  <a:cs typeface="Arial" charset="0"/>
                </a:rPr>
                <a:t>②</a:t>
              </a:r>
              <a:endParaRPr lang="en-US" altLang="zh-CN" sz="2300" b="1" dirty="0">
                <a:solidFill>
                  <a:srgbClr val="FFFFFF"/>
                </a:solidFill>
                <a:latin typeface="+mn-ea"/>
                <a:ea typeface="+mn-ea"/>
                <a:cs typeface="Arial" charset="0"/>
              </a:endParaRPr>
            </a:p>
          </p:txBody>
        </p:sp>
      </p:grpSp>
      <p:grpSp>
        <p:nvGrpSpPr>
          <p:cNvPr id="17" name="组合 37"/>
          <p:cNvGrpSpPr/>
          <p:nvPr/>
        </p:nvGrpSpPr>
        <p:grpSpPr>
          <a:xfrm>
            <a:off x="887012" y="4356695"/>
            <a:ext cx="8656527" cy="1004448"/>
            <a:chOff x="990804" y="3643315"/>
            <a:chExt cx="7402256" cy="911026"/>
          </a:xfrm>
        </p:grpSpPr>
        <p:sp>
          <p:nvSpPr>
            <p:cNvPr id="16" name="AutoShape 13"/>
            <p:cNvSpPr>
              <a:spLocks noChangeArrowheads="1"/>
            </p:cNvSpPr>
            <p:nvPr/>
          </p:nvSpPr>
          <p:spPr bwMode="gray">
            <a:xfrm>
              <a:off x="1285852" y="3643315"/>
              <a:ext cx="7107208" cy="846234"/>
            </a:xfrm>
            <a:prstGeom prst="roundRect">
              <a:avLst>
                <a:gd name="adj" fmla="val 4639"/>
              </a:avLst>
            </a:prstGeom>
            <a:gradFill rotWithShape="1">
              <a:gsLst>
                <a:gs pos="0">
                  <a:srgbClr val="D7D7D7">
                    <a:gamma/>
                    <a:tint val="4314"/>
                    <a:invGamma/>
                  </a:srgbClr>
                </a:gs>
                <a:gs pos="100000">
                  <a:srgbClr val="D7D7D7"/>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a:latin typeface="+mn-ea"/>
                <a:ea typeface="+mn-ea"/>
              </a:endParaRPr>
            </a:p>
          </p:txBody>
        </p:sp>
        <p:sp>
          <p:nvSpPr>
            <p:cNvPr id="21" name="Text Box 18"/>
            <p:cNvSpPr txBox="1">
              <a:spLocks noChangeArrowheads="1"/>
            </p:cNvSpPr>
            <p:nvPr/>
          </p:nvSpPr>
          <p:spPr bwMode="gray">
            <a:xfrm>
              <a:off x="1514680" y="3805902"/>
              <a:ext cx="6715172" cy="384705"/>
            </a:xfrm>
            <a:prstGeom prst="rect">
              <a:avLst/>
            </a:prstGeom>
            <a:noFill/>
            <a:ln w="9525" algn="ctr">
              <a:noFill/>
              <a:miter lim="800000"/>
              <a:headEnd/>
              <a:tailEnd/>
            </a:ln>
          </p:spPr>
          <p:txBody>
            <a:bodyPr wrap="square">
              <a:spAutoFit/>
            </a:bodyPr>
            <a:lstStyle/>
            <a:p>
              <a:pPr algn="just" eaLnBrk="0" hangingPunct="0">
                <a:lnSpc>
                  <a:spcPct val="125000"/>
                </a:lnSpc>
                <a:defRPr/>
              </a:pPr>
              <a:r>
                <a:rPr lang="zh-CN" altLang="en-US" b="1" dirty="0" smtClean="0">
                  <a:latin typeface="+mn-ea"/>
                  <a:cs typeface="Arial" charset="0"/>
                </a:rPr>
                <a:t> 在上述全流程过程中的契约、协议、交易、法律、金融的支持。</a:t>
              </a:r>
            </a:p>
          </p:txBody>
        </p:sp>
        <p:sp>
          <p:nvSpPr>
            <p:cNvPr id="22" name="AutoShape 6"/>
            <p:cNvSpPr>
              <a:spLocks noChangeArrowheads="1"/>
            </p:cNvSpPr>
            <p:nvPr/>
          </p:nvSpPr>
          <p:spPr bwMode="ltGray">
            <a:xfrm rot="5400000">
              <a:off x="799186" y="3838848"/>
              <a:ext cx="907111" cy="523875"/>
            </a:xfrm>
            <a:prstGeom prst="roundRect">
              <a:avLst>
                <a:gd name="adj" fmla="val 16667"/>
              </a:avLst>
            </a:prstGeom>
            <a:solidFill>
              <a:srgbClr val="AA7D2C"/>
            </a:solidFill>
            <a:ln w="38100" algn="ctr">
              <a:solidFill>
                <a:srgbClr val="FFFFFF">
                  <a:alpha val="70195"/>
                </a:srgbClr>
              </a:solidFill>
              <a:round/>
              <a:headEnd/>
              <a:tailEnd/>
            </a:ln>
          </p:spPr>
          <p:txBody>
            <a:bodyPr wrap="none" anchor="ctr"/>
            <a:lstStyle/>
            <a:p>
              <a:pPr>
                <a:defRPr/>
              </a:pPr>
              <a:endParaRPr lang="zh-CN" altLang="en-US">
                <a:latin typeface="+mn-ea"/>
                <a:ea typeface="+mn-ea"/>
              </a:endParaRPr>
            </a:p>
          </p:txBody>
        </p:sp>
        <p:sp>
          <p:nvSpPr>
            <p:cNvPr id="24" name="AutoShape 7"/>
            <p:cNvSpPr>
              <a:spLocks noChangeArrowheads="1"/>
            </p:cNvSpPr>
            <p:nvPr/>
          </p:nvSpPr>
          <p:spPr bwMode="ltGray">
            <a:xfrm>
              <a:off x="1047242" y="3779069"/>
              <a:ext cx="396000" cy="85676"/>
            </a:xfrm>
            <a:prstGeom prst="roundRect">
              <a:avLst>
                <a:gd name="adj" fmla="val 28356"/>
              </a:avLst>
            </a:prstGeom>
            <a:gradFill rotWithShape="1">
              <a:gsLst>
                <a:gs pos="0">
                  <a:srgbClr val="FFFFFF">
                    <a:alpha val="70000"/>
                  </a:srgbClr>
                </a:gs>
                <a:gs pos="100000">
                  <a:srgbClr val="CD9A3F"/>
                </a:gs>
              </a:gsLst>
              <a:lin ang="5400000" scaled="1"/>
            </a:gradFill>
            <a:ln w="9525" algn="ctr">
              <a:noFill/>
              <a:round/>
              <a:headEnd/>
              <a:tailEnd/>
            </a:ln>
          </p:spPr>
          <p:txBody>
            <a:bodyPr wrap="none" anchor="ctr"/>
            <a:lstStyle/>
            <a:p>
              <a:pPr>
                <a:defRPr/>
              </a:pPr>
              <a:endParaRPr lang="zh-CN" altLang="en-US">
                <a:latin typeface="+mn-ea"/>
                <a:ea typeface="+mn-ea"/>
              </a:endParaRPr>
            </a:p>
          </p:txBody>
        </p:sp>
        <p:sp>
          <p:nvSpPr>
            <p:cNvPr id="25" name="AutoShape 7"/>
            <p:cNvSpPr>
              <a:spLocks noChangeArrowheads="1"/>
            </p:cNvSpPr>
            <p:nvPr/>
          </p:nvSpPr>
          <p:spPr bwMode="ltGray">
            <a:xfrm>
              <a:off x="1048594" y="4295167"/>
              <a:ext cx="396000" cy="85676"/>
            </a:xfrm>
            <a:prstGeom prst="roundRect">
              <a:avLst>
                <a:gd name="adj" fmla="val 28356"/>
              </a:avLst>
            </a:prstGeom>
            <a:gradFill rotWithShape="1">
              <a:gsLst>
                <a:gs pos="0">
                  <a:srgbClr val="FFFFFF">
                    <a:alpha val="70000"/>
                  </a:srgbClr>
                </a:gs>
                <a:gs pos="100000">
                  <a:srgbClr val="CD9A3F"/>
                </a:gs>
              </a:gsLst>
              <a:lin ang="5400000" scaled="1"/>
            </a:gradFill>
            <a:ln w="9525" algn="ctr">
              <a:noFill/>
              <a:round/>
              <a:headEnd/>
              <a:tailEnd/>
            </a:ln>
          </p:spPr>
          <p:txBody>
            <a:bodyPr wrap="none" anchor="ctr"/>
            <a:lstStyle/>
            <a:p>
              <a:pPr>
                <a:defRPr/>
              </a:pPr>
              <a:endParaRPr lang="zh-CN" altLang="en-US">
                <a:latin typeface="+mn-ea"/>
                <a:ea typeface="+mn-ea"/>
              </a:endParaRPr>
            </a:p>
          </p:txBody>
        </p:sp>
        <p:sp>
          <p:nvSpPr>
            <p:cNvPr id="28" name="Rectangle 16"/>
            <p:cNvSpPr>
              <a:spLocks noChangeArrowheads="1"/>
            </p:cNvSpPr>
            <p:nvPr/>
          </p:nvSpPr>
          <p:spPr bwMode="black">
            <a:xfrm>
              <a:off x="1099434" y="3970332"/>
              <a:ext cx="265118" cy="404769"/>
            </a:xfrm>
            <a:prstGeom prst="rect">
              <a:avLst/>
            </a:prstGeom>
            <a:noFill/>
            <a:ln w="9525" algn="ctr">
              <a:noFill/>
              <a:miter lim="800000"/>
              <a:headEnd/>
              <a:tailEnd/>
            </a:ln>
          </p:spPr>
          <p:txBody>
            <a:bodyPr wrap="square">
              <a:spAutoFit/>
            </a:bodyPr>
            <a:lstStyle/>
            <a:p>
              <a:pPr algn="ctr">
                <a:defRPr/>
              </a:pPr>
              <a:r>
                <a:rPr lang="zh-CN" altLang="en-US" sz="2300" b="1" dirty="0">
                  <a:solidFill>
                    <a:srgbClr val="FFFFFF"/>
                  </a:solidFill>
                  <a:latin typeface="+mn-ea"/>
                  <a:ea typeface="+mn-ea"/>
                  <a:cs typeface="Arial" charset="0"/>
                </a:rPr>
                <a:t>③</a:t>
              </a:r>
              <a:endParaRPr lang="en-US" altLang="zh-CN" sz="2300" b="1" dirty="0">
                <a:solidFill>
                  <a:srgbClr val="FFFFFF"/>
                </a:solidFill>
                <a:latin typeface="+mn-ea"/>
                <a:ea typeface="+mn-ea"/>
                <a:cs typeface="Arial" charset="0"/>
              </a:endParaRPr>
            </a:p>
          </p:txBody>
        </p:sp>
      </p:grpSp>
      <p:grpSp>
        <p:nvGrpSpPr>
          <p:cNvPr id="18" name="组合 28"/>
          <p:cNvGrpSpPr/>
          <p:nvPr/>
        </p:nvGrpSpPr>
        <p:grpSpPr>
          <a:xfrm>
            <a:off x="934894" y="5508823"/>
            <a:ext cx="8604903" cy="1181456"/>
            <a:chOff x="772406" y="1000109"/>
            <a:chExt cx="7358112" cy="1635555"/>
          </a:xfrm>
        </p:grpSpPr>
        <p:sp>
          <p:nvSpPr>
            <p:cNvPr id="30" name="AutoShape 13"/>
            <p:cNvSpPr>
              <a:spLocks noChangeArrowheads="1"/>
            </p:cNvSpPr>
            <p:nvPr/>
          </p:nvSpPr>
          <p:spPr bwMode="gray">
            <a:xfrm>
              <a:off x="1129594" y="1000109"/>
              <a:ext cx="7000924" cy="1635553"/>
            </a:xfrm>
            <a:prstGeom prst="roundRect">
              <a:avLst>
                <a:gd name="adj" fmla="val 4639"/>
              </a:avLst>
            </a:prstGeom>
            <a:gradFill rotWithShape="1">
              <a:gsLst>
                <a:gs pos="0">
                  <a:srgbClr val="D7D7D7">
                    <a:gamma/>
                    <a:tint val="4314"/>
                    <a:invGamma/>
                  </a:srgbClr>
                </a:gs>
                <a:gs pos="100000">
                  <a:srgbClr val="D7D7D7"/>
                </a:gs>
              </a:gsLst>
              <a:lin ang="5400000" scaled="1"/>
            </a:gradFill>
            <a:ln w="19050">
              <a:solidFill>
                <a:srgbClr val="C0C0C0"/>
              </a:solidFill>
              <a:round/>
              <a:headEnd/>
              <a:tailEnd/>
            </a:ln>
            <a:effectLst>
              <a:outerShdw dist="53882" dir="2700000" algn="ctr" rotWithShape="0">
                <a:srgbClr val="292929">
                  <a:alpha val="50000"/>
                </a:srgbClr>
              </a:outerShdw>
            </a:effectLst>
          </p:spPr>
          <p:txBody>
            <a:bodyPr wrap="none" anchor="ctr"/>
            <a:lstStyle/>
            <a:p>
              <a:pPr>
                <a:defRPr/>
              </a:pPr>
              <a:endParaRPr lang="zh-CN" altLang="en-US">
                <a:latin typeface="+mn-ea"/>
                <a:ea typeface="+mn-ea"/>
              </a:endParaRPr>
            </a:p>
          </p:txBody>
        </p:sp>
        <p:sp>
          <p:nvSpPr>
            <p:cNvPr id="31" name="Text Box 18"/>
            <p:cNvSpPr txBox="1">
              <a:spLocks noChangeArrowheads="1"/>
            </p:cNvSpPr>
            <p:nvPr/>
          </p:nvSpPr>
          <p:spPr bwMode="gray">
            <a:xfrm>
              <a:off x="1272470" y="1272563"/>
              <a:ext cx="6858048" cy="1193001"/>
            </a:xfrm>
            <a:prstGeom prst="rect">
              <a:avLst/>
            </a:prstGeom>
            <a:noFill/>
            <a:ln w="9525" algn="ctr">
              <a:noFill/>
              <a:miter lim="800000"/>
              <a:headEnd/>
              <a:tailEnd/>
            </a:ln>
          </p:spPr>
          <p:txBody>
            <a:bodyPr wrap="square">
              <a:spAutoFit/>
            </a:bodyPr>
            <a:lstStyle/>
            <a:p>
              <a:pPr algn="just" eaLnBrk="0" hangingPunct="0">
                <a:lnSpc>
                  <a:spcPct val="125000"/>
                </a:lnSpc>
                <a:defRPr/>
              </a:pPr>
              <a:r>
                <a:rPr lang="zh-CN" altLang="en-US" b="1" dirty="0" smtClean="0">
                  <a:latin typeface="+mn-ea"/>
                  <a:ea typeface="+mn-ea"/>
                  <a:cs typeface="Arial" charset="0"/>
                </a:rPr>
                <a:t> 全价值链上资源优化利用，意外的处置，生产安全、信息安全、绿色环保等一系列的保障措施。 </a:t>
              </a:r>
            </a:p>
          </p:txBody>
        </p:sp>
        <p:grpSp>
          <p:nvGrpSpPr>
            <p:cNvPr id="19" name="组合 9"/>
            <p:cNvGrpSpPr/>
            <p:nvPr/>
          </p:nvGrpSpPr>
          <p:grpSpPr>
            <a:xfrm>
              <a:off x="772406" y="1109146"/>
              <a:ext cx="523875" cy="1526518"/>
              <a:chOff x="714350" y="1026910"/>
              <a:chExt cx="523875" cy="2013633"/>
            </a:xfrm>
          </p:grpSpPr>
          <p:sp>
            <p:nvSpPr>
              <p:cNvPr id="34" name="AutoShape 14"/>
              <p:cNvSpPr>
                <a:spLocks noChangeArrowheads="1"/>
              </p:cNvSpPr>
              <p:nvPr/>
            </p:nvSpPr>
            <p:spPr bwMode="ltGray">
              <a:xfrm rot="16200000">
                <a:off x="-30529" y="1771789"/>
                <a:ext cx="2013633" cy="523875"/>
              </a:xfrm>
              <a:prstGeom prst="roundRect">
                <a:avLst>
                  <a:gd name="adj" fmla="val 16667"/>
                </a:avLst>
              </a:prstGeom>
              <a:solidFill>
                <a:srgbClr val="9933FF"/>
              </a:solidFill>
              <a:ln w="38100" algn="ctr">
                <a:solidFill>
                  <a:srgbClr val="FFFFFF">
                    <a:alpha val="70195"/>
                  </a:srgbClr>
                </a:solidFill>
                <a:round/>
                <a:headEnd/>
                <a:tailEnd/>
              </a:ln>
            </p:spPr>
            <p:txBody>
              <a:bodyPr wrap="none" anchor="ctr"/>
              <a:lstStyle/>
              <a:p>
                <a:pPr>
                  <a:defRPr/>
                </a:pPr>
                <a:endParaRPr lang="zh-CN" altLang="en-US">
                  <a:latin typeface="+mn-ea"/>
                  <a:ea typeface="+mn-ea"/>
                </a:endParaRPr>
              </a:p>
            </p:txBody>
          </p:sp>
          <p:sp>
            <p:nvSpPr>
              <p:cNvPr id="35" name="AutoShape 15"/>
              <p:cNvSpPr>
                <a:spLocks noChangeArrowheads="1"/>
              </p:cNvSpPr>
              <p:nvPr/>
            </p:nvSpPr>
            <p:spPr bwMode="ltGray">
              <a:xfrm>
                <a:off x="791496" y="1144632"/>
                <a:ext cx="365128" cy="142464"/>
              </a:xfrm>
              <a:prstGeom prst="roundRect">
                <a:avLst>
                  <a:gd name="adj" fmla="val 28356"/>
                </a:avLst>
              </a:prstGeom>
              <a:gradFill flip="none" rotWithShape="1">
                <a:gsLst>
                  <a:gs pos="0">
                    <a:srgbClr val="9933FF">
                      <a:tint val="66000"/>
                      <a:satMod val="160000"/>
                    </a:srgbClr>
                  </a:gs>
                  <a:gs pos="50000">
                    <a:srgbClr val="9933FF">
                      <a:tint val="44500"/>
                      <a:satMod val="160000"/>
                    </a:srgbClr>
                  </a:gs>
                  <a:gs pos="100000">
                    <a:srgbClr val="9933FF">
                      <a:tint val="23500"/>
                      <a:satMod val="160000"/>
                    </a:srgbClr>
                  </a:gs>
                </a:gsLst>
                <a:lin ang="16200000" scaled="1"/>
                <a:tileRect/>
              </a:gradFill>
              <a:ln w="9525" algn="ctr">
                <a:noFill/>
                <a:round/>
                <a:headEnd/>
                <a:tailEnd/>
              </a:ln>
            </p:spPr>
            <p:txBody>
              <a:bodyPr wrap="none" anchor="ctr"/>
              <a:lstStyle/>
              <a:p>
                <a:pPr>
                  <a:defRPr/>
                </a:pPr>
                <a:endParaRPr lang="zh-CN" altLang="en-US">
                  <a:latin typeface="+mn-ea"/>
                  <a:ea typeface="+mn-ea"/>
                </a:endParaRPr>
              </a:p>
            </p:txBody>
          </p:sp>
          <p:sp>
            <p:nvSpPr>
              <p:cNvPr id="36" name="AutoShape 15"/>
              <p:cNvSpPr>
                <a:spLocks noChangeArrowheads="1"/>
              </p:cNvSpPr>
              <p:nvPr/>
            </p:nvSpPr>
            <p:spPr bwMode="ltGray">
              <a:xfrm>
                <a:off x="785786" y="2844123"/>
                <a:ext cx="365128" cy="142464"/>
              </a:xfrm>
              <a:prstGeom prst="roundRect">
                <a:avLst>
                  <a:gd name="adj" fmla="val 28356"/>
                </a:avLst>
              </a:prstGeom>
              <a:gradFill flip="none" rotWithShape="1">
                <a:gsLst>
                  <a:gs pos="0">
                    <a:srgbClr val="9933FF">
                      <a:tint val="66000"/>
                      <a:satMod val="160000"/>
                    </a:srgbClr>
                  </a:gs>
                  <a:gs pos="50000">
                    <a:srgbClr val="9933FF">
                      <a:tint val="44500"/>
                      <a:satMod val="160000"/>
                    </a:srgbClr>
                  </a:gs>
                  <a:gs pos="100000">
                    <a:srgbClr val="9933FF">
                      <a:tint val="23500"/>
                      <a:satMod val="160000"/>
                    </a:srgbClr>
                  </a:gs>
                </a:gsLst>
                <a:lin ang="10800000" scaled="1"/>
                <a:tileRect/>
              </a:gradFill>
              <a:ln w="9525" algn="ctr">
                <a:noFill/>
                <a:round/>
                <a:headEnd/>
                <a:tailEnd/>
              </a:ln>
            </p:spPr>
            <p:txBody>
              <a:bodyPr wrap="none" anchor="ctr"/>
              <a:lstStyle/>
              <a:p>
                <a:pPr>
                  <a:defRPr/>
                </a:pPr>
                <a:endParaRPr lang="zh-CN" altLang="en-US">
                  <a:latin typeface="+mn-ea"/>
                  <a:ea typeface="+mn-ea"/>
                </a:endParaRPr>
              </a:p>
            </p:txBody>
          </p:sp>
        </p:grpSp>
        <p:sp>
          <p:nvSpPr>
            <p:cNvPr id="33" name="Rectangle 16"/>
            <p:cNvSpPr>
              <a:spLocks noChangeArrowheads="1"/>
            </p:cNvSpPr>
            <p:nvPr/>
          </p:nvSpPr>
          <p:spPr bwMode="black">
            <a:xfrm>
              <a:off x="894972" y="1566125"/>
              <a:ext cx="265118" cy="617805"/>
            </a:xfrm>
            <a:prstGeom prst="rect">
              <a:avLst/>
            </a:prstGeom>
            <a:noFill/>
            <a:ln w="9525" algn="ctr">
              <a:noFill/>
              <a:miter lim="800000"/>
              <a:headEnd/>
              <a:tailEnd/>
            </a:ln>
          </p:spPr>
          <p:txBody>
            <a:bodyPr wrap="square">
              <a:spAutoFit/>
            </a:bodyPr>
            <a:lstStyle/>
            <a:p>
              <a:pPr algn="ctr">
                <a:defRPr/>
              </a:pPr>
              <a:r>
                <a:rPr lang="zh-CN" altLang="en-US" sz="2300" b="1" dirty="0">
                  <a:solidFill>
                    <a:srgbClr val="FFFFFF"/>
                  </a:solidFill>
                  <a:latin typeface="+mn-ea"/>
                  <a:ea typeface="+mn-ea"/>
                  <a:cs typeface="Arial" charset="0"/>
                </a:rPr>
                <a:t>④</a:t>
              </a:r>
              <a:endParaRPr lang="en-US" altLang="zh-CN" sz="2300" b="1" dirty="0">
                <a:solidFill>
                  <a:srgbClr val="FFFFFF"/>
                </a:solidFill>
                <a:latin typeface="+mn-ea"/>
                <a:ea typeface="+mn-ea"/>
                <a:cs typeface="Arial"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checkerboard(across)">
                                      <p:cBhvr>
                                        <p:cTn id="11" dur="500"/>
                                        <p:tgtEl>
                                          <p:spTgt spid="10"/>
                                        </p:tgtEl>
                                      </p:cBhvr>
                                    </p:animEffect>
                                  </p:childTnLst>
                                </p:cTn>
                              </p:par>
                            </p:childTnLst>
                          </p:cTn>
                        </p:par>
                        <p:par>
                          <p:cTn id="12" fill="hold">
                            <p:stCondLst>
                              <p:cond delay="1000"/>
                            </p:stCondLst>
                            <p:childTnLst>
                              <p:par>
                                <p:cTn id="13" presetID="5" presetClass="entr" presetSubtype="10"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checkerboard(across)">
                                      <p:cBhvr>
                                        <p:cTn id="15" dur="500"/>
                                        <p:tgtEl>
                                          <p:spTgt spid="17"/>
                                        </p:tgtEl>
                                      </p:cBhvr>
                                    </p:animEffect>
                                  </p:childTnLst>
                                </p:cTn>
                              </p:par>
                            </p:childTnLst>
                          </p:cTn>
                        </p:par>
                        <p:par>
                          <p:cTn id="16" fill="hold">
                            <p:stCondLst>
                              <p:cond delay="1500"/>
                            </p:stCondLst>
                            <p:childTnLst>
                              <p:par>
                                <p:cTn id="17" presetID="5" presetClass="entr" presetSubtype="1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heckerboard(across)">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46106" y="-6223"/>
            <a:ext cx="9847294" cy="712610"/>
          </a:xfrm>
        </p:spPr>
        <p:txBody>
          <a:bodyPr lIns="104306" tIns="52153" rIns="104306" bIns="52153"/>
          <a:lstStyle/>
          <a:p>
            <a:pPr algn="l">
              <a:defRPr/>
            </a:pPr>
            <a:r>
              <a:rPr sz="3600" b="1" dirty="0" smtClean="0">
                <a:solidFill>
                  <a:schemeClr val="accent3"/>
                </a:solidFill>
                <a:latin typeface="华文新魏" pitchFamily="2" charset="-122"/>
                <a:ea typeface="华文新魏" pitchFamily="2" charset="-122"/>
              </a:rPr>
              <a:t>智能</a:t>
            </a:r>
            <a:r>
              <a:rPr lang="zh-CN" altLang="en-US" sz="3600" b="1" dirty="0" smtClean="0">
                <a:solidFill>
                  <a:schemeClr val="accent3"/>
                </a:solidFill>
                <a:latin typeface="华文新魏" pitchFamily="2" charset="-122"/>
                <a:ea typeface="华文新魏" pitchFamily="2" charset="-122"/>
              </a:rPr>
              <a:t>制造</a:t>
            </a:r>
            <a:endParaRPr sz="3600" b="1" dirty="0">
              <a:solidFill>
                <a:schemeClr val="accent3"/>
              </a:solidFill>
              <a:latin typeface="华文新魏" pitchFamily="2" charset="-122"/>
              <a:ea typeface="华文新魏" pitchFamily="2" charset="-122"/>
            </a:endParaRPr>
          </a:p>
        </p:txBody>
      </p:sp>
      <p:sp>
        <p:nvSpPr>
          <p:cNvPr id="5" name="圆角矩形 4"/>
          <p:cNvSpPr/>
          <p:nvPr/>
        </p:nvSpPr>
        <p:spPr>
          <a:xfrm>
            <a:off x="714750" y="1737906"/>
            <a:ext cx="9094959" cy="23970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a:solidFill>
                <a:srgbClr val="C1D0DD"/>
              </a:solidFill>
              <a:latin typeface="宋体" pitchFamily="2" charset="-122"/>
              <a:ea typeface="宋体" pitchFamily="2" charset="-122"/>
            </a:endParaRPr>
          </a:p>
        </p:txBody>
      </p:sp>
      <p:grpSp>
        <p:nvGrpSpPr>
          <p:cNvPr id="3" name="组合 24"/>
          <p:cNvGrpSpPr>
            <a:grpSpLocks/>
          </p:cNvGrpSpPr>
          <p:nvPr/>
        </p:nvGrpSpPr>
        <p:grpSpPr bwMode="auto">
          <a:xfrm>
            <a:off x="800150" y="1494615"/>
            <a:ext cx="3367678" cy="509336"/>
            <a:chOff x="683568" y="1538288"/>
            <a:chExt cx="2880320" cy="523082"/>
          </a:xfrm>
        </p:grpSpPr>
        <p:sp>
          <p:nvSpPr>
            <p:cNvPr id="7" name="AutoShape 90"/>
            <p:cNvSpPr>
              <a:spLocks noChangeArrowheads="1"/>
            </p:cNvSpPr>
            <p:nvPr/>
          </p:nvSpPr>
          <p:spPr bwMode="gray">
            <a:xfrm>
              <a:off x="683568" y="1543681"/>
              <a:ext cx="2880320" cy="483535"/>
            </a:xfrm>
            <a:prstGeom prst="roundRect">
              <a:avLst>
                <a:gd name="adj" fmla="val 41602"/>
              </a:avLst>
            </a:prstGeom>
            <a:solidFill>
              <a:schemeClr val="accent5">
                <a:lumMod val="50000"/>
              </a:schemeClr>
            </a:solidFill>
            <a:ln w="9525">
              <a:noFill/>
              <a:round/>
              <a:headEnd/>
              <a:tailEnd/>
            </a:ln>
            <a:effectLst>
              <a:outerShdw dist="35921" dir="2700000" algn="ctr" rotWithShape="0">
                <a:srgbClr val="1C1C1C">
                  <a:alpha val="50000"/>
                </a:srgbClr>
              </a:outerShdw>
            </a:effectLst>
          </p:spPr>
          <p:txBody>
            <a:bodyPr wrap="none" anchor="ctr"/>
            <a:lstStyle/>
            <a:p>
              <a:pPr>
                <a:defRPr/>
              </a:pPr>
              <a:endParaRPr lang="zh-CN" altLang="en-US">
                <a:latin typeface="宋体" pitchFamily="2" charset="-122"/>
                <a:ea typeface="宋体" pitchFamily="2" charset="-122"/>
              </a:endParaRPr>
            </a:p>
          </p:txBody>
        </p:sp>
        <p:sp>
          <p:nvSpPr>
            <p:cNvPr id="8" name="AutoShape 11"/>
            <p:cNvSpPr>
              <a:spLocks noChangeArrowheads="1"/>
            </p:cNvSpPr>
            <p:nvPr/>
          </p:nvSpPr>
          <p:spPr bwMode="gray">
            <a:xfrm flipH="1">
              <a:off x="3398946"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9" name="AutoShape 12"/>
            <p:cNvSpPr>
              <a:spLocks noChangeArrowheads="1"/>
            </p:cNvSpPr>
            <p:nvPr/>
          </p:nvSpPr>
          <p:spPr bwMode="gray">
            <a:xfrm>
              <a:off x="714497"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26638" name="Text Box 18"/>
            <p:cNvSpPr txBox="1">
              <a:spLocks noChangeArrowheads="1"/>
            </p:cNvSpPr>
            <p:nvPr/>
          </p:nvSpPr>
          <p:spPr bwMode="white">
            <a:xfrm>
              <a:off x="928662" y="1538288"/>
              <a:ext cx="2238375" cy="523082"/>
            </a:xfrm>
            <a:prstGeom prst="rect">
              <a:avLst/>
            </a:prstGeom>
            <a:noFill/>
            <a:ln w="9525" algn="ctr">
              <a:noFill/>
              <a:miter lim="800000"/>
              <a:headEnd/>
              <a:tailEnd/>
            </a:ln>
          </p:spPr>
          <p:txBody>
            <a:bodyPr>
              <a:spAutoFit/>
            </a:bodyPr>
            <a:lstStyle/>
            <a:p>
              <a:pPr algn="ctr">
                <a:spcBef>
                  <a:spcPct val="50000"/>
                </a:spcBef>
              </a:pPr>
              <a:r>
                <a:rPr lang="zh-CN" altLang="en-US" sz="2700" b="1" dirty="0">
                  <a:solidFill>
                    <a:srgbClr val="FFFFFF"/>
                  </a:solidFill>
                  <a:latin typeface="宋体" charset="-122"/>
                </a:rPr>
                <a:t>制造智能</a:t>
              </a:r>
              <a:endParaRPr lang="en-US" altLang="zh-CN" sz="2700" b="1" dirty="0">
                <a:solidFill>
                  <a:srgbClr val="FFFFFF"/>
                </a:solidFill>
                <a:latin typeface="宋体" charset="-122"/>
                <a:cs typeface="Arial" charset="0"/>
              </a:endParaRPr>
            </a:p>
          </p:txBody>
        </p:sp>
      </p:grpSp>
      <p:sp>
        <p:nvSpPr>
          <p:cNvPr id="11" name="矩形 10"/>
          <p:cNvSpPr>
            <a:spLocks noChangeArrowheads="1"/>
          </p:cNvSpPr>
          <p:nvPr/>
        </p:nvSpPr>
        <p:spPr bwMode="auto">
          <a:xfrm>
            <a:off x="1136174" y="2135222"/>
            <a:ext cx="8421053" cy="2228983"/>
          </a:xfrm>
          <a:prstGeom prst="rect">
            <a:avLst/>
          </a:prstGeom>
          <a:noFill/>
          <a:ln w="9525">
            <a:noFill/>
            <a:miter lim="800000"/>
            <a:headEnd/>
            <a:tailEnd/>
          </a:ln>
        </p:spPr>
        <p:txBody>
          <a:bodyPr lIns="104306" tIns="52153" rIns="104306" bIns="52153">
            <a:spAutoFit/>
          </a:bodyPr>
          <a:lstStyle/>
          <a:p>
            <a:r>
              <a:rPr lang="zh-CN" altLang="en-US" sz="2300" b="1" dirty="0">
                <a:latin typeface="宋体" charset="-122"/>
              </a:rPr>
              <a:t>使用智能装备</a:t>
            </a:r>
            <a:r>
              <a:rPr lang="zh-CN" altLang="en-US" sz="2300" b="1" dirty="0" smtClean="0">
                <a:latin typeface="宋体" charset="-122"/>
              </a:rPr>
              <a:t>、智能物流、制造</a:t>
            </a:r>
            <a:r>
              <a:rPr lang="zh-CN" altLang="en-US" sz="2300" b="1" dirty="0">
                <a:latin typeface="宋体" charset="-122"/>
              </a:rPr>
              <a:t>执行系统，实现整个生产制造过程的优化控制、智能调度、生产及设备运行状态监控、质量管理、车间绩效等。对生产、设备、质量的异常作出正确的判断和处置。实现制造执行与运营管理、研发设计、智能装备的集成</a:t>
            </a:r>
            <a:r>
              <a:rPr lang="zh-CN" altLang="en-US" sz="2300" b="1" dirty="0" smtClean="0">
                <a:latin typeface="宋体" charset="-122"/>
              </a:rPr>
              <a:t>。</a:t>
            </a:r>
            <a:r>
              <a:rPr lang="zh-CN" altLang="zh-CN" sz="2300" b="1" dirty="0" smtClean="0">
                <a:latin typeface="宋体" charset="-122"/>
              </a:rPr>
              <a:t>实现设计制造一体化，管控一体化。</a:t>
            </a:r>
          </a:p>
          <a:p>
            <a:endParaRPr lang="zh-CN" altLang="en-US" sz="2300" b="1" dirty="0">
              <a:latin typeface="宋体" charset="-122"/>
            </a:endParaRPr>
          </a:p>
        </p:txBody>
      </p:sp>
      <p:pic>
        <p:nvPicPr>
          <p:cNvPr id="26630" name="图片 12" descr="200881511344773_2.jpg"/>
          <p:cNvPicPr>
            <a:picLocks noChangeAspect="1"/>
          </p:cNvPicPr>
          <p:nvPr/>
        </p:nvPicPr>
        <p:blipFill>
          <a:blip r:embed="rId2" cstate="print"/>
          <a:srcRect t="47900" b="30051"/>
          <a:stretch>
            <a:fillRect/>
          </a:stretch>
        </p:blipFill>
        <p:spPr bwMode="auto">
          <a:xfrm>
            <a:off x="0" y="4892068"/>
            <a:ext cx="10693400" cy="1668028"/>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46106" y="65215"/>
            <a:ext cx="9847294" cy="857896"/>
          </a:xfrm>
        </p:spPr>
        <p:txBody>
          <a:bodyPr lIns="104306" tIns="52153" rIns="104306" bIns="52153"/>
          <a:lstStyle/>
          <a:p>
            <a:pPr algn="l">
              <a:defRPr/>
            </a:pPr>
            <a:r>
              <a:rPr lang="zh-CN" altLang="en-US" sz="3600" b="1" dirty="0" smtClean="0">
                <a:solidFill>
                  <a:schemeClr val="accent3"/>
                </a:solidFill>
                <a:latin typeface="黑体" pitchFamily="49" charset="-122"/>
                <a:ea typeface="黑体" pitchFamily="49" charset="-122"/>
              </a:rPr>
              <a:t>智能决策</a:t>
            </a:r>
            <a:r>
              <a:rPr sz="3600" b="1" dirty="0" smtClean="0">
                <a:solidFill>
                  <a:schemeClr val="accent3"/>
                </a:solidFill>
                <a:latin typeface="黑体" pitchFamily="49" charset="-122"/>
                <a:ea typeface="黑体" pitchFamily="49" charset="-122"/>
              </a:rPr>
              <a:t/>
            </a:r>
            <a:br>
              <a:rPr sz="3600" b="1" dirty="0" smtClean="0">
                <a:solidFill>
                  <a:schemeClr val="accent3"/>
                </a:solidFill>
                <a:latin typeface="黑体" pitchFamily="49" charset="-122"/>
                <a:ea typeface="黑体" pitchFamily="49" charset="-122"/>
              </a:rPr>
            </a:br>
            <a:endParaRPr sz="3600" b="1" dirty="0">
              <a:solidFill>
                <a:schemeClr val="accent3"/>
              </a:solidFill>
              <a:latin typeface="黑体" pitchFamily="49" charset="-122"/>
              <a:ea typeface="黑体" pitchFamily="49" charset="-122"/>
            </a:endParaRPr>
          </a:p>
        </p:txBody>
      </p:sp>
      <p:grpSp>
        <p:nvGrpSpPr>
          <p:cNvPr id="3" name="组合 24"/>
          <p:cNvGrpSpPr>
            <a:grpSpLocks/>
          </p:cNvGrpSpPr>
          <p:nvPr/>
        </p:nvGrpSpPr>
        <p:grpSpPr bwMode="auto">
          <a:xfrm>
            <a:off x="800150" y="1239207"/>
            <a:ext cx="3367678" cy="509336"/>
            <a:chOff x="683568" y="1538288"/>
            <a:chExt cx="2880320" cy="523082"/>
          </a:xfrm>
        </p:grpSpPr>
        <p:sp>
          <p:nvSpPr>
            <p:cNvPr id="7" name="AutoShape 90"/>
            <p:cNvSpPr>
              <a:spLocks noChangeArrowheads="1"/>
            </p:cNvSpPr>
            <p:nvPr/>
          </p:nvSpPr>
          <p:spPr bwMode="gray">
            <a:xfrm>
              <a:off x="683568" y="1543681"/>
              <a:ext cx="2880320" cy="483535"/>
            </a:xfrm>
            <a:prstGeom prst="roundRect">
              <a:avLst>
                <a:gd name="adj" fmla="val 41602"/>
              </a:avLst>
            </a:prstGeom>
            <a:solidFill>
              <a:schemeClr val="accent5">
                <a:lumMod val="50000"/>
              </a:schemeClr>
            </a:solidFill>
            <a:ln w="9525">
              <a:noFill/>
              <a:round/>
              <a:headEnd/>
              <a:tailEnd/>
            </a:ln>
            <a:effectLst>
              <a:outerShdw dist="35921" dir="2700000" algn="ctr" rotWithShape="0">
                <a:srgbClr val="1C1C1C">
                  <a:alpha val="50000"/>
                </a:srgbClr>
              </a:outerShdw>
            </a:effectLst>
          </p:spPr>
          <p:txBody>
            <a:bodyPr wrap="none" anchor="ctr"/>
            <a:lstStyle/>
            <a:p>
              <a:pPr>
                <a:defRPr/>
              </a:pPr>
              <a:endParaRPr lang="zh-CN" altLang="en-US">
                <a:latin typeface="宋体" pitchFamily="2" charset="-122"/>
                <a:ea typeface="宋体" pitchFamily="2" charset="-122"/>
              </a:endParaRPr>
            </a:p>
          </p:txBody>
        </p:sp>
        <p:sp>
          <p:nvSpPr>
            <p:cNvPr id="8" name="AutoShape 11"/>
            <p:cNvSpPr>
              <a:spLocks noChangeArrowheads="1"/>
            </p:cNvSpPr>
            <p:nvPr/>
          </p:nvSpPr>
          <p:spPr bwMode="gray">
            <a:xfrm flipH="1">
              <a:off x="3398946"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9" name="AutoShape 12"/>
            <p:cNvSpPr>
              <a:spLocks noChangeArrowheads="1"/>
            </p:cNvSpPr>
            <p:nvPr/>
          </p:nvSpPr>
          <p:spPr bwMode="gray">
            <a:xfrm>
              <a:off x="714497" y="1640522"/>
              <a:ext cx="127625" cy="324041"/>
            </a:xfrm>
            <a:prstGeom prst="moon">
              <a:avLst>
                <a:gd name="adj" fmla="val 22032"/>
              </a:avLst>
            </a:prstGeom>
            <a:gradFill rotWithShape="1">
              <a:gsLst>
                <a:gs pos="0">
                  <a:srgbClr val="FFFFFF">
                    <a:gamma/>
                    <a:shade val="46275"/>
                    <a:invGamma/>
                    <a:alpha val="0"/>
                  </a:srgbClr>
                </a:gs>
                <a:gs pos="50000">
                  <a:srgbClr val="FFFFFF">
                    <a:alpha val="84000"/>
                  </a:srgbClr>
                </a:gs>
                <a:gs pos="100000">
                  <a:srgbClr val="FFFFFF">
                    <a:gamma/>
                    <a:shade val="46275"/>
                    <a:invGamma/>
                    <a:alpha val="0"/>
                  </a:srgbClr>
                </a:gs>
              </a:gsLst>
              <a:lin ang="5400000" scaled="1"/>
            </a:gradFill>
            <a:ln w="9525">
              <a:noFill/>
              <a:miter lim="800000"/>
              <a:headEnd/>
              <a:tailEnd/>
            </a:ln>
            <a:effectLst/>
          </p:spPr>
          <p:txBody>
            <a:bodyPr wrap="none" anchor="ctr"/>
            <a:lstStyle/>
            <a:p>
              <a:pPr>
                <a:defRPr/>
              </a:pPr>
              <a:endParaRPr lang="zh-CN" altLang="en-US" sz="2700" dirty="0">
                <a:latin typeface="宋体" pitchFamily="2" charset="-122"/>
              </a:endParaRPr>
            </a:p>
          </p:txBody>
        </p:sp>
        <p:sp>
          <p:nvSpPr>
            <p:cNvPr id="24593" name="Text Box 18"/>
            <p:cNvSpPr txBox="1">
              <a:spLocks noChangeArrowheads="1"/>
            </p:cNvSpPr>
            <p:nvPr/>
          </p:nvSpPr>
          <p:spPr bwMode="white">
            <a:xfrm>
              <a:off x="928662" y="1538288"/>
              <a:ext cx="2238375" cy="523082"/>
            </a:xfrm>
            <a:prstGeom prst="rect">
              <a:avLst/>
            </a:prstGeom>
            <a:noFill/>
            <a:ln w="9525" algn="ctr">
              <a:noFill/>
              <a:miter lim="800000"/>
              <a:headEnd/>
              <a:tailEnd/>
            </a:ln>
          </p:spPr>
          <p:txBody>
            <a:bodyPr>
              <a:spAutoFit/>
            </a:bodyPr>
            <a:lstStyle/>
            <a:p>
              <a:pPr algn="ctr">
                <a:spcBef>
                  <a:spcPct val="50000"/>
                </a:spcBef>
              </a:pPr>
              <a:r>
                <a:rPr lang="zh-CN" altLang="en-US" sz="2700" b="1" dirty="0">
                  <a:solidFill>
                    <a:srgbClr val="FFFFFF"/>
                  </a:solidFill>
                  <a:latin typeface="宋体" charset="-122"/>
                </a:rPr>
                <a:t>商业智能</a:t>
              </a:r>
              <a:endParaRPr lang="en-US" altLang="zh-CN" sz="2700" b="1" dirty="0">
                <a:solidFill>
                  <a:srgbClr val="FFFFFF"/>
                </a:solidFill>
                <a:latin typeface="宋体" charset="-122"/>
                <a:cs typeface="Arial" charset="0"/>
              </a:endParaRPr>
            </a:p>
          </p:txBody>
        </p:sp>
      </p:grpSp>
      <p:sp>
        <p:nvSpPr>
          <p:cNvPr id="11" name="矩形 10"/>
          <p:cNvSpPr>
            <a:spLocks noChangeArrowheads="1"/>
          </p:cNvSpPr>
          <p:nvPr/>
        </p:nvSpPr>
        <p:spPr bwMode="auto">
          <a:xfrm>
            <a:off x="967233" y="1851805"/>
            <a:ext cx="8673536" cy="2582926"/>
          </a:xfrm>
          <a:prstGeom prst="rect">
            <a:avLst/>
          </a:prstGeom>
          <a:noFill/>
          <a:ln w="9525">
            <a:noFill/>
            <a:miter lim="800000"/>
            <a:headEnd/>
            <a:tailEnd/>
          </a:ln>
        </p:spPr>
        <p:txBody>
          <a:bodyPr lIns="104306" tIns="52153" rIns="104306" bIns="52153">
            <a:spAutoFit/>
          </a:bodyPr>
          <a:lstStyle/>
          <a:p>
            <a:r>
              <a:rPr lang="zh-CN" altLang="en-US" sz="2300" b="1" dirty="0" smtClean="0">
                <a:latin typeface="宋体" charset="-122"/>
              </a:rPr>
              <a:t>在智能工厂的环境下，将产生大量的数据、知识。商业</a:t>
            </a:r>
            <a:r>
              <a:rPr lang="zh-CN" altLang="en-US" sz="2300" b="1" dirty="0">
                <a:latin typeface="宋体" charset="-122"/>
              </a:rPr>
              <a:t>智能是对商业信息的搜集、管理和分析过程，目的是使企业的各级决策者获得知识或洞察力，促使他们做出对企业更有利的决策。商业智能一般由数据仓库、联机分析处理、数据挖掘、数据备份和恢复等部分组成</a:t>
            </a:r>
            <a:r>
              <a:rPr lang="zh-CN" altLang="en-US" sz="2300" b="1" dirty="0" smtClean="0">
                <a:latin typeface="宋体" charset="-122"/>
              </a:rPr>
              <a:t>。提高决策的遇见性和准确性。</a:t>
            </a:r>
            <a:endParaRPr lang="en-US" altLang="zh-CN" sz="2300" b="1" dirty="0" smtClean="0">
              <a:latin typeface="宋体" charset="-122"/>
            </a:endParaRPr>
          </a:p>
          <a:p>
            <a:r>
              <a:rPr lang="en-US" altLang="zh-CN" sz="2300" b="1" dirty="0" smtClean="0">
                <a:latin typeface="宋体" charset="-122"/>
              </a:rPr>
              <a:t>   </a:t>
            </a:r>
            <a:r>
              <a:rPr lang="zh-CN" altLang="en-US" sz="2300" b="1" dirty="0" smtClean="0">
                <a:latin typeface="宋体" charset="-122"/>
              </a:rPr>
              <a:t>商业智能加上全面预算、绩效管理构成企业战略管控体系，实现战略管理。</a:t>
            </a:r>
            <a:endParaRPr lang="zh-CN" altLang="en-US" sz="2300" b="1" dirty="0"/>
          </a:p>
        </p:txBody>
      </p:sp>
      <p:grpSp>
        <p:nvGrpSpPr>
          <p:cNvPr id="4" name="组合 15"/>
          <p:cNvGrpSpPr>
            <a:grpSpLocks/>
          </p:cNvGrpSpPr>
          <p:nvPr/>
        </p:nvGrpSpPr>
        <p:grpSpPr bwMode="auto">
          <a:xfrm>
            <a:off x="0" y="4627773"/>
            <a:ext cx="10693400" cy="2214120"/>
            <a:chOff x="0" y="4197338"/>
            <a:chExt cx="9144000" cy="2008110"/>
          </a:xfrm>
        </p:grpSpPr>
        <p:pic>
          <p:nvPicPr>
            <p:cNvPr id="24583" name="图片 1"/>
            <p:cNvPicPr>
              <a:picLocks noChangeAspect="1" noChangeArrowheads="1"/>
            </p:cNvPicPr>
            <p:nvPr/>
          </p:nvPicPr>
          <p:blipFill>
            <a:blip r:embed="rId2" cstate="print"/>
            <a:srcRect l="1363" t="9100" r="1897" b="12630"/>
            <a:stretch>
              <a:fillRect/>
            </a:stretch>
          </p:blipFill>
          <p:spPr bwMode="auto">
            <a:xfrm>
              <a:off x="0" y="4197338"/>
              <a:ext cx="3315717" cy="2008110"/>
            </a:xfrm>
            <a:prstGeom prst="rect">
              <a:avLst/>
            </a:prstGeom>
            <a:noFill/>
            <a:ln w="9525">
              <a:noFill/>
              <a:miter lim="800000"/>
              <a:headEnd/>
              <a:tailEnd/>
            </a:ln>
          </p:spPr>
        </p:pic>
        <p:pic>
          <p:nvPicPr>
            <p:cNvPr id="24584" name="图片 4"/>
            <p:cNvPicPr>
              <a:picLocks noChangeAspect="1" noChangeArrowheads="1"/>
            </p:cNvPicPr>
            <p:nvPr/>
          </p:nvPicPr>
          <p:blipFill>
            <a:blip r:embed="rId3" cstate="print"/>
            <a:srcRect l="6813" t="9100" b="12630"/>
            <a:stretch>
              <a:fillRect/>
            </a:stretch>
          </p:blipFill>
          <p:spPr bwMode="auto">
            <a:xfrm>
              <a:off x="3275856" y="4197338"/>
              <a:ext cx="3168352" cy="1992043"/>
            </a:xfrm>
            <a:prstGeom prst="rect">
              <a:avLst/>
            </a:prstGeom>
            <a:noFill/>
            <a:ln w="9525">
              <a:noFill/>
              <a:miter lim="800000"/>
              <a:headEnd/>
              <a:tailEnd/>
            </a:ln>
          </p:spPr>
        </p:pic>
        <p:pic>
          <p:nvPicPr>
            <p:cNvPr id="24585" name="图片 16"/>
            <p:cNvPicPr>
              <a:picLocks noChangeAspect="1" noChangeArrowheads="1"/>
            </p:cNvPicPr>
            <p:nvPr/>
          </p:nvPicPr>
          <p:blipFill>
            <a:blip r:embed="rId4" cstate="print"/>
            <a:srcRect l="6122" t="8409" b="9682"/>
            <a:stretch>
              <a:fillRect/>
            </a:stretch>
          </p:blipFill>
          <p:spPr bwMode="auto">
            <a:xfrm>
              <a:off x="6387744" y="4221088"/>
              <a:ext cx="2756256" cy="1800200"/>
            </a:xfrm>
            <a:prstGeom prst="rect">
              <a:avLst/>
            </a:prstGeom>
            <a:noFill/>
            <a:ln w="9525">
              <a:noFill/>
              <a:miter lim="800000"/>
              <a:headEnd/>
              <a:tailEnd/>
            </a:ln>
          </p:spPr>
        </p:pic>
      </p:grpSp>
      <p:sp>
        <p:nvSpPr>
          <p:cNvPr id="13" name="圆角矩形 12"/>
          <p:cNvSpPr/>
          <p:nvPr/>
        </p:nvSpPr>
        <p:spPr>
          <a:xfrm>
            <a:off x="560354" y="1494615"/>
            <a:ext cx="9425018" cy="292895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lIns="104306" tIns="52153" rIns="104306" bIns="52153" anchor="ctr"/>
          <a:lstStyle/>
          <a:p>
            <a:pPr algn="ctr">
              <a:defRPr/>
            </a:pPr>
            <a:endParaRPr lang="zh-CN" altLang="en-US" dirty="0">
              <a:solidFill>
                <a:schemeClr val="accent6"/>
              </a:solidFill>
              <a:latin typeface="宋体" pitchFamily="2" charset="-122"/>
              <a:ea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subTitle" idx="1"/>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endParaRPr lang="zh-CN" altLang="zh-CN" smtClean="0"/>
          </a:p>
        </p:txBody>
      </p:sp>
      <p:pic>
        <p:nvPicPr>
          <p:cNvPr id="22531" name="Picture 5" descr="PPT02"/>
          <p:cNvPicPr>
            <a:picLocks noChangeAspect="1" noChangeArrowheads="1"/>
          </p:cNvPicPr>
          <p:nvPr/>
        </p:nvPicPr>
        <p:blipFill>
          <a:blip r:embed="rId2" cstate="print"/>
          <a:srcRect/>
          <a:stretch>
            <a:fillRect/>
          </a:stretch>
        </p:blipFill>
        <p:spPr bwMode="auto">
          <a:xfrm>
            <a:off x="1588" y="0"/>
            <a:ext cx="10691812" cy="7559675"/>
          </a:xfrm>
          <a:prstGeom prst="rect">
            <a:avLst/>
          </a:prstGeom>
          <a:noFill/>
          <a:ln w="9525">
            <a:noFill/>
            <a:miter lim="800000"/>
            <a:headEnd/>
            <a:tailEnd/>
          </a:ln>
        </p:spPr>
      </p:pic>
      <p:pic>
        <p:nvPicPr>
          <p:cNvPr id="22532" name="Picture 7" descr="自动化标"/>
          <p:cNvPicPr>
            <a:picLocks noChangeAspect="1" noChangeArrowheads="1"/>
          </p:cNvPicPr>
          <p:nvPr/>
        </p:nvPicPr>
        <p:blipFill>
          <a:blip r:embed="rId3" cstate="print"/>
          <a:srcRect/>
          <a:stretch>
            <a:fillRect/>
          </a:stretch>
        </p:blipFill>
        <p:spPr bwMode="auto">
          <a:xfrm>
            <a:off x="7075488" y="6013450"/>
            <a:ext cx="2962275" cy="517525"/>
          </a:xfrm>
          <a:prstGeom prst="rect">
            <a:avLst/>
          </a:prstGeom>
          <a:noFill/>
          <a:ln w="9525">
            <a:noFill/>
            <a:miter lim="800000"/>
            <a:headEnd/>
            <a:tailEnd/>
          </a:ln>
        </p:spPr>
      </p:pic>
      <p:sp>
        <p:nvSpPr>
          <p:cNvPr id="22533" name="Rectangle 2"/>
          <p:cNvSpPr>
            <a:spLocks noGrp="1" noChangeArrowheads="1"/>
          </p:cNvSpPr>
          <p:nvPr>
            <p:ph type="ctrTitle"/>
          </p:nvPr>
        </p:nvSpPr>
        <p:spPr bwMode="auto">
          <a:xfrm>
            <a:off x="488950" y="2589213"/>
            <a:ext cx="10072688" cy="1620837"/>
          </a:xfrm>
          <a:noFill/>
          <a:ln>
            <a:miter lim="800000"/>
            <a:headEnd/>
            <a:tailEnd/>
          </a:ln>
        </p:spPr>
        <p:txBody>
          <a:bodyPr vert="horz" wrap="square" lIns="91440" tIns="45720" rIns="91440" bIns="45720" numCol="1" anchor="ctr" anchorCtr="0" compatLnSpc="1">
            <a:prstTxWarp prst="textNoShape">
              <a:avLst/>
            </a:prstTxWarp>
          </a:bodyPr>
          <a:lstStyle/>
          <a:p>
            <a:pPr eaLnBrk="1" hangingPunct="1">
              <a:spcBef>
                <a:spcPct val="50000"/>
              </a:spcBef>
            </a:pPr>
            <a:r>
              <a:rPr lang="en-US" altLang="zh-CN" sz="6000" b="1" dirty="0" smtClean="0">
                <a:solidFill>
                  <a:schemeClr val="bg1"/>
                </a:solidFill>
                <a:latin typeface="华文新魏" pitchFamily="2" charset="-122"/>
                <a:ea typeface="华文新魏" pitchFamily="2" charset="-122"/>
              </a:rPr>
              <a:t>4</a:t>
            </a:r>
            <a:r>
              <a:rPr lang="en-US" altLang="zh-CN" sz="6000" b="1" dirty="0" smtClean="0">
                <a:solidFill>
                  <a:schemeClr val="bg1"/>
                </a:solidFill>
                <a:latin typeface="华文新魏" pitchFamily="2" charset="-122"/>
                <a:ea typeface="华文新魏" pitchFamily="2" charset="-122"/>
              </a:rPr>
              <a:t>.</a:t>
            </a:r>
            <a:r>
              <a:rPr lang="zh-CN" altLang="en-US" sz="6000" b="1" dirty="0" smtClean="0">
                <a:solidFill>
                  <a:schemeClr val="bg1"/>
                </a:solidFill>
                <a:latin typeface="华文新魏" pitchFamily="2" charset="-122"/>
                <a:ea typeface="华文新魏" pitchFamily="2" charset="-122"/>
              </a:rPr>
              <a:t> 智能</a:t>
            </a:r>
            <a:r>
              <a:rPr lang="zh-CN" altLang="en-US" sz="6000" b="1" dirty="0" smtClean="0">
                <a:solidFill>
                  <a:schemeClr val="bg1"/>
                </a:solidFill>
                <a:latin typeface="华文新魏" pitchFamily="2" charset="-122"/>
                <a:ea typeface="华文新魏" pitchFamily="2" charset="-122"/>
              </a:rPr>
              <a:t>制造</a:t>
            </a:r>
            <a:r>
              <a:rPr lang="zh-CN" altLang="en-US" sz="6000" b="1" dirty="0" smtClean="0">
                <a:solidFill>
                  <a:schemeClr val="bg1"/>
                </a:solidFill>
                <a:latin typeface="华文新魏" pitchFamily="2" charset="-122"/>
                <a:ea typeface="华文新魏" pitchFamily="2" charset="-122"/>
              </a:rPr>
              <a:t>的应对策略</a:t>
            </a:r>
            <a:endParaRPr lang="zh-CN" altLang="en-US" sz="6000" b="1" dirty="0" smtClean="0">
              <a:solidFill>
                <a:schemeClr val="bg1"/>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835390" y="2988543"/>
            <a:ext cx="8939077" cy="2533725"/>
            <a:chOff x="835390" y="2988543"/>
            <a:chExt cx="8939077" cy="2533725"/>
          </a:xfrm>
        </p:grpSpPr>
        <p:sp>
          <p:nvSpPr>
            <p:cNvPr id="8" name="Rectangle 175"/>
            <p:cNvSpPr>
              <a:spLocks noChangeArrowheads="1"/>
            </p:cNvSpPr>
            <p:nvPr/>
          </p:nvSpPr>
          <p:spPr bwMode="gray">
            <a:xfrm>
              <a:off x="835390" y="2988543"/>
              <a:ext cx="8939077" cy="2423746"/>
            </a:xfrm>
            <a:prstGeom prst="roundRect">
              <a:avLst/>
            </a:prstGeom>
            <a:solidFill>
              <a:schemeClr val="accent6">
                <a:lumMod val="50000"/>
              </a:schemeClr>
            </a:solidFill>
            <a:ln w="12700" algn="ctr">
              <a:noFill/>
              <a:prstDash val="dash"/>
              <a:miter lim="800000"/>
              <a:headEnd/>
              <a:tailEnd/>
            </a:ln>
          </p:spPr>
          <p:txBody>
            <a:bodyPr wrap="none" anchor="ctr"/>
            <a:lstStyle/>
            <a:p>
              <a:pPr>
                <a:lnSpc>
                  <a:spcPct val="150000"/>
                </a:lnSpc>
                <a:defRPr/>
              </a:pPr>
              <a:endParaRPr lang="zh-CN" altLang="en-US">
                <a:latin typeface="宋体" pitchFamily="2" charset="-122"/>
              </a:endParaRPr>
            </a:p>
          </p:txBody>
        </p:sp>
        <p:sp>
          <p:nvSpPr>
            <p:cNvPr id="14" name="Rectangle 181"/>
            <p:cNvSpPr>
              <a:spLocks noChangeArrowheads="1"/>
            </p:cNvSpPr>
            <p:nvPr/>
          </p:nvSpPr>
          <p:spPr bwMode="auto">
            <a:xfrm>
              <a:off x="1086018" y="3121611"/>
              <a:ext cx="8437820" cy="2400657"/>
            </a:xfrm>
            <a:prstGeom prst="rect">
              <a:avLst/>
            </a:prstGeom>
            <a:noFill/>
            <a:ln w="9525" algn="ctr">
              <a:noFill/>
              <a:miter lim="800000"/>
              <a:headEnd/>
              <a:tailEnd/>
            </a:ln>
          </p:spPr>
          <p:txBody>
            <a:bodyPr wrap="square">
              <a:spAutoFit/>
            </a:bodyPr>
            <a:lstStyle/>
            <a:p>
              <a:pPr marL="391146" indent="-391146" algn="just" eaLnBrk="0" hangingPunct="0">
                <a:lnSpc>
                  <a:spcPct val="150000"/>
                </a:lnSpc>
                <a:spcBef>
                  <a:spcPct val="20000"/>
                </a:spcBef>
                <a:buClr>
                  <a:srgbClr val="FFFFFF"/>
                </a:buClr>
                <a:buFont typeface="Wingdings" pitchFamily="2" charset="2"/>
                <a:buChar char="v"/>
                <a:defRPr/>
              </a:pPr>
              <a:r>
                <a:rPr lang="zh-CN" altLang="en-US" b="1" kern="0" dirty="0" smtClean="0">
                  <a:solidFill>
                    <a:srgbClr val="FF0000"/>
                  </a:solidFill>
                  <a:latin typeface="宋体" charset="-122"/>
                  <a:ea typeface="宋体" charset="-122"/>
                </a:rPr>
                <a:t>“互联网</a:t>
              </a:r>
              <a:r>
                <a:rPr lang="en-US" altLang="zh-CN" b="1" kern="0" dirty="0" smtClean="0">
                  <a:solidFill>
                    <a:srgbClr val="FF0000"/>
                  </a:solidFill>
                  <a:latin typeface="宋体" charset="-122"/>
                  <a:ea typeface="宋体" charset="-122"/>
                </a:rPr>
                <a:t>+</a:t>
              </a:r>
              <a:r>
                <a:rPr lang="zh-CN" altLang="en-US" b="1" kern="0" dirty="0" smtClean="0">
                  <a:solidFill>
                    <a:srgbClr val="FF0000"/>
                  </a:solidFill>
                  <a:latin typeface="宋体" charset="-122"/>
                  <a:ea typeface="宋体" charset="-122"/>
                </a:rPr>
                <a:t>”</a:t>
              </a:r>
              <a:r>
                <a:rPr lang="zh-CN" altLang="en-US" b="1" kern="0" dirty="0" smtClean="0">
                  <a:solidFill>
                    <a:schemeClr val="accent3"/>
                  </a:solidFill>
                  <a:latin typeface="+mn-ea"/>
                  <a:ea typeface="+mn-ea"/>
                </a:rPr>
                <a:t>。</a:t>
              </a:r>
              <a:r>
                <a:rPr lang="zh-CN" altLang="en-US" b="1" dirty="0" smtClean="0">
                  <a:solidFill>
                    <a:schemeClr val="accent3"/>
                  </a:solidFill>
                  <a:latin typeface="+mn-ea"/>
                  <a:ea typeface="+mn-ea"/>
                </a:rPr>
                <a:t> 是互联网与传统行业融合发展的新形态、新业态，指在充分发挥互联网在生产要素配置中的优化和集成作用，将互联网的创新成果深度融合于经济社会各领域之中，提升实体经济的创新力和生产力，形成更广泛的以互联网为基础设施和实现工具的经济发展新形态</a:t>
              </a:r>
              <a:r>
                <a:rPr lang="zh-CN" altLang="en-US" b="1" kern="0" dirty="0" smtClean="0">
                  <a:solidFill>
                    <a:schemeClr val="accent3"/>
                  </a:solidFill>
                  <a:latin typeface="+mn-ea"/>
                  <a:ea typeface="+mn-ea"/>
                </a:rPr>
                <a:t>。例如互联网</a:t>
              </a:r>
              <a:r>
                <a:rPr lang="en-US" altLang="zh-CN" b="1" kern="0" dirty="0" smtClean="0">
                  <a:solidFill>
                    <a:schemeClr val="accent3"/>
                  </a:solidFill>
                  <a:latin typeface="+mn-ea"/>
                  <a:ea typeface="+mn-ea"/>
                </a:rPr>
                <a:t>+</a:t>
              </a:r>
              <a:r>
                <a:rPr lang="zh-CN" altLang="en-US" b="1" kern="0" dirty="0" smtClean="0">
                  <a:solidFill>
                    <a:schemeClr val="accent3"/>
                  </a:solidFill>
                  <a:latin typeface="+mn-ea"/>
                  <a:ea typeface="+mn-ea"/>
                </a:rPr>
                <a:t>工业及工业互联网，</a:t>
              </a:r>
              <a:r>
                <a:rPr lang="en-US" altLang="zh-CN" b="1" kern="0" dirty="0" smtClean="0">
                  <a:solidFill>
                    <a:schemeClr val="accent3"/>
                  </a:solidFill>
                  <a:latin typeface="+mn-ea"/>
                  <a:ea typeface="+mn-ea"/>
                </a:rPr>
                <a:t>+</a:t>
              </a:r>
              <a:r>
                <a:rPr lang="zh-CN" altLang="en-US" b="1" kern="0" dirty="0" smtClean="0">
                  <a:solidFill>
                    <a:schemeClr val="accent3"/>
                  </a:solidFill>
                  <a:latin typeface="+mn-ea"/>
                  <a:ea typeface="+mn-ea"/>
                </a:rPr>
                <a:t>商业及电子商务。。。。</a:t>
              </a:r>
            </a:p>
          </p:txBody>
        </p:sp>
      </p:grpSp>
      <p:grpSp>
        <p:nvGrpSpPr>
          <p:cNvPr id="17" name="组合 16"/>
          <p:cNvGrpSpPr/>
          <p:nvPr/>
        </p:nvGrpSpPr>
        <p:grpSpPr>
          <a:xfrm>
            <a:off x="835391" y="994549"/>
            <a:ext cx="9022619" cy="1938992"/>
            <a:chOff x="835391" y="994549"/>
            <a:chExt cx="9022619" cy="1938992"/>
          </a:xfrm>
        </p:grpSpPr>
        <p:sp>
          <p:nvSpPr>
            <p:cNvPr id="7" name="Rectangle 174"/>
            <p:cNvSpPr>
              <a:spLocks noChangeArrowheads="1"/>
            </p:cNvSpPr>
            <p:nvPr/>
          </p:nvSpPr>
          <p:spPr bwMode="ltGray">
            <a:xfrm>
              <a:off x="835391" y="1065987"/>
              <a:ext cx="9022619" cy="1778540"/>
            </a:xfrm>
            <a:prstGeom prst="roundRect">
              <a:avLst/>
            </a:prstGeom>
            <a:solidFill>
              <a:schemeClr val="accent1">
                <a:lumMod val="50000"/>
              </a:schemeClr>
            </a:solidFill>
            <a:ln w="12700" algn="ctr">
              <a:noFill/>
              <a:prstDash val="dash"/>
              <a:miter lim="800000"/>
              <a:headEnd/>
              <a:tailEnd/>
            </a:ln>
          </p:spPr>
          <p:txBody>
            <a:bodyPr wrap="none" anchor="ctr"/>
            <a:lstStyle/>
            <a:p>
              <a:pPr>
                <a:lnSpc>
                  <a:spcPct val="150000"/>
                </a:lnSpc>
                <a:defRPr/>
              </a:pPr>
              <a:endParaRPr lang="zh-CN" altLang="en-US">
                <a:latin typeface="宋体" pitchFamily="2" charset="-122"/>
              </a:endParaRPr>
            </a:p>
          </p:txBody>
        </p:sp>
        <p:sp>
          <p:nvSpPr>
            <p:cNvPr id="13" name="Rectangle 180"/>
            <p:cNvSpPr>
              <a:spLocks noChangeArrowheads="1"/>
            </p:cNvSpPr>
            <p:nvPr/>
          </p:nvSpPr>
          <p:spPr bwMode="auto">
            <a:xfrm>
              <a:off x="1086018" y="994549"/>
              <a:ext cx="8761275" cy="1938992"/>
            </a:xfrm>
            <a:prstGeom prst="rect">
              <a:avLst/>
            </a:prstGeom>
            <a:noFill/>
            <a:ln w="9525" algn="ctr">
              <a:noFill/>
              <a:miter lim="800000"/>
              <a:headEnd/>
              <a:tailEnd/>
            </a:ln>
          </p:spPr>
          <p:txBody>
            <a:bodyPr wrap="square">
              <a:spAutoFit/>
            </a:bodyPr>
            <a:lstStyle/>
            <a:p>
              <a:pPr marL="391146" indent="-391146" algn="just" eaLnBrk="0" hangingPunct="0">
                <a:lnSpc>
                  <a:spcPct val="150000"/>
                </a:lnSpc>
                <a:spcBef>
                  <a:spcPct val="20000"/>
                </a:spcBef>
                <a:buClr>
                  <a:srgbClr val="FFFFFF"/>
                </a:buClr>
                <a:buFont typeface="Wingdings" pitchFamily="2" charset="2"/>
                <a:buChar char="v"/>
                <a:defRPr/>
              </a:pPr>
              <a:r>
                <a:rPr lang="en-US" altLang="zh-CN" b="1" kern="0" dirty="0" smtClean="0">
                  <a:solidFill>
                    <a:srgbClr val="FF0000"/>
                  </a:solidFill>
                  <a:latin typeface="宋体" charset="-122"/>
                </a:rPr>
                <a:t>《</a:t>
              </a:r>
              <a:r>
                <a:rPr lang="zh-CN" altLang="en-US" b="1" kern="0" dirty="0" smtClean="0">
                  <a:solidFill>
                    <a:srgbClr val="FF0000"/>
                  </a:solidFill>
                  <a:latin typeface="宋体" charset="-122"/>
                </a:rPr>
                <a:t>中国制造</a:t>
              </a:r>
              <a:r>
                <a:rPr lang="en-US" altLang="zh-CN" b="1" kern="0" dirty="0" smtClean="0">
                  <a:solidFill>
                    <a:srgbClr val="FF0000"/>
                  </a:solidFill>
                  <a:latin typeface="宋体" charset="-122"/>
                </a:rPr>
                <a:t>2025》</a:t>
              </a:r>
              <a:r>
                <a:rPr lang="zh-CN" altLang="en-US" b="1" kern="0" dirty="0" smtClean="0">
                  <a:solidFill>
                    <a:srgbClr val="FFFFFF"/>
                  </a:solidFill>
                  <a:latin typeface="宋体" charset="-122"/>
                </a:rPr>
                <a:t>。</a:t>
              </a:r>
              <a:r>
                <a:rPr lang="zh-CN" altLang="zh-CN" b="1" dirty="0" smtClean="0">
                  <a:solidFill>
                    <a:schemeClr val="accent3"/>
                  </a:solidFill>
                </a:rPr>
                <a:t>要用第一个十年进入世界第二方阵，第二个十年进入第一方阵，第三个十年完成中国从制造大国向制造强国的转变，在制造业的主要领域我们要具有创新引领的能力和明显的竞争优势，建成全球领先的技术体系和产业体系。 </a:t>
              </a:r>
              <a:r>
                <a:rPr lang="zh-CN" altLang="en-US" b="1" kern="0" dirty="0" smtClean="0">
                  <a:solidFill>
                    <a:schemeClr val="accent3"/>
                  </a:solidFill>
                  <a:latin typeface="宋体" charset="-122"/>
                </a:rPr>
                <a:t>。</a:t>
              </a:r>
            </a:p>
          </p:txBody>
        </p:sp>
      </p:grpSp>
      <p:sp>
        <p:nvSpPr>
          <p:cNvPr id="24" name="标题 1"/>
          <p:cNvSpPr>
            <a:spLocks noGrp="1"/>
          </p:cNvSpPr>
          <p:nvPr>
            <p:ph type="title"/>
          </p:nvPr>
        </p:nvSpPr>
        <p:spPr>
          <a:xfrm>
            <a:off x="879556" y="67625"/>
            <a:ext cx="9896432" cy="712610"/>
          </a:xfrm>
        </p:spPr>
        <p:txBody>
          <a:bodyPr lIns="104306" tIns="52153" rIns="104306" bIns="52153"/>
          <a:lstStyle/>
          <a:p>
            <a:pPr algn="l"/>
            <a:r>
              <a:rPr lang="zh-CN" altLang="en-US" sz="3600" b="1" dirty="0" smtClean="0">
                <a:solidFill>
                  <a:schemeClr val="accent3"/>
                </a:solidFill>
                <a:latin typeface="黑体" pitchFamily="49" charset="-122"/>
                <a:ea typeface="黑体" pitchFamily="49" charset="-122"/>
                <a:cs typeface="Times New Roman" pitchFamily="18" charset="0"/>
              </a:rPr>
              <a:t>国家应对智能制造的策略</a:t>
            </a:r>
            <a:endParaRPr lang="zh-CN" altLang="en-US" sz="3600" b="1" dirty="0">
              <a:solidFill>
                <a:schemeClr val="accent3"/>
              </a:solidFill>
              <a:latin typeface="黑体" pitchFamily="49" charset="-122"/>
              <a:ea typeface="黑体" pitchFamily="49" charset="-122"/>
            </a:endParaRPr>
          </a:p>
        </p:txBody>
      </p:sp>
      <p:grpSp>
        <p:nvGrpSpPr>
          <p:cNvPr id="19" name="组合 18"/>
          <p:cNvGrpSpPr/>
          <p:nvPr/>
        </p:nvGrpSpPr>
        <p:grpSpPr>
          <a:xfrm>
            <a:off x="835391" y="5652839"/>
            <a:ext cx="9022619" cy="1762123"/>
            <a:chOff x="835391" y="5652839"/>
            <a:chExt cx="9022619" cy="1762123"/>
          </a:xfrm>
        </p:grpSpPr>
        <p:sp>
          <p:nvSpPr>
            <p:cNvPr id="12" name="Rectangle 176"/>
            <p:cNvSpPr>
              <a:spLocks noChangeArrowheads="1"/>
            </p:cNvSpPr>
            <p:nvPr/>
          </p:nvSpPr>
          <p:spPr bwMode="gray">
            <a:xfrm>
              <a:off x="835391" y="5652839"/>
              <a:ext cx="9022619" cy="1762123"/>
            </a:xfrm>
            <a:prstGeom prst="roundRect">
              <a:avLst/>
            </a:prstGeom>
            <a:solidFill>
              <a:srgbClr val="7030A0"/>
            </a:solidFill>
            <a:ln w="12700" algn="ctr">
              <a:noFill/>
              <a:prstDash val="dash"/>
              <a:miter lim="800000"/>
              <a:headEnd/>
              <a:tailEnd/>
            </a:ln>
          </p:spPr>
          <p:txBody>
            <a:bodyPr wrap="none" anchor="ctr"/>
            <a:lstStyle/>
            <a:p>
              <a:pPr>
                <a:lnSpc>
                  <a:spcPct val="150000"/>
                </a:lnSpc>
              </a:pPr>
              <a:endParaRPr lang="zh-CN" altLang="en-US">
                <a:latin typeface="宋体" pitchFamily="2" charset="-122"/>
              </a:endParaRPr>
            </a:p>
          </p:txBody>
        </p:sp>
        <p:sp>
          <p:nvSpPr>
            <p:cNvPr id="16" name="Rectangle 182"/>
            <p:cNvSpPr>
              <a:spLocks noChangeArrowheads="1"/>
            </p:cNvSpPr>
            <p:nvPr/>
          </p:nvSpPr>
          <p:spPr bwMode="auto">
            <a:xfrm>
              <a:off x="988982" y="5796855"/>
              <a:ext cx="8604905" cy="1405193"/>
            </a:xfrm>
            <a:prstGeom prst="rect">
              <a:avLst/>
            </a:prstGeom>
            <a:noFill/>
            <a:ln w="9525" algn="ctr">
              <a:noFill/>
              <a:miter lim="800000"/>
              <a:headEnd/>
              <a:tailEnd/>
            </a:ln>
          </p:spPr>
          <p:txBody>
            <a:bodyPr wrap="square">
              <a:spAutoFit/>
            </a:bodyPr>
            <a:lstStyle/>
            <a:p>
              <a:pPr marL="391146" indent="-391146" algn="just" eaLnBrk="0" hangingPunct="0">
                <a:lnSpc>
                  <a:spcPct val="150000"/>
                </a:lnSpc>
                <a:spcBef>
                  <a:spcPct val="20000"/>
                </a:spcBef>
                <a:buClr>
                  <a:srgbClr val="FFFFFF"/>
                </a:buClr>
                <a:buFont typeface="Wingdings" pitchFamily="2" charset="2"/>
                <a:buChar char="v"/>
                <a:defRPr/>
              </a:pPr>
              <a:r>
                <a:rPr lang="zh-CN" altLang="en-US" b="1" kern="0" dirty="0" smtClean="0">
                  <a:solidFill>
                    <a:srgbClr val="FF0000"/>
                  </a:solidFill>
                  <a:latin typeface="宋体" charset="-122"/>
                </a:rPr>
                <a:t>两化深度融合</a:t>
              </a:r>
              <a:r>
                <a:rPr lang="zh-CN" altLang="en-US" b="1" kern="0" dirty="0" smtClean="0">
                  <a:solidFill>
                    <a:srgbClr val="E5EBF3"/>
                  </a:solidFill>
                  <a:latin typeface="宋体" charset="-122"/>
                </a:rPr>
                <a:t>。</a:t>
              </a:r>
              <a:r>
                <a:rPr lang="zh-CN" altLang="en-US" b="1" dirty="0" smtClean="0">
                  <a:solidFill>
                    <a:schemeClr val="tx2"/>
                  </a:solidFill>
                  <a:latin typeface="+mn-ea"/>
                </a:rPr>
                <a:t> </a:t>
              </a:r>
              <a:r>
                <a:rPr lang="zh-CN" altLang="en-US" b="1" dirty="0" smtClean="0">
                  <a:solidFill>
                    <a:schemeClr val="accent3"/>
                  </a:solidFill>
                  <a:latin typeface="+mn-ea"/>
                </a:rPr>
                <a:t>“促进工业化和信息化深度融合，开发利用网络化、数字化、智能化等技术”，“坚持创新驱动、智能转型”，“推动移动互联网、云计算、大数据、物联网等与现代制造业结合”。</a:t>
              </a:r>
              <a:endParaRPr lang="zh-CN" altLang="en-US" b="1" kern="0" dirty="0">
                <a:solidFill>
                  <a:schemeClr val="accent3"/>
                </a:solidFill>
                <a:latin typeface="宋体"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7"/>
          <p:cNvGrpSpPr/>
          <p:nvPr/>
        </p:nvGrpSpPr>
        <p:grpSpPr>
          <a:xfrm>
            <a:off x="835390" y="2772519"/>
            <a:ext cx="8939077" cy="1477328"/>
            <a:chOff x="835390" y="2651758"/>
            <a:chExt cx="8939077" cy="1477328"/>
          </a:xfrm>
        </p:grpSpPr>
        <p:sp>
          <p:nvSpPr>
            <p:cNvPr id="8" name="Rectangle 175"/>
            <p:cNvSpPr>
              <a:spLocks noChangeArrowheads="1"/>
            </p:cNvSpPr>
            <p:nvPr/>
          </p:nvSpPr>
          <p:spPr bwMode="gray">
            <a:xfrm>
              <a:off x="835390" y="2687233"/>
              <a:ext cx="8939077" cy="1379150"/>
            </a:xfrm>
            <a:prstGeom prst="roundRect">
              <a:avLst/>
            </a:prstGeom>
            <a:solidFill>
              <a:schemeClr val="accent6">
                <a:lumMod val="50000"/>
              </a:schemeClr>
            </a:solidFill>
            <a:ln w="12700" algn="ctr">
              <a:noFill/>
              <a:prstDash val="dash"/>
              <a:miter lim="800000"/>
              <a:headEnd/>
              <a:tailEnd/>
            </a:ln>
          </p:spPr>
          <p:txBody>
            <a:bodyPr wrap="none" anchor="ctr"/>
            <a:lstStyle/>
            <a:p>
              <a:pPr>
                <a:lnSpc>
                  <a:spcPct val="150000"/>
                </a:lnSpc>
                <a:defRPr/>
              </a:pPr>
              <a:endParaRPr lang="zh-CN" altLang="en-US">
                <a:latin typeface="宋体" pitchFamily="2" charset="-122"/>
              </a:endParaRPr>
            </a:p>
          </p:txBody>
        </p:sp>
        <p:sp>
          <p:nvSpPr>
            <p:cNvPr id="14" name="Rectangle 181"/>
            <p:cNvSpPr>
              <a:spLocks noChangeArrowheads="1"/>
            </p:cNvSpPr>
            <p:nvPr/>
          </p:nvSpPr>
          <p:spPr bwMode="auto">
            <a:xfrm>
              <a:off x="1086018" y="2651758"/>
              <a:ext cx="8437820" cy="1477328"/>
            </a:xfrm>
            <a:prstGeom prst="rect">
              <a:avLst/>
            </a:prstGeom>
            <a:noFill/>
            <a:ln w="9525" algn="ctr">
              <a:noFill/>
              <a:miter lim="800000"/>
              <a:headEnd/>
              <a:tailEnd/>
            </a:ln>
          </p:spPr>
          <p:txBody>
            <a:bodyPr wrap="square">
              <a:spAutoFit/>
            </a:bodyPr>
            <a:lstStyle/>
            <a:p>
              <a:pPr marL="391146" indent="-391146" algn="just" eaLnBrk="0" hangingPunct="0">
                <a:lnSpc>
                  <a:spcPct val="150000"/>
                </a:lnSpc>
                <a:spcBef>
                  <a:spcPct val="20000"/>
                </a:spcBef>
                <a:buClr>
                  <a:srgbClr val="FFFFFF"/>
                </a:buClr>
                <a:buFont typeface="Wingdings" pitchFamily="2" charset="2"/>
                <a:buChar char="v"/>
                <a:defRPr/>
              </a:pPr>
              <a:r>
                <a:rPr lang="zh-CN" altLang="en-US" b="1" kern="0" dirty="0" smtClean="0">
                  <a:solidFill>
                    <a:srgbClr val="FF0000"/>
                  </a:solidFill>
                  <a:latin typeface="宋体" charset="-122"/>
                  <a:ea typeface="宋体" charset="-122"/>
                </a:rPr>
                <a:t>建立两化融合管理体系和评估体系</a:t>
              </a:r>
              <a:r>
                <a:rPr lang="zh-CN" altLang="en-US" b="1" kern="0" dirty="0" smtClean="0">
                  <a:solidFill>
                    <a:schemeClr val="accent3"/>
                  </a:solidFill>
                  <a:latin typeface="宋体" charset="-122"/>
                  <a:ea typeface="宋体" charset="-122"/>
                </a:rPr>
                <a:t>。 围绕组织、业务流程、技术、数字这四要素，建立两化融合策划、实施、评价、持续改进的一整套管理体系和评估体系。保障两化融合顺利进行并取得成效。</a:t>
              </a:r>
              <a:endParaRPr lang="zh-CN" altLang="en-US" b="1" kern="0" dirty="0" smtClean="0">
                <a:solidFill>
                  <a:srgbClr val="FFFFFF"/>
                </a:solidFill>
                <a:latin typeface="宋体" charset="-122"/>
              </a:endParaRPr>
            </a:p>
          </p:txBody>
        </p:sp>
      </p:grpSp>
      <p:grpSp>
        <p:nvGrpSpPr>
          <p:cNvPr id="3" name="组合 17"/>
          <p:cNvGrpSpPr/>
          <p:nvPr/>
        </p:nvGrpSpPr>
        <p:grpSpPr>
          <a:xfrm>
            <a:off x="835391" y="4284687"/>
            <a:ext cx="9022619" cy="1469433"/>
            <a:chOff x="714348" y="4456521"/>
            <a:chExt cx="7715304" cy="1332763"/>
          </a:xfrm>
        </p:grpSpPr>
        <p:sp>
          <p:nvSpPr>
            <p:cNvPr id="9" name="Rectangle 176"/>
            <p:cNvSpPr>
              <a:spLocks noChangeArrowheads="1"/>
            </p:cNvSpPr>
            <p:nvPr/>
          </p:nvSpPr>
          <p:spPr bwMode="gray">
            <a:xfrm>
              <a:off x="714348" y="4500569"/>
              <a:ext cx="7715304" cy="1288715"/>
            </a:xfrm>
            <a:prstGeom prst="roundRect">
              <a:avLst/>
            </a:prstGeom>
            <a:solidFill>
              <a:srgbClr val="AA7D2C"/>
            </a:solidFill>
            <a:ln w="12700" algn="ctr">
              <a:noFill/>
              <a:prstDash val="dash"/>
              <a:miter lim="800000"/>
              <a:headEnd/>
              <a:tailEnd/>
            </a:ln>
          </p:spPr>
          <p:txBody>
            <a:bodyPr wrap="none" anchor="ctr"/>
            <a:lstStyle/>
            <a:p>
              <a:pPr>
                <a:lnSpc>
                  <a:spcPct val="150000"/>
                </a:lnSpc>
              </a:pPr>
              <a:endParaRPr lang="zh-CN" altLang="en-US">
                <a:latin typeface="宋体" pitchFamily="2" charset="-122"/>
              </a:endParaRPr>
            </a:p>
          </p:txBody>
        </p:sp>
        <p:sp>
          <p:nvSpPr>
            <p:cNvPr id="15" name="Rectangle 182"/>
            <p:cNvSpPr>
              <a:spLocks noChangeArrowheads="1"/>
            </p:cNvSpPr>
            <p:nvPr/>
          </p:nvSpPr>
          <p:spPr bwMode="auto">
            <a:xfrm>
              <a:off x="857224" y="4456521"/>
              <a:ext cx="7502177" cy="1274498"/>
            </a:xfrm>
            <a:prstGeom prst="rect">
              <a:avLst/>
            </a:prstGeom>
            <a:noFill/>
            <a:ln w="9525" algn="ctr">
              <a:noFill/>
              <a:miter lim="800000"/>
              <a:headEnd/>
              <a:tailEnd/>
            </a:ln>
          </p:spPr>
          <p:txBody>
            <a:bodyPr wrap="square">
              <a:spAutoFit/>
            </a:bodyPr>
            <a:lstStyle/>
            <a:p>
              <a:pPr marL="391146" indent="-391146" algn="just" eaLnBrk="0" hangingPunct="0">
                <a:lnSpc>
                  <a:spcPct val="150000"/>
                </a:lnSpc>
                <a:spcBef>
                  <a:spcPct val="20000"/>
                </a:spcBef>
                <a:buClr>
                  <a:srgbClr val="FFFFFF"/>
                </a:buClr>
                <a:buFont typeface="Wingdings" pitchFamily="2" charset="2"/>
                <a:buChar char="v"/>
                <a:defRPr/>
              </a:pPr>
              <a:r>
                <a:rPr lang="zh-CN" altLang="en-US" b="1" kern="0" dirty="0" smtClean="0">
                  <a:solidFill>
                    <a:srgbClr val="FF0000"/>
                  </a:solidFill>
                  <a:latin typeface="宋体" charset="-122"/>
                </a:rPr>
                <a:t>智能制造也要进行投资效益分析</a:t>
              </a:r>
              <a:r>
                <a:rPr lang="zh-CN" altLang="en-US" b="1" kern="0" dirty="0" smtClean="0">
                  <a:solidFill>
                    <a:srgbClr val="FFFFFF"/>
                  </a:solidFill>
                  <a:latin typeface="宋体" charset="-122"/>
                </a:rPr>
                <a:t>。</a:t>
              </a:r>
              <a:r>
                <a:rPr lang="zh-CN" altLang="zh-CN" b="1" dirty="0" smtClean="0">
                  <a:solidFill>
                    <a:schemeClr val="accent3"/>
                  </a:solidFill>
                </a:rPr>
                <a:t>建设一个智能化的工厂是要花费大量资金的，</a:t>
              </a:r>
              <a:r>
                <a:rPr lang="zh-CN" altLang="en-US" b="1" dirty="0" smtClean="0">
                  <a:solidFill>
                    <a:schemeClr val="accent3"/>
                  </a:solidFill>
                </a:rPr>
                <a:t>必须</a:t>
              </a:r>
              <a:r>
                <a:rPr lang="zh-CN" altLang="zh-CN" b="1" dirty="0" smtClean="0">
                  <a:solidFill>
                    <a:schemeClr val="accent3"/>
                  </a:solidFill>
                </a:rPr>
                <a:t>进行投资效益分析。首先选择那些质量、效益、安全</a:t>
              </a:r>
              <a:r>
                <a:rPr lang="zh-CN" altLang="en-US" b="1" dirty="0" smtClean="0">
                  <a:solidFill>
                    <a:schemeClr val="accent3"/>
                  </a:solidFill>
                </a:rPr>
                <a:t>、</a:t>
              </a:r>
              <a:r>
                <a:rPr lang="zh-CN" altLang="zh-CN" b="1" dirty="0" smtClean="0">
                  <a:solidFill>
                    <a:schemeClr val="accent3"/>
                  </a:solidFill>
                </a:rPr>
                <a:t>综合效益好的环节实施智能化，不要盲目追求全盘自动化、智能化</a:t>
              </a:r>
              <a:r>
                <a:rPr lang="zh-CN" altLang="en-US" b="1" kern="0" dirty="0" smtClean="0">
                  <a:solidFill>
                    <a:schemeClr val="accent3"/>
                  </a:solidFill>
                  <a:latin typeface="宋体" charset="-122"/>
                </a:rPr>
                <a:t>。</a:t>
              </a:r>
            </a:p>
          </p:txBody>
        </p:sp>
      </p:grpSp>
      <p:grpSp>
        <p:nvGrpSpPr>
          <p:cNvPr id="17" name="组合 16"/>
          <p:cNvGrpSpPr/>
          <p:nvPr/>
        </p:nvGrpSpPr>
        <p:grpSpPr>
          <a:xfrm>
            <a:off x="835391" y="900311"/>
            <a:ext cx="9022619" cy="1938992"/>
            <a:chOff x="835391" y="994549"/>
            <a:chExt cx="9022619" cy="1938992"/>
          </a:xfrm>
        </p:grpSpPr>
        <p:sp>
          <p:nvSpPr>
            <p:cNvPr id="7" name="Rectangle 174"/>
            <p:cNvSpPr>
              <a:spLocks noChangeArrowheads="1"/>
            </p:cNvSpPr>
            <p:nvPr/>
          </p:nvSpPr>
          <p:spPr bwMode="ltGray">
            <a:xfrm>
              <a:off x="835391" y="1065987"/>
              <a:ext cx="9022619" cy="1706532"/>
            </a:xfrm>
            <a:prstGeom prst="roundRect">
              <a:avLst/>
            </a:prstGeom>
            <a:solidFill>
              <a:schemeClr val="accent1">
                <a:lumMod val="50000"/>
              </a:schemeClr>
            </a:solidFill>
            <a:ln w="12700" algn="ctr">
              <a:noFill/>
              <a:prstDash val="dash"/>
              <a:miter lim="800000"/>
              <a:headEnd/>
              <a:tailEnd/>
            </a:ln>
          </p:spPr>
          <p:txBody>
            <a:bodyPr wrap="none" anchor="ctr"/>
            <a:lstStyle/>
            <a:p>
              <a:pPr>
                <a:lnSpc>
                  <a:spcPct val="150000"/>
                </a:lnSpc>
                <a:defRPr/>
              </a:pPr>
              <a:endParaRPr lang="zh-CN" altLang="en-US">
                <a:latin typeface="宋体" pitchFamily="2" charset="-122"/>
              </a:endParaRPr>
            </a:p>
          </p:txBody>
        </p:sp>
        <p:sp>
          <p:nvSpPr>
            <p:cNvPr id="13" name="Rectangle 180"/>
            <p:cNvSpPr>
              <a:spLocks noChangeArrowheads="1"/>
            </p:cNvSpPr>
            <p:nvPr/>
          </p:nvSpPr>
          <p:spPr bwMode="auto">
            <a:xfrm>
              <a:off x="1086018" y="994549"/>
              <a:ext cx="8761275" cy="1938992"/>
            </a:xfrm>
            <a:prstGeom prst="rect">
              <a:avLst/>
            </a:prstGeom>
            <a:noFill/>
            <a:ln w="9525" algn="ctr">
              <a:noFill/>
              <a:miter lim="800000"/>
              <a:headEnd/>
              <a:tailEnd/>
            </a:ln>
          </p:spPr>
          <p:txBody>
            <a:bodyPr wrap="square">
              <a:spAutoFit/>
            </a:bodyPr>
            <a:lstStyle/>
            <a:p>
              <a:pPr marL="391146" indent="-391146" algn="just" eaLnBrk="0" hangingPunct="0">
                <a:lnSpc>
                  <a:spcPct val="150000"/>
                </a:lnSpc>
                <a:spcBef>
                  <a:spcPct val="20000"/>
                </a:spcBef>
                <a:buClr>
                  <a:srgbClr val="FFFFFF"/>
                </a:buClr>
                <a:buFont typeface="Wingdings" pitchFamily="2" charset="2"/>
                <a:buChar char="v"/>
                <a:defRPr/>
              </a:pPr>
              <a:r>
                <a:rPr lang="zh-CN" altLang="en-US" b="1" kern="0" dirty="0" smtClean="0">
                  <a:solidFill>
                    <a:srgbClr val="FF0000"/>
                  </a:solidFill>
                  <a:latin typeface="宋体" charset="-122"/>
                </a:rPr>
                <a:t>总体规划，分步实施</a:t>
              </a:r>
              <a:r>
                <a:rPr lang="zh-CN" altLang="en-US" b="1" kern="0" dirty="0" smtClean="0">
                  <a:solidFill>
                    <a:srgbClr val="FFFFFF"/>
                  </a:solidFill>
                  <a:latin typeface="宋体" charset="-122"/>
                </a:rPr>
                <a:t>。做好十三五战略发展规划，抓住企业可持续发展的核心竞争能力这条主线，</a:t>
              </a:r>
              <a:r>
                <a:rPr lang="zh-CN" altLang="en-US" b="1" kern="0" dirty="0" smtClean="0">
                  <a:solidFill>
                    <a:schemeClr val="accent3"/>
                  </a:solidFill>
                  <a:latin typeface="宋体" charset="-122"/>
                  <a:ea typeface="宋体" charset="-122"/>
                </a:rPr>
                <a:t>围绕产品研发设计、经营管理、生产制造、服务全价值链上充分运用信息技术的</a:t>
              </a:r>
              <a:r>
                <a:rPr lang="zh-CN" altLang="en-US" b="1" kern="0" dirty="0" smtClean="0">
                  <a:solidFill>
                    <a:srgbClr val="FFFFFF"/>
                  </a:solidFill>
                  <a:latin typeface="宋体" charset="-122"/>
                </a:rPr>
                <a:t>两化融合的发展规划</a:t>
              </a:r>
              <a:r>
                <a:rPr lang="zh-CN" altLang="en-US" b="1" kern="0" dirty="0" smtClean="0">
                  <a:solidFill>
                    <a:schemeClr val="accent3"/>
                  </a:solidFill>
                  <a:latin typeface="宋体" charset="-122"/>
                  <a:ea typeface="宋体" charset="-122"/>
                </a:rPr>
                <a:t>，</a:t>
              </a:r>
              <a:r>
                <a:rPr lang="zh-CN" altLang="en-US" b="1" kern="0" dirty="0" smtClean="0">
                  <a:solidFill>
                    <a:srgbClr val="FFFFFF"/>
                  </a:solidFill>
                  <a:latin typeface="宋体" charset="-122"/>
                </a:rPr>
                <a:t>分期分批推进智能制造</a:t>
              </a:r>
              <a:r>
                <a:rPr lang="en-US" altLang="zh-CN" b="1" kern="0" dirty="0" smtClean="0">
                  <a:solidFill>
                    <a:srgbClr val="FFFFFF"/>
                  </a:solidFill>
                  <a:latin typeface="宋体" charset="-122"/>
                </a:rPr>
                <a:t>.</a:t>
              </a:r>
              <a:endParaRPr lang="zh-CN" altLang="en-US" b="1" kern="0" dirty="0" smtClean="0">
                <a:solidFill>
                  <a:srgbClr val="FFFFFF"/>
                </a:solidFill>
                <a:latin typeface="宋体" charset="-122"/>
              </a:endParaRPr>
            </a:p>
          </p:txBody>
        </p:sp>
      </p:grpSp>
      <p:sp>
        <p:nvSpPr>
          <p:cNvPr id="24" name="标题 1"/>
          <p:cNvSpPr>
            <a:spLocks noGrp="1"/>
          </p:cNvSpPr>
          <p:nvPr>
            <p:ph type="title"/>
          </p:nvPr>
        </p:nvSpPr>
        <p:spPr>
          <a:xfrm>
            <a:off x="879556" y="67625"/>
            <a:ext cx="9896432" cy="712610"/>
          </a:xfrm>
        </p:spPr>
        <p:txBody>
          <a:bodyPr lIns="104306" tIns="52153" rIns="104306" bIns="52153"/>
          <a:lstStyle/>
          <a:p>
            <a:pPr algn="l"/>
            <a:r>
              <a:rPr lang="zh-CN" altLang="en-US" sz="3600" b="1" dirty="0" smtClean="0">
                <a:solidFill>
                  <a:schemeClr val="accent3"/>
                </a:solidFill>
                <a:latin typeface="黑体" pitchFamily="49" charset="-122"/>
                <a:ea typeface="黑体" pitchFamily="49" charset="-122"/>
                <a:cs typeface="Times New Roman" pitchFamily="18" charset="0"/>
              </a:rPr>
              <a:t>企业应对智能制造的策略</a:t>
            </a:r>
            <a:endParaRPr lang="zh-CN" altLang="en-US" sz="3600" b="1" dirty="0">
              <a:solidFill>
                <a:schemeClr val="accent3"/>
              </a:solidFill>
              <a:latin typeface="黑体" pitchFamily="49" charset="-122"/>
              <a:ea typeface="黑体" pitchFamily="49" charset="-122"/>
            </a:endParaRPr>
          </a:p>
        </p:txBody>
      </p:sp>
      <p:grpSp>
        <p:nvGrpSpPr>
          <p:cNvPr id="5" name="组合 16"/>
          <p:cNvGrpSpPr/>
          <p:nvPr/>
        </p:nvGrpSpPr>
        <p:grpSpPr>
          <a:xfrm>
            <a:off x="835391" y="5868863"/>
            <a:ext cx="9022619" cy="1477328"/>
            <a:chOff x="835391" y="6138085"/>
            <a:chExt cx="9022619" cy="1477328"/>
          </a:xfrm>
        </p:grpSpPr>
        <p:sp>
          <p:nvSpPr>
            <p:cNvPr id="12" name="Rectangle 176"/>
            <p:cNvSpPr>
              <a:spLocks noChangeArrowheads="1"/>
            </p:cNvSpPr>
            <p:nvPr/>
          </p:nvSpPr>
          <p:spPr bwMode="gray">
            <a:xfrm>
              <a:off x="835391" y="6140370"/>
              <a:ext cx="9022619" cy="1420893"/>
            </a:xfrm>
            <a:prstGeom prst="roundRect">
              <a:avLst/>
            </a:prstGeom>
            <a:solidFill>
              <a:srgbClr val="7030A0"/>
            </a:solidFill>
            <a:ln w="12700" algn="ctr">
              <a:noFill/>
              <a:prstDash val="dash"/>
              <a:miter lim="800000"/>
              <a:headEnd/>
              <a:tailEnd/>
            </a:ln>
          </p:spPr>
          <p:txBody>
            <a:bodyPr wrap="none" anchor="ctr"/>
            <a:lstStyle/>
            <a:p>
              <a:pPr>
                <a:lnSpc>
                  <a:spcPct val="150000"/>
                </a:lnSpc>
              </a:pPr>
              <a:endParaRPr lang="zh-CN" altLang="en-US">
                <a:latin typeface="宋体" pitchFamily="2" charset="-122"/>
              </a:endParaRPr>
            </a:p>
          </p:txBody>
        </p:sp>
        <p:sp>
          <p:nvSpPr>
            <p:cNvPr id="16" name="Rectangle 182"/>
            <p:cNvSpPr>
              <a:spLocks noChangeArrowheads="1"/>
            </p:cNvSpPr>
            <p:nvPr/>
          </p:nvSpPr>
          <p:spPr bwMode="auto">
            <a:xfrm>
              <a:off x="988982" y="6138085"/>
              <a:ext cx="8604905" cy="1477328"/>
            </a:xfrm>
            <a:prstGeom prst="rect">
              <a:avLst/>
            </a:prstGeom>
            <a:noFill/>
            <a:ln w="9525" algn="ctr">
              <a:noFill/>
              <a:miter lim="800000"/>
              <a:headEnd/>
              <a:tailEnd/>
            </a:ln>
          </p:spPr>
          <p:txBody>
            <a:bodyPr wrap="square">
              <a:spAutoFit/>
            </a:bodyPr>
            <a:lstStyle/>
            <a:p>
              <a:pPr marL="391146" indent="-391146" algn="just" eaLnBrk="0" hangingPunct="0">
                <a:lnSpc>
                  <a:spcPct val="150000"/>
                </a:lnSpc>
                <a:spcBef>
                  <a:spcPct val="20000"/>
                </a:spcBef>
                <a:buClr>
                  <a:srgbClr val="FFFFFF"/>
                </a:buClr>
                <a:buFont typeface="Wingdings" pitchFamily="2" charset="2"/>
                <a:buChar char="v"/>
                <a:defRPr/>
              </a:pPr>
              <a:r>
                <a:rPr lang="zh-CN" altLang="en-US" b="1" kern="0" dirty="0" smtClean="0">
                  <a:solidFill>
                    <a:srgbClr val="FF0000"/>
                  </a:solidFill>
                  <a:latin typeface="宋体" charset="-122"/>
                </a:rPr>
                <a:t>加强人才队伍建设和职业培训</a:t>
              </a:r>
              <a:r>
                <a:rPr lang="zh-CN" altLang="en-US" b="1" kern="0" dirty="0" smtClean="0">
                  <a:solidFill>
                    <a:srgbClr val="E5EBF3"/>
                  </a:solidFill>
                  <a:latin typeface="宋体" charset="-122"/>
                </a:rPr>
                <a:t>。企业的竞争归根结底是人才的竞争，加强</a:t>
              </a:r>
              <a:r>
                <a:rPr lang="zh-CN" altLang="en-US" b="1" kern="0" dirty="0">
                  <a:solidFill>
                    <a:srgbClr val="E5EBF3"/>
                  </a:solidFill>
                  <a:latin typeface="宋体" charset="-122"/>
                </a:rPr>
                <a:t>工程教育和</a:t>
              </a:r>
              <a:r>
                <a:rPr lang="zh-CN" altLang="en-US" b="1" kern="0" dirty="0" smtClean="0">
                  <a:solidFill>
                    <a:srgbClr val="E5EBF3"/>
                  </a:solidFill>
                  <a:latin typeface="宋体" charset="-122"/>
                </a:rPr>
                <a:t>职业教育，培养创新的文化和环境，造就一批与企业战略发展匹配的人才队伍。</a:t>
              </a:r>
              <a:endParaRPr lang="zh-CN" altLang="en-US" b="1" kern="0" dirty="0">
                <a:solidFill>
                  <a:srgbClr val="E5EBF3"/>
                </a:solidFill>
                <a:latin typeface="宋体"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type="subTitle" idx="1"/>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endParaRPr lang="zh-CN" altLang="zh-CN" smtClean="0"/>
          </a:p>
        </p:txBody>
      </p:sp>
      <p:pic>
        <p:nvPicPr>
          <p:cNvPr id="22531" name="Picture 5" descr="PPT02"/>
          <p:cNvPicPr>
            <a:picLocks noChangeAspect="1" noChangeArrowheads="1"/>
          </p:cNvPicPr>
          <p:nvPr/>
        </p:nvPicPr>
        <p:blipFill>
          <a:blip r:embed="rId2" cstate="print"/>
          <a:srcRect/>
          <a:stretch>
            <a:fillRect/>
          </a:stretch>
        </p:blipFill>
        <p:spPr bwMode="auto">
          <a:xfrm>
            <a:off x="1588" y="0"/>
            <a:ext cx="10691812" cy="7559675"/>
          </a:xfrm>
          <a:prstGeom prst="rect">
            <a:avLst/>
          </a:prstGeom>
          <a:noFill/>
          <a:ln w="9525">
            <a:noFill/>
            <a:miter lim="800000"/>
            <a:headEnd/>
            <a:tailEnd/>
          </a:ln>
        </p:spPr>
      </p:pic>
      <p:pic>
        <p:nvPicPr>
          <p:cNvPr id="22532" name="Picture 7" descr="自动化标"/>
          <p:cNvPicPr>
            <a:picLocks noChangeAspect="1" noChangeArrowheads="1"/>
          </p:cNvPicPr>
          <p:nvPr/>
        </p:nvPicPr>
        <p:blipFill>
          <a:blip r:embed="rId3" cstate="print"/>
          <a:srcRect/>
          <a:stretch>
            <a:fillRect/>
          </a:stretch>
        </p:blipFill>
        <p:spPr bwMode="auto">
          <a:xfrm>
            <a:off x="7075488" y="6013450"/>
            <a:ext cx="2962275" cy="517525"/>
          </a:xfrm>
          <a:prstGeom prst="rect">
            <a:avLst/>
          </a:prstGeom>
          <a:noFill/>
          <a:ln w="9525">
            <a:noFill/>
            <a:miter lim="800000"/>
            <a:headEnd/>
            <a:tailEnd/>
          </a:ln>
        </p:spPr>
      </p:pic>
      <p:sp>
        <p:nvSpPr>
          <p:cNvPr id="22533" name="Rectangle 2"/>
          <p:cNvSpPr>
            <a:spLocks noGrp="1" noChangeArrowheads="1"/>
          </p:cNvSpPr>
          <p:nvPr>
            <p:ph type="ctrTitle"/>
          </p:nvPr>
        </p:nvSpPr>
        <p:spPr bwMode="auto">
          <a:xfrm>
            <a:off x="488950" y="2589213"/>
            <a:ext cx="10072688" cy="1620837"/>
          </a:xfrm>
          <a:noFill/>
          <a:ln>
            <a:miter lim="800000"/>
            <a:headEnd/>
            <a:tailEnd/>
          </a:ln>
        </p:spPr>
        <p:txBody>
          <a:bodyPr vert="horz" wrap="square" lIns="91440" tIns="45720" rIns="91440" bIns="45720" numCol="1" anchor="ctr" anchorCtr="0" compatLnSpc="1">
            <a:prstTxWarp prst="textNoShape">
              <a:avLst/>
            </a:prstTxWarp>
          </a:bodyPr>
          <a:lstStyle/>
          <a:p>
            <a:pPr eaLnBrk="1" hangingPunct="1">
              <a:spcBef>
                <a:spcPct val="50000"/>
              </a:spcBef>
            </a:pPr>
            <a:r>
              <a:rPr lang="zh-CN" altLang="en-US" sz="6000" b="1" dirty="0" smtClean="0">
                <a:solidFill>
                  <a:schemeClr val="bg1"/>
                </a:solidFill>
                <a:latin typeface="黑体" pitchFamily="49" charset="-122"/>
                <a:ea typeface="黑体" pitchFamily="49" charset="-122"/>
              </a:rPr>
              <a:t>谢谢、欢迎指正！</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type="subTitle" idx="1"/>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endParaRPr lang="zh-CN" altLang="zh-CN" smtClean="0"/>
          </a:p>
        </p:txBody>
      </p:sp>
      <p:pic>
        <p:nvPicPr>
          <p:cNvPr id="4099" name="Picture 5" descr="PPT02"/>
          <p:cNvPicPr>
            <a:picLocks noChangeAspect="1" noChangeArrowheads="1"/>
          </p:cNvPicPr>
          <p:nvPr/>
        </p:nvPicPr>
        <p:blipFill>
          <a:blip r:embed="rId2" cstate="print"/>
          <a:srcRect/>
          <a:stretch>
            <a:fillRect/>
          </a:stretch>
        </p:blipFill>
        <p:spPr bwMode="auto">
          <a:xfrm>
            <a:off x="1588" y="0"/>
            <a:ext cx="10691812" cy="7559675"/>
          </a:xfrm>
          <a:prstGeom prst="rect">
            <a:avLst/>
          </a:prstGeom>
          <a:noFill/>
          <a:ln w="9525">
            <a:noFill/>
            <a:miter lim="800000"/>
            <a:headEnd/>
            <a:tailEnd/>
          </a:ln>
        </p:spPr>
      </p:pic>
      <p:pic>
        <p:nvPicPr>
          <p:cNvPr id="4100" name="Picture 7" descr="自动化标"/>
          <p:cNvPicPr>
            <a:picLocks noChangeAspect="1" noChangeArrowheads="1"/>
          </p:cNvPicPr>
          <p:nvPr/>
        </p:nvPicPr>
        <p:blipFill>
          <a:blip r:embed="rId3" cstate="print"/>
          <a:srcRect/>
          <a:stretch>
            <a:fillRect/>
          </a:stretch>
        </p:blipFill>
        <p:spPr bwMode="auto">
          <a:xfrm>
            <a:off x="7075488" y="6013450"/>
            <a:ext cx="2962275" cy="517525"/>
          </a:xfrm>
          <a:prstGeom prst="rect">
            <a:avLst/>
          </a:prstGeom>
          <a:noFill/>
          <a:ln w="9525">
            <a:noFill/>
            <a:miter lim="800000"/>
            <a:headEnd/>
            <a:tailEnd/>
          </a:ln>
        </p:spPr>
      </p:pic>
      <p:sp>
        <p:nvSpPr>
          <p:cNvPr id="4101" name="Rectangle 2"/>
          <p:cNvSpPr>
            <a:spLocks noGrp="1" noChangeArrowheads="1"/>
          </p:cNvSpPr>
          <p:nvPr>
            <p:ph type="ctrTitle"/>
          </p:nvPr>
        </p:nvSpPr>
        <p:spPr bwMode="auto">
          <a:xfrm>
            <a:off x="560388" y="2916238"/>
            <a:ext cx="9572625" cy="1620837"/>
          </a:xfrm>
          <a:noFill/>
          <a:ln>
            <a:miter lim="800000"/>
            <a:headEnd/>
            <a:tailEnd/>
          </a:ln>
        </p:spPr>
        <p:txBody>
          <a:bodyPr vert="horz" wrap="square" lIns="91440" tIns="45720" rIns="91440" bIns="45720" numCol="1" anchor="ctr" anchorCtr="0" compatLnSpc="1">
            <a:prstTxWarp prst="textNoShape">
              <a:avLst/>
            </a:prstTxWarp>
          </a:bodyPr>
          <a:lstStyle/>
          <a:p>
            <a:pPr eaLnBrk="1" hangingPunct="1">
              <a:spcBef>
                <a:spcPct val="50000"/>
              </a:spcBef>
            </a:pPr>
            <a:r>
              <a:rPr lang="en-US" altLang="zh-CN" sz="4400" b="1" smtClean="0">
                <a:solidFill>
                  <a:schemeClr val="bg1"/>
                </a:solidFill>
                <a:latin typeface="华文隶书" pitchFamily="2" charset="-122"/>
                <a:ea typeface="华文隶书" pitchFamily="2" charset="-122"/>
              </a:rPr>
              <a:t>1. </a:t>
            </a:r>
            <a:r>
              <a:rPr lang="zh-CN" altLang="en-US" sz="4400" b="1" smtClean="0">
                <a:solidFill>
                  <a:schemeClr val="bg1"/>
                </a:solidFill>
                <a:latin typeface="华文隶书" pitchFamily="2" charset="-122"/>
                <a:ea typeface="华文隶书" pitchFamily="2" charset="-122"/>
              </a:rPr>
              <a:t>中国工业发展的喜与忧</a:t>
            </a:r>
            <a:endParaRPr lang="zh-CN" altLang="en-US" sz="4400" smtClean="0">
              <a:solidFill>
                <a:schemeClr val="bg1"/>
              </a:solidFill>
              <a:latin typeface="华文隶书" pitchFamily="2" charset="-122"/>
              <a:ea typeface="华文隶书" pitchFamily="2" charset="-122"/>
            </a:endParaRPr>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819666" y="52603"/>
            <a:ext cx="9144000" cy="646331"/>
          </a:xfrm>
          <a:prstGeom prst="rect">
            <a:avLst/>
          </a:prstGeom>
          <a:noFill/>
        </p:spPr>
        <p:txBody>
          <a:bodyPr>
            <a:spAutoFit/>
          </a:bodyPr>
          <a:lstStyle/>
          <a:p>
            <a:pPr eaLnBrk="0" hangingPunct="0">
              <a:defRPr/>
            </a:pPr>
            <a:r>
              <a:rPr lang="zh-CN" altLang="en-US" sz="3600" b="1" cap="all" dirty="0">
                <a:ln w="9000" cmpd="sng">
                  <a:solidFill>
                    <a:srgbClr val="7C92B6">
                      <a:lumMod val="20000"/>
                      <a:lumOff val="80000"/>
                    </a:srgbClr>
                  </a:solidFill>
                  <a:prstDash val="solid"/>
                </a:ln>
                <a:solidFill>
                  <a:srgbClr val="FFFFFF"/>
                </a:solidFill>
                <a:effectLst>
                  <a:reflection blurRad="12700" stA="28000" endPos="45000" dist="1000" dir="5400000" sy="-100000" algn="bl" rotWithShape="0"/>
                </a:effectLst>
                <a:latin typeface="黑体" pitchFamily="49" charset="-122"/>
                <a:ea typeface="黑体" pitchFamily="49" charset="-122"/>
              </a:rPr>
              <a:t>中国工业发展的喜与忧</a:t>
            </a:r>
          </a:p>
        </p:txBody>
      </p:sp>
      <p:sp>
        <p:nvSpPr>
          <p:cNvPr id="21" name="Rectangle 3"/>
          <p:cNvSpPr txBox="1">
            <a:spLocks noChangeArrowheads="1"/>
          </p:cNvSpPr>
          <p:nvPr/>
        </p:nvSpPr>
        <p:spPr bwMode="auto">
          <a:xfrm>
            <a:off x="954212" y="1136650"/>
            <a:ext cx="8929687" cy="6002338"/>
          </a:xfrm>
          <a:prstGeom prst="rect">
            <a:avLst/>
          </a:prstGeom>
          <a:noFill/>
          <a:ln w="9525">
            <a:noFill/>
            <a:miter lim="800000"/>
            <a:headEnd/>
            <a:tailEnd/>
          </a:ln>
        </p:spPr>
        <p:txBody>
          <a:bodyPr/>
          <a:lstStyle/>
          <a:p>
            <a:pPr>
              <a:defRPr/>
            </a:pPr>
            <a:r>
              <a:rPr lang="zh-CN" altLang="en-US" dirty="0">
                <a:latin typeface="Arial" pitchFamily="34" charset="0"/>
              </a:rPr>
              <a:t>  </a:t>
            </a:r>
          </a:p>
          <a:p>
            <a:pPr marL="542925" lvl="1" indent="-542925" eaLnBrk="0" hangingPunct="0">
              <a:lnSpc>
                <a:spcPct val="125000"/>
              </a:lnSpc>
              <a:spcBef>
                <a:spcPct val="20000"/>
              </a:spcBef>
              <a:buClr>
                <a:srgbClr val="6699FF"/>
              </a:buClr>
              <a:defRPr/>
            </a:pPr>
            <a:r>
              <a:rPr lang="zh-CN" altLang="en-US" sz="2800" b="1" dirty="0">
                <a:latin typeface="+mn-ea"/>
                <a:ea typeface="+mn-ea"/>
              </a:rPr>
              <a:t>   改革开放</a:t>
            </a:r>
            <a:r>
              <a:rPr lang="en-US" altLang="zh-CN" sz="2800" b="1" dirty="0">
                <a:latin typeface="+mn-ea"/>
                <a:ea typeface="+mn-ea"/>
              </a:rPr>
              <a:t>36</a:t>
            </a:r>
            <a:r>
              <a:rPr lang="zh-CN" altLang="en-US" sz="2800" b="1" dirty="0">
                <a:latin typeface="+mn-ea"/>
                <a:ea typeface="+mn-ea"/>
              </a:rPr>
              <a:t>年，中国工业取得了举世属目的成就。</a:t>
            </a:r>
            <a:endParaRPr lang="en-US" altLang="zh-CN" sz="2800" b="1" dirty="0">
              <a:latin typeface="+mn-ea"/>
              <a:ea typeface="+mn-ea"/>
            </a:endParaRPr>
          </a:p>
          <a:p>
            <a:pPr marL="542925" lvl="1" indent="-542925" eaLnBrk="0" hangingPunct="0">
              <a:lnSpc>
                <a:spcPct val="125000"/>
              </a:lnSpc>
              <a:spcBef>
                <a:spcPct val="20000"/>
              </a:spcBef>
              <a:buClr>
                <a:srgbClr val="6699FF"/>
              </a:buClr>
              <a:buFont typeface="Wingdings" pitchFamily="2" charset="2"/>
              <a:buChar char="v"/>
              <a:defRPr/>
            </a:pPr>
            <a:r>
              <a:rPr lang="zh-CN" altLang="en-US" sz="2800" dirty="0">
                <a:latin typeface="+mj-lt"/>
              </a:rPr>
              <a:t>中国已成为全球制造业第一大国。</a:t>
            </a:r>
            <a:endParaRPr lang="en-US" altLang="zh-CN" sz="2800" dirty="0">
              <a:latin typeface="+mj-lt"/>
            </a:endParaRPr>
          </a:p>
          <a:p>
            <a:pPr marL="542925" lvl="1" indent="-542925" eaLnBrk="0" hangingPunct="0">
              <a:lnSpc>
                <a:spcPct val="125000"/>
              </a:lnSpc>
              <a:spcBef>
                <a:spcPct val="20000"/>
              </a:spcBef>
              <a:buClr>
                <a:srgbClr val="6699FF"/>
              </a:buClr>
              <a:buFont typeface="Wingdings" pitchFamily="2" charset="2"/>
              <a:buChar char="v"/>
              <a:defRPr/>
            </a:pPr>
            <a:r>
              <a:rPr lang="zh-CN" altLang="en-US" sz="2800" dirty="0">
                <a:latin typeface="+mj-lt"/>
              </a:rPr>
              <a:t>世界</a:t>
            </a:r>
            <a:r>
              <a:rPr lang="en-US" altLang="zh-CN" sz="2800" dirty="0">
                <a:latin typeface="+mj-lt"/>
              </a:rPr>
              <a:t>500</a:t>
            </a:r>
            <a:r>
              <a:rPr lang="zh-CN" altLang="en-US" sz="2800" dirty="0">
                <a:latin typeface="+mj-lt"/>
              </a:rPr>
              <a:t>种主要工业品中，中国有</a:t>
            </a:r>
            <a:r>
              <a:rPr lang="en-US" altLang="zh-CN" sz="2800" dirty="0">
                <a:latin typeface="+mj-lt"/>
              </a:rPr>
              <a:t>220</a:t>
            </a:r>
            <a:r>
              <a:rPr lang="zh-CN" altLang="en-US" sz="2800" dirty="0">
                <a:latin typeface="+mj-lt"/>
              </a:rPr>
              <a:t>种产品产量位居世界第一。钢铁、煤炭占全球产量的一半，水泥占世界产量的</a:t>
            </a:r>
            <a:r>
              <a:rPr lang="en-US" altLang="zh-CN" sz="2800" dirty="0">
                <a:latin typeface="+mj-lt"/>
              </a:rPr>
              <a:t>60%</a:t>
            </a:r>
            <a:r>
              <a:rPr lang="zh-CN" altLang="en-US" sz="2800" dirty="0">
                <a:latin typeface="+mj-lt"/>
              </a:rPr>
              <a:t>，化纤产品、造船、汽车、家电</a:t>
            </a:r>
            <a:r>
              <a:rPr lang="en-US" altLang="zh-CN" sz="2800" dirty="0">
                <a:latin typeface="+mj-lt"/>
              </a:rPr>
              <a:t>….</a:t>
            </a:r>
            <a:r>
              <a:rPr lang="zh-CN" altLang="en-US" sz="2800" dirty="0">
                <a:latin typeface="+mj-lt"/>
              </a:rPr>
              <a:t>全球产量第一。</a:t>
            </a:r>
            <a:endParaRPr lang="en-US" altLang="zh-CN" sz="2800" dirty="0">
              <a:latin typeface="+mj-lt"/>
            </a:endParaRPr>
          </a:p>
          <a:p>
            <a:pPr marL="542925" lvl="1" indent="-542925" eaLnBrk="0" hangingPunct="0">
              <a:lnSpc>
                <a:spcPct val="125000"/>
              </a:lnSpc>
              <a:spcBef>
                <a:spcPct val="20000"/>
              </a:spcBef>
              <a:buClr>
                <a:srgbClr val="6699FF"/>
              </a:buClr>
              <a:buFont typeface="Wingdings" pitchFamily="2" charset="2"/>
              <a:buChar char="v"/>
              <a:defRPr/>
            </a:pPr>
            <a:r>
              <a:rPr lang="en-US" altLang="zh-CN" sz="2800" dirty="0">
                <a:latin typeface="+mj-lt"/>
              </a:rPr>
              <a:t> </a:t>
            </a:r>
            <a:r>
              <a:rPr lang="zh-CN" altLang="en-US" sz="2800" dirty="0">
                <a:latin typeface="+mj-lt"/>
              </a:rPr>
              <a:t>载人航天、探月、深潜</a:t>
            </a:r>
            <a:r>
              <a:rPr lang="en-US" altLang="zh-CN" sz="2800" dirty="0">
                <a:latin typeface="+mj-lt"/>
              </a:rPr>
              <a:t>....</a:t>
            </a:r>
            <a:r>
              <a:rPr lang="zh-CN" altLang="en-US" sz="2800" dirty="0">
                <a:latin typeface="+mj-lt"/>
              </a:rPr>
              <a:t>跃身世界前列。</a:t>
            </a:r>
            <a:endParaRPr lang="en-US" altLang="zh-CN" sz="28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ppt_w/2"/>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ppt_w</p:attrName>
                                        </p:attrNameLst>
                                      </p:cBhvr>
                                      <p:tavLst>
                                        <p:tav tm="0">
                                          <p:val>
                                            <p:fltVal val="0"/>
                                          </p:val>
                                        </p:tav>
                                        <p:tav tm="100000">
                                          <p:val>
                                            <p:strVal val="#ppt_w"/>
                                          </p:val>
                                        </p:tav>
                                      </p:tavLst>
                                    </p:anim>
                                    <p:anim calcmode="lin" valueType="num">
                                      <p:cBhvr>
                                        <p:cTn id="10"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819666" y="52603"/>
            <a:ext cx="9144000" cy="646331"/>
          </a:xfrm>
          <a:prstGeom prst="rect">
            <a:avLst/>
          </a:prstGeom>
          <a:noFill/>
        </p:spPr>
        <p:txBody>
          <a:bodyPr>
            <a:spAutoFit/>
          </a:bodyPr>
          <a:lstStyle/>
          <a:p>
            <a:pPr eaLnBrk="0" hangingPunct="0">
              <a:defRPr/>
            </a:pPr>
            <a:r>
              <a:rPr lang="zh-CN" altLang="en-US" sz="3600" b="1" cap="all" dirty="0">
                <a:ln w="9000" cmpd="sng">
                  <a:solidFill>
                    <a:srgbClr val="7C92B6">
                      <a:lumMod val="20000"/>
                      <a:lumOff val="80000"/>
                    </a:srgbClr>
                  </a:solidFill>
                  <a:prstDash val="solid"/>
                </a:ln>
                <a:solidFill>
                  <a:srgbClr val="FFFFFF"/>
                </a:solidFill>
                <a:effectLst>
                  <a:reflection blurRad="12700" stA="28000" endPos="45000" dist="1000" dir="5400000" sy="-100000" algn="bl" rotWithShape="0"/>
                </a:effectLst>
                <a:latin typeface="黑体" pitchFamily="49" charset="-122"/>
                <a:ea typeface="黑体" pitchFamily="49" charset="-122"/>
              </a:rPr>
              <a:t>中国工业的喜与忧</a:t>
            </a:r>
          </a:p>
        </p:txBody>
      </p:sp>
      <p:sp>
        <p:nvSpPr>
          <p:cNvPr id="21" name="Rectangle 3"/>
          <p:cNvSpPr txBox="1">
            <a:spLocks noChangeArrowheads="1"/>
          </p:cNvSpPr>
          <p:nvPr/>
        </p:nvSpPr>
        <p:spPr bwMode="auto">
          <a:xfrm>
            <a:off x="774668" y="851673"/>
            <a:ext cx="9144000" cy="6002338"/>
          </a:xfrm>
          <a:prstGeom prst="rect">
            <a:avLst/>
          </a:prstGeom>
          <a:noFill/>
          <a:ln w="9525">
            <a:noFill/>
            <a:miter lim="800000"/>
            <a:headEnd/>
            <a:tailEnd/>
          </a:ln>
        </p:spPr>
        <p:txBody>
          <a:bodyPr/>
          <a:lstStyle/>
          <a:p>
            <a:pPr>
              <a:defRPr/>
            </a:pPr>
            <a:r>
              <a:rPr lang="zh-CN" altLang="en-US" dirty="0">
                <a:latin typeface="Arial" pitchFamily="34" charset="0"/>
              </a:rPr>
              <a:t>  </a:t>
            </a:r>
          </a:p>
          <a:p>
            <a:pPr marL="542925" lvl="1" indent="-542925" eaLnBrk="0" hangingPunct="0">
              <a:lnSpc>
                <a:spcPct val="125000"/>
              </a:lnSpc>
              <a:spcBef>
                <a:spcPct val="20000"/>
              </a:spcBef>
              <a:buClr>
                <a:srgbClr val="6699FF"/>
              </a:buClr>
              <a:defRPr/>
            </a:pPr>
            <a:r>
              <a:rPr lang="zh-CN" altLang="en-US" sz="2800" b="1" dirty="0">
                <a:latin typeface="+mj-lt"/>
              </a:rPr>
              <a:t>   中国工业的发展仍然存在诸多矛盾</a:t>
            </a:r>
            <a:endParaRPr lang="en-US" altLang="zh-CN" sz="2800" b="1" dirty="0">
              <a:latin typeface="+mj-lt"/>
            </a:endParaRPr>
          </a:p>
          <a:p>
            <a:pPr marL="542925" lvl="1" indent="-542925" eaLnBrk="0" hangingPunct="0">
              <a:lnSpc>
                <a:spcPct val="125000"/>
              </a:lnSpc>
              <a:spcBef>
                <a:spcPct val="20000"/>
              </a:spcBef>
              <a:buClr>
                <a:srgbClr val="6699FF"/>
              </a:buClr>
              <a:buFont typeface="Wingdings" pitchFamily="2" charset="2"/>
              <a:buChar char="v"/>
              <a:defRPr/>
            </a:pPr>
            <a:r>
              <a:rPr lang="zh-CN" altLang="en-US" sz="2800" b="1" dirty="0">
                <a:latin typeface="+mj-lt"/>
              </a:rPr>
              <a:t>自主创新能力不强。</a:t>
            </a:r>
            <a:r>
              <a:rPr lang="zh-CN" altLang="en-US" sz="2800" dirty="0">
                <a:latin typeface="+mj-lt"/>
              </a:rPr>
              <a:t>一些关键装备、核心和关键技术依赖进口，自主品牌缺乏，缺少具有国际竞争力的大企业大集团。</a:t>
            </a:r>
            <a:endParaRPr lang="en-US" altLang="zh-CN" sz="2800" dirty="0">
              <a:latin typeface="+mj-lt"/>
            </a:endParaRPr>
          </a:p>
          <a:p>
            <a:pPr marL="542925" lvl="1" indent="-542925" eaLnBrk="0" hangingPunct="0">
              <a:lnSpc>
                <a:spcPct val="125000"/>
              </a:lnSpc>
              <a:spcBef>
                <a:spcPct val="20000"/>
              </a:spcBef>
              <a:buClr>
                <a:srgbClr val="6699FF"/>
              </a:buClr>
              <a:buFont typeface="Wingdings" pitchFamily="2" charset="2"/>
              <a:buChar char="v"/>
              <a:defRPr/>
            </a:pPr>
            <a:r>
              <a:rPr lang="zh-CN" altLang="en-US" sz="2800" b="1" dirty="0">
                <a:latin typeface="+mj-lt"/>
              </a:rPr>
              <a:t>处于价值链的低端。</a:t>
            </a:r>
            <a:r>
              <a:rPr lang="zh-CN" altLang="en-US" sz="2800" dirty="0">
                <a:latin typeface="+mj-lt"/>
              </a:rPr>
              <a:t>在国际产业链的分工中我们处于价值链的低端。高附加价值的的部分被发达国家把持</a:t>
            </a:r>
            <a:endParaRPr lang="en-US" altLang="zh-CN" sz="2800" dirty="0">
              <a:latin typeface="+mj-lt"/>
            </a:endParaRPr>
          </a:p>
          <a:p>
            <a:pPr marL="542925" lvl="1" indent="-542925" eaLnBrk="0" hangingPunct="0">
              <a:lnSpc>
                <a:spcPct val="125000"/>
              </a:lnSpc>
              <a:spcBef>
                <a:spcPct val="20000"/>
              </a:spcBef>
              <a:buClr>
                <a:srgbClr val="6699FF"/>
              </a:buClr>
              <a:buFont typeface="Wingdings" pitchFamily="2" charset="2"/>
              <a:buChar char="v"/>
              <a:defRPr/>
            </a:pPr>
            <a:r>
              <a:rPr lang="zh-CN" altLang="en-US" sz="2800" b="1" dirty="0">
                <a:latin typeface="+mj-lt"/>
              </a:rPr>
              <a:t>资源环境难以支撑。</a:t>
            </a:r>
            <a:r>
              <a:rPr lang="zh-CN" altLang="en-US" sz="2800" dirty="0">
                <a:latin typeface="+mj-lt"/>
              </a:rPr>
              <a:t>中国粗钢、水泥、煤炭产量世界第一，但</a:t>
            </a:r>
            <a:r>
              <a:rPr lang="en-US" altLang="zh-CN" sz="2800" dirty="0">
                <a:latin typeface="+mj-lt"/>
              </a:rPr>
              <a:t>GDP</a:t>
            </a:r>
            <a:r>
              <a:rPr lang="zh-CN" altLang="en-US" sz="2800" dirty="0">
                <a:latin typeface="+mj-lt"/>
              </a:rPr>
              <a:t>只占全球的</a:t>
            </a:r>
            <a:r>
              <a:rPr lang="en-US" altLang="zh-CN" sz="2800" dirty="0">
                <a:latin typeface="+mj-lt"/>
              </a:rPr>
              <a:t>9.5%</a:t>
            </a:r>
            <a:r>
              <a:rPr lang="zh-CN" altLang="en-US" sz="2800" dirty="0">
                <a:latin typeface="+mj-lt"/>
              </a:rPr>
              <a:t>。</a:t>
            </a:r>
            <a:r>
              <a:rPr lang="en-US" altLang="zh-CN" sz="2800" dirty="0" smtClean="0">
                <a:latin typeface="+mj-lt"/>
              </a:rPr>
              <a:t>2012</a:t>
            </a:r>
            <a:r>
              <a:rPr lang="zh-CN" altLang="en-US" sz="2800" dirty="0" smtClean="0">
                <a:latin typeface="+mj-lt"/>
              </a:rPr>
              <a:t>年</a:t>
            </a:r>
            <a:r>
              <a:rPr lang="zh-CN" altLang="en-US" sz="2800" dirty="0">
                <a:latin typeface="+mj-lt"/>
              </a:rPr>
              <a:t>中国能源消费量达到</a:t>
            </a:r>
            <a:r>
              <a:rPr lang="en-US" altLang="zh-CN" sz="2800" dirty="0" smtClean="0">
                <a:latin typeface="+mj-lt"/>
              </a:rPr>
              <a:t>36</a:t>
            </a:r>
            <a:r>
              <a:rPr lang="zh-CN" altLang="en-US" sz="2800" dirty="0" smtClean="0">
                <a:latin typeface="+mj-lt"/>
              </a:rPr>
              <a:t>亿</a:t>
            </a:r>
            <a:r>
              <a:rPr lang="zh-CN" altLang="en-US" sz="2800" dirty="0">
                <a:latin typeface="+mj-lt"/>
              </a:rPr>
              <a:t>吨标煤，按照现有模式完成中国的工业化进程，显然不现实。</a:t>
            </a:r>
            <a:endParaRPr lang="en-US" altLang="zh-CN" sz="2800"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8"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ppt_w/2"/>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ppt_w</p:attrName>
                                        </p:attrNameLst>
                                      </p:cBhvr>
                                      <p:tavLst>
                                        <p:tav tm="0">
                                          <p:val>
                                            <p:fltVal val="0"/>
                                          </p:val>
                                        </p:tav>
                                        <p:tav tm="100000">
                                          <p:val>
                                            <p:strVal val="#ppt_w"/>
                                          </p:val>
                                        </p:tav>
                                      </p:tavLst>
                                    </p:anim>
                                    <p:anim calcmode="lin" valueType="num">
                                      <p:cBhvr>
                                        <p:cTn id="10"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66811" y="142876"/>
            <a:ext cx="9623425" cy="923111"/>
          </a:xfrm>
        </p:spPr>
        <p:txBody>
          <a:bodyPr/>
          <a:lstStyle/>
          <a:p>
            <a:pPr algn="l">
              <a:defRPr/>
            </a:pPr>
            <a:r>
              <a:rPr lang="zh-CN" altLang="en-US" sz="3600" b="1" cap="all" dirty="0" smtClean="0">
                <a:ln w="9000" cmpd="sng">
                  <a:solidFill>
                    <a:srgbClr val="7C92B6">
                      <a:lumMod val="20000"/>
                      <a:lumOff val="80000"/>
                    </a:srgbClr>
                  </a:solidFill>
                  <a:prstDash val="solid"/>
                </a:ln>
                <a:solidFill>
                  <a:srgbClr val="FFFFFF"/>
                </a:solidFill>
                <a:effectLst>
                  <a:reflection blurRad="12700" stA="28000" endPos="45000" dist="1000" dir="5400000" sy="-100000" algn="bl" rotWithShape="0"/>
                </a:effectLst>
                <a:latin typeface="黑体" pitchFamily="49" charset="-122"/>
                <a:ea typeface="黑体" pitchFamily="49" charset="-122"/>
              </a:rPr>
              <a:t>中国工业的喜与忧</a:t>
            </a:r>
            <a:br>
              <a:rPr lang="zh-CN" altLang="en-US" sz="3600" b="1" cap="all" dirty="0" smtClean="0">
                <a:ln w="9000" cmpd="sng">
                  <a:solidFill>
                    <a:srgbClr val="7C92B6">
                      <a:lumMod val="20000"/>
                      <a:lumOff val="80000"/>
                    </a:srgbClr>
                  </a:solidFill>
                  <a:prstDash val="solid"/>
                </a:ln>
                <a:solidFill>
                  <a:srgbClr val="FFFFFF"/>
                </a:solidFill>
                <a:effectLst>
                  <a:reflection blurRad="12700" stA="28000" endPos="45000" dist="1000" dir="5400000" sy="-100000" algn="bl" rotWithShape="0"/>
                </a:effectLst>
                <a:latin typeface="黑体" pitchFamily="49" charset="-122"/>
                <a:ea typeface="黑体" pitchFamily="49" charset="-122"/>
              </a:rPr>
            </a:br>
            <a:endParaRPr lang="zh-CN" altLang="en-US" sz="3600" dirty="0"/>
          </a:p>
        </p:txBody>
      </p:sp>
      <p:sp>
        <p:nvSpPr>
          <p:cNvPr id="3" name="内容占位符 2"/>
          <p:cNvSpPr>
            <a:spLocks noGrp="1"/>
          </p:cNvSpPr>
          <p:nvPr>
            <p:ph idx="1"/>
          </p:nvPr>
        </p:nvSpPr>
        <p:spPr>
          <a:xfrm>
            <a:off x="534988" y="1280301"/>
            <a:ext cx="9623425" cy="5517380"/>
          </a:xfrm>
        </p:spPr>
        <p:txBody>
          <a:bodyPr/>
          <a:lstStyle/>
          <a:p>
            <a:pPr marL="542925" lvl="1" indent="-542925">
              <a:lnSpc>
                <a:spcPct val="125000"/>
              </a:lnSpc>
              <a:buClr>
                <a:srgbClr val="6699FF"/>
              </a:buClr>
              <a:buFont typeface="Wingdings" pitchFamily="2" charset="2"/>
              <a:buChar char="v"/>
              <a:defRPr/>
            </a:pPr>
            <a:r>
              <a:rPr lang="zh-CN" altLang="en-US" b="1" dirty="0" smtClean="0"/>
              <a:t>投资、消费、出口比例失衡。</a:t>
            </a:r>
            <a:r>
              <a:rPr lang="zh-CN" altLang="en-US" dirty="0" smtClean="0"/>
              <a:t>长期以来，工业发展过度依靠投资拉动，“十一五”期间投资年均增长</a:t>
            </a:r>
            <a:r>
              <a:rPr lang="en-US" altLang="zh-CN" dirty="0" smtClean="0">
                <a:cs typeface="+mn-cs"/>
              </a:rPr>
              <a:t>25.5%</a:t>
            </a:r>
            <a:r>
              <a:rPr lang="zh-CN" altLang="en-US" dirty="0" smtClean="0">
                <a:cs typeface="+mn-cs"/>
              </a:rPr>
              <a:t>，</a:t>
            </a:r>
            <a:r>
              <a:rPr lang="en-US" altLang="zh-CN" dirty="0" smtClean="0">
                <a:cs typeface="+mn-cs"/>
              </a:rPr>
              <a:t>2013</a:t>
            </a:r>
            <a:r>
              <a:rPr lang="zh-CN" altLang="en-US" dirty="0" smtClean="0">
                <a:cs typeface="+mn-cs"/>
              </a:rPr>
              <a:t>年固定资产投资</a:t>
            </a:r>
            <a:r>
              <a:rPr lang="en-US" altLang="zh-CN" dirty="0" smtClean="0">
                <a:cs typeface="+mn-cs"/>
              </a:rPr>
              <a:t>42.7</a:t>
            </a:r>
            <a:r>
              <a:rPr lang="zh-CN" altLang="en-US" dirty="0" smtClean="0">
                <a:cs typeface="+mn-cs"/>
              </a:rPr>
              <a:t>万亿，投资对经济增长的贡献率高达</a:t>
            </a:r>
            <a:r>
              <a:rPr lang="en-US" altLang="zh-CN" dirty="0" smtClean="0">
                <a:cs typeface="+mn-cs"/>
              </a:rPr>
              <a:t>50.4%</a:t>
            </a:r>
            <a:r>
              <a:rPr lang="zh-CN" altLang="en-US" dirty="0" smtClean="0">
                <a:cs typeface="+mn-cs"/>
              </a:rPr>
              <a:t>，造成能源原材料价格上涨、地方负债增加、部分行业产能过剩严重，发展的风险和隐患突出。外贸依存度高达</a:t>
            </a:r>
            <a:r>
              <a:rPr lang="en-US" altLang="zh-CN" dirty="0" smtClean="0">
                <a:cs typeface="+mn-cs"/>
              </a:rPr>
              <a:t>50-60%</a:t>
            </a:r>
            <a:r>
              <a:rPr lang="zh-CN" altLang="en-US" dirty="0" smtClean="0">
                <a:cs typeface="+mn-cs"/>
              </a:rPr>
              <a:t>，受国际市场波动影响大，抗风险能力低。</a:t>
            </a:r>
            <a:endParaRPr lang="en-US" altLang="zh-CN" dirty="0" smtClean="0">
              <a:cs typeface="+mn-cs"/>
            </a:endParaRPr>
          </a:p>
          <a:p>
            <a:pPr marL="542925" lvl="1" indent="-542925">
              <a:lnSpc>
                <a:spcPct val="125000"/>
              </a:lnSpc>
              <a:buClr>
                <a:srgbClr val="6699FF"/>
              </a:buClr>
              <a:buFont typeface="Wingdings" pitchFamily="2" charset="2"/>
              <a:buChar char="v"/>
              <a:defRPr/>
            </a:pPr>
            <a:r>
              <a:rPr lang="en-US" altLang="zh-CN" b="1" dirty="0" smtClean="0">
                <a:cs typeface="+mn-cs"/>
              </a:rPr>
              <a:t> </a:t>
            </a:r>
            <a:r>
              <a:rPr lang="zh-CN" altLang="en-US" b="1" dirty="0" smtClean="0">
                <a:cs typeface="+mn-cs"/>
              </a:rPr>
              <a:t>产业布局有待优化。</a:t>
            </a:r>
            <a:r>
              <a:rPr lang="zh-CN" altLang="en-US" dirty="0" smtClean="0">
                <a:cs typeface="+mn-cs"/>
              </a:rPr>
              <a:t>东中西部发展差距大， 大城市与中小城市、城市与乡镇 发展不平衡。如何优化资源配置有待研究。</a:t>
            </a:r>
          </a:p>
          <a:p>
            <a:pPr marL="542925" lvl="1" indent="-542925">
              <a:lnSpc>
                <a:spcPct val="125000"/>
              </a:lnSpc>
              <a:buClr>
                <a:srgbClr val="6699FF"/>
              </a:buClr>
              <a:buFont typeface="Wingdings" pitchFamily="2" charset="2"/>
              <a:buChar char="v"/>
              <a:defRPr/>
            </a:pPr>
            <a:endParaRPr lang="zh-CN" altLang="en-US" dirty="0"/>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95373" y="137293"/>
            <a:ext cx="9623425" cy="691336"/>
          </a:xfrm>
        </p:spPr>
        <p:txBody>
          <a:bodyPr/>
          <a:lstStyle/>
          <a:p>
            <a:pPr algn="l">
              <a:defRPr/>
            </a:pPr>
            <a:r>
              <a:rPr lang="zh-CN" altLang="en-US" sz="3600" b="1" cap="all" dirty="0" smtClean="0">
                <a:ln w="9000" cmpd="sng">
                  <a:solidFill>
                    <a:srgbClr val="7C92B6">
                      <a:lumMod val="20000"/>
                      <a:lumOff val="80000"/>
                    </a:srgbClr>
                  </a:solidFill>
                  <a:prstDash val="solid"/>
                </a:ln>
                <a:solidFill>
                  <a:srgbClr val="FFFFFF"/>
                </a:solidFill>
                <a:effectLst>
                  <a:reflection blurRad="12700" stA="28000" endPos="45000" dist="1000" dir="5400000" sy="-100000" algn="bl" rotWithShape="0"/>
                </a:effectLst>
                <a:latin typeface="黑体" pitchFamily="49" charset="-122"/>
                <a:ea typeface="黑体" pitchFamily="49" charset="-122"/>
              </a:rPr>
              <a:t>中国工业的喜与忧</a:t>
            </a:r>
            <a:br>
              <a:rPr lang="zh-CN" altLang="en-US" sz="3600" b="1" cap="all" dirty="0" smtClean="0">
                <a:ln w="9000" cmpd="sng">
                  <a:solidFill>
                    <a:srgbClr val="7C92B6">
                      <a:lumMod val="20000"/>
                      <a:lumOff val="80000"/>
                    </a:srgbClr>
                  </a:solidFill>
                  <a:prstDash val="solid"/>
                </a:ln>
                <a:solidFill>
                  <a:srgbClr val="FFFFFF"/>
                </a:solidFill>
                <a:effectLst>
                  <a:reflection blurRad="12700" stA="28000" endPos="45000" dist="1000" dir="5400000" sy="-100000" algn="bl" rotWithShape="0"/>
                </a:effectLst>
                <a:latin typeface="黑体" pitchFamily="49" charset="-122"/>
                <a:ea typeface="黑体" pitchFamily="49" charset="-122"/>
              </a:rPr>
            </a:br>
            <a:endParaRPr lang="zh-CN" altLang="en-US" sz="3600" dirty="0"/>
          </a:p>
        </p:txBody>
      </p:sp>
      <p:sp>
        <p:nvSpPr>
          <p:cNvPr id="3" name="内容占位符 2"/>
          <p:cNvSpPr>
            <a:spLocks noGrp="1"/>
          </p:cNvSpPr>
          <p:nvPr>
            <p:ph idx="1"/>
          </p:nvPr>
        </p:nvSpPr>
        <p:spPr/>
        <p:txBody>
          <a:bodyPr/>
          <a:lstStyle/>
          <a:p>
            <a:pPr marL="542925" lvl="1" indent="-542925">
              <a:lnSpc>
                <a:spcPct val="125000"/>
              </a:lnSpc>
              <a:buClr>
                <a:srgbClr val="6699FF"/>
              </a:buClr>
              <a:buFont typeface="Wingdings" pitchFamily="2" charset="2"/>
              <a:buChar char="v"/>
              <a:defRPr/>
            </a:pPr>
            <a:r>
              <a:rPr lang="zh-CN" altLang="en-US" b="1" dirty="0" smtClean="0"/>
              <a:t>成本快速上升。</a:t>
            </a:r>
            <a:r>
              <a:rPr lang="zh-CN" altLang="en-US" dirty="0" smtClean="0"/>
              <a:t>是随着土地、劳动力、原材料、燃料动力等要素成本的全面、快速上升，中国传统比较优势将逐步削弱，亟待形成新的竞争优势。</a:t>
            </a:r>
          </a:p>
          <a:p>
            <a:pPr marL="542925" lvl="1" indent="-542925">
              <a:lnSpc>
                <a:spcPct val="125000"/>
              </a:lnSpc>
              <a:buClr>
                <a:srgbClr val="6699FF"/>
              </a:buClr>
              <a:buFont typeface="Wingdings" pitchFamily="2" charset="2"/>
              <a:buChar char="v"/>
              <a:defRPr/>
            </a:pPr>
            <a:r>
              <a:rPr lang="zh-CN" altLang="en-US" b="1" dirty="0" smtClean="0">
                <a:cs typeface="+mn-cs"/>
              </a:rPr>
              <a:t>管理模式、流程、制度落后。</a:t>
            </a:r>
            <a:r>
              <a:rPr lang="zh-CN" altLang="en-US" dirty="0" smtClean="0">
                <a:cs typeface="+mn-cs"/>
              </a:rPr>
              <a:t>受近</a:t>
            </a:r>
            <a:r>
              <a:rPr lang="en-US" altLang="zh-CN" dirty="0" smtClean="0">
                <a:cs typeface="+mn-cs"/>
              </a:rPr>
              <a:t>40</a:t>
            </a:r>
            <a:r>
              <a:rPr lang="zh-CN" altLang="en-US" dirty="0" smtClean="0">
                <a:cs typeface="+mn-cs"/>
              </a:rPr>
              <a:t>年计划经济的影响，面向市场的采购、销售模式改变了，但是企业内部的管理模式、流程、制度和新型工业化不匹配。</a:t>
            </a:r>
            <a:endParaRPr lang="en-US" altLang="zh-CN" dirty="0" smtClean="0">
              <a:cs typeface="+mn-cs"/>
            </a:endParaRPr>
          </a:p>
          <a:p>
            <a:pPr marL="542925" lvl="1" indent="-542925">
              <a:lnSpc>
                <a:spcPct val="125000"/>
              </a:lnSpc>
              <a:buClr>
                <a:srgbClr val="6699FF"/>
              </a:buClr>
              <a:buFont typeface="Wingdings" pitchFamily="2" charset="2"/>
              <a:buChar char="v"/>
              <a:defRPr/>
            </a:pPr>
            <a:r>
              <a:rPr lang="zh-CN" altLang="en-US" b="1" dirty="0" smtClean="0">
                <a:cs typeface="+mn-cs"/>
              </a:rPr>
              <a:t>两化融合还有很长的路要走。</a:t>
            </a:r>
            <a:r>
              <a:rPr lang="zh-CN" altLang="en-US" dirty="0" smtClean="0">
                <a:cs typeface="+mn-cs"/>
              </a:rPr>
              <a:t>设计智能化、管理现代化、决策科学化、制造自动化、智能化、网络化与发达国家比还有差距。</a:t>
            </a:r>
          </a:p>
          <a:p>
            <a:pPr marL="542925" lvl="1" indent="-542925">
              <a:lnSpc>
                <a:spcPct val="125000"/>
              </a:lnSpc>
              <a:buClr>
                <a:srgbClr val="6699FF"/>
              </a:buClr>
              <a:buFont typeface="Wingdings" pitchFamily="2" charset="2"/>
              <a:buChar char="v"/>
              <a:defRPr/>
            </a:pPr>
            <a:endParaRPr lang="zh-CN" altLang="en-US" dirty="0"/>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p:cNvSpPr>
            <a:spLocks noGrp="1" noChangeArrowheads="1"/>
          </p:cNvSpPr>
          <p:nvPr>
            <p:ph type="subTitle" idx="1"/>
          </p:nvPr>
        </p:nvSpPr>
        <p:spPr bwMode="auto">
          <a:solidFill>
            <a:srgbClr val="FFFFFF"/>
          </a:solidFill>
          <a:ln>
            <a:solidFill>
              <a:srgbClr val="000000"/>
            </a:solidFill>
            <a:miter lim="800000"/>
            <a:headEnd/>
            <a:tailEnd/>
          </a:ln>
        </p:spPr>
        <p:txBody>
          <a:bodyPr vert="horz" wrap="square" lIns="91440" tIns="45720" rIns="91440" bIns="45720" numCol="1" anchor="t" anchorCtr="0" compatLnSpc="1">
            <a:prstTxWarp prst="textNoShape">
              <a:avLst/>
            </a:prstTxWarp>
          </a:bodyPr>
          <a:lstStyle/>
          <a:p>
            <a:pPr eaLnBrk="1" hangingPunct="1"/>
            <a:endParaRPr lang="zh-CN" altLang="zh-CN" smtClean="0"/>
          </a:p>
        </p:txBody>
      </p:sp>
      <p:pic>
        <p:nvPicPr>
          <p:cNvPr id="21507" name="Picture 5" descr="PPT02"/>
          <p:cNvPicPr>
            <a:picLocks noChangeAspect="1" noChangeArrowheads="1"/>
          </p:cNvPicPr>
          <p:nvPr/>
        </p:nvPicPr>
        <p:blipFill>
          <a:blip r:embed="rId2" cstate="print"/>
          <a:srcRect/>
          <a:stretch>
            <a:fillRect/>
          </a:stretch>
        </p:blipFill>
        <p:spPr bwMode="auto">
          <a:xfrm>
            <a:off x="1588" y="0"/>
            <a:ext cx="10691812" cy="7559675"/>
          </a:xfrm>
          <a:prstGeom prst="rect">
            <a:avLst/>
          </a:prstGeom>
          <a:noFill/>
          <a:ln w="9525">
            <a:noFill/>
            <a:miter lim="800000"/>
            <a:headEnd/>
            <a:tailEnd/>
          </a:ln>
        </p:spPr>
      </p:pic>
      <p:pic>
        <p:nvPicPr>
          <p:cNvPr id="21508" name="Picture 7" descr="自动化标"/>
          <p:cNvPicPr>
            <a:picLocks noChangeAspect="1" noChangeArrowheads="1"/>
          </p:cNvPicPr>
          <p:nvPr/>
        </p:nvPicPr>
        <p:blipFill>
          <a:blip r:embed="rId3" cstate="print"/>
          <a:srcRect/>
          <a:stretch>
            <a:fillRect/>
          </a:stretch>
        </p:blipFill>
        <p:spPr bwMode="auto">
          <a:xfrm>
            <a:off x="7075488" y="6013450"/>
            <a:ext cx="2962275" cy="517525"/>
          </a:xfrm>
          <a:prstGeom prst="rect">
            <a:avLst/>
          </a:prstGeom>
          <a:noFill/>
          <a:ln w="9525">
            <a:noFill/>
            <a:miter lim="800000"/>
            <a:headEnd/>
            <a:tailEnd/>
          </a:ln>
        </p:spPr>
      </p:pic>
      <p:sp>
        <p:nvSpPr>
          <p:cNvPr id="21509" name="Rectangle 2"/>
          <p:cNvSpPr>
            <a:spLocks noGrp="1" noChangeArrowheads="1"/>
          </p:cNvSpPr>
          <p:nvPr>
            <p:ph type="ctrTitle"/>
          </p:nvPr>
        </p:nvSpPr>
        <p:spPr bwMode="auto">
          <a:xfrm>
            <a:off x="417513" y="2916238"/>
            <a:ext cx="10072687" cy="1620837"/>
          </a:xfrm>
          <a:noFill/>
          <a:ln>
            <a:miter lim="800000"/>
            <a:headEnd/>
            <a:tailEnd/>
          </a:ln>
        </p:spPr>
        <p:txBody>
          <a:bodyPr vert="horz" wrap="square" lIns="91440" tIns="45720" rIns="91440" bIns="45720" numCol="1" anchor="ctr" anchorCtr="0" compatLnSpc="1">
            <a:prstTxWarp prst="textNoShape">
              <a:avLst/>
            </a:prstTxWarp>
          </a:bodyPr>
          <a:lstStyle/>
          <a:p>
            <a:pPr eaLnBrk="1" hangingPunct="1">
              <a:spcBef>
                <a:spcPct val="50000"/>
              </a:spcBef>
            </a:pPr>
            <a:r>
              <a:rPr lang="en-US" altLang="zh-CN" sz="6000" b="1" dirty="0" smtClean="0">
                <a:solidFill>
                  <a:schemeClr val="bg1"/>
                </a:solidFill>
                <a:latin typeface="华文隶书" pitchFamily="2" charset="-122"/>
                <a:ea typeface="华文隶书" pitchFamily="2" charset="-122"/>
              </a:rPr>
              <a:t>2.</a:t>
            </a:r>
            <a:r>
              <a:rPr lang="zh-CN" altLang="en-US" sz="6000" b="1" dirty="0" smtClean="0">
                <a:solidFill>
                  <a:schemeClr val="bg1"/>
                </a:solidFill>
                <a:latin typeface="华文隶书" pitchFamily="2" charset="-122"/>
                <a:ea typeface="华文隶书" pitchFamily="2" charset="-122"/>
              </a:rPr>
              <a:t>新一轮工业革命</a:t>
            </a:r>
            <a:endParaRPr lang="zh-CN" altLang="en-US" sz="4000" dirty="0" smtClean="0">
              <a:solidFill>
                <a:schemeClr val="bg1"/>
              </a:solidFill>
              <a:latin typeface="华文隶书" pitchFamily="2" charset="-122"/>
              <a:ea typeface="华文隶书"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5843" y="36215"/>
            <a:ext cx="9623425" cy="813122"/>
          </a:xfrm>
        </p:spPr>
        <p:txBody>
          <a:bodyPr/>
          <a:lstStyle/>
          <a:p>
            <a:pPr algn="l"/>
            <a:r>
              <a:rPr lang="zh-CN" altLang="en-US" sz="3600" dirty="0" smtClean="0">
                <a:solidFill>
                  <a:schemeClr val="accent3"/>
                </a:solidFill>
                <a:latin typeface="黑体" pitchFamily="49" charset="-122"/>
                <a:ea typeface="黑体" pitchFamily="49" charset="-122"/>
              </a:rPr>
              <a:t>新一轮工业革命</a:t>
            </a:r>
            <a:endParaRPr lang="zh-CN" altLang="en-US" sz="3600" dirty="0">
              <a:solidFill>
                <a:schemeClr val="accent3"/>
              </a:solidFill>
              <a:latin typeface="黑体" pitchFamily="49" charset="-122"/>
              <a:ea typeface="黑体" pitchFamily="49" charset="-122"/>
            </a:endParaRPr>
          </a:p>
        </p:txBody>
      </p:sp>
      <p:graphicFrame>
        <p:nvGraphicFramePr>
          <p:cNvPr id="4" name="图示 3"/>
          <p:cNvGraphicFramePr/>
          <p:nvPr/>
        </p:nvGraphicFramePr>
        <p:xfrm>
          <a:off x="1782233" y="1404320"/>
          <a:ext cx="4284547" cy="47526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矩形 5"/>
          <p:cNvSpPr/>
          <p:nvPr/>
        </p:nvSpPr>
        <p:spPr>
          <a:xfrm>
            <a:off x="7218908" y="3204567"/>
            <a:ext cx="2664296"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accent2"/>
                </a:solidFill>
              </a:rPr>
              <a:t>智能制造</a:t>
            </a:r>
            <a:endParaRPr lang="zh-CN" altLang="en-US" sz="2400" b="1" dirty="0">
              <a:solidFill>
                <a:schemeClr val="accent2"/>
              </a:solidFill>
            </a:endParaRPr>
          </a:p>
        </p:txBody>
      </p:sp>
      <p:cxnSp>
        <p:nvCxnSpPr>
          <p:cNvPr id="12" name="直接箭头连接符 11"/>
          <p:cNvCxnSpPr>
            <a:endCxn id="6" idx="1"/>
          </p:cNvCxnSpPr>
          <p:nvPr/>
        </p:nvCxnSpPr>
        <p:spPr>
          <a:xfrm>
            <a:off x="5562724" y="1908423"/>
            <a:ext cx="1656184" cy="1836204"/>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endCxn id="6" idx="1"/>
          </p:cNvCxnSpPr>
          <p:nvPr/>
        </p:nvCxnSpPr>
        <p:spPr>
          <a:xfrm>
            <a:off x="5418708" y="3204567"/>
            <a:ext cx="1800200" cy="54006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endCxn id="6" idx="1"/>
          </p:cNvCxnSpPr>
          <p:nvPr/>
        </p:nvCxnSpPr>
        <p:spPr>
          <a:xfrm flipV="1">
            <a:off x="5490716" y="3744627"/>
            <a:ext cx="1728192" cy="684076"/>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endCxn id="6" idx="1"/>
          </p:cNvCxnSpPr>
          <p:nvPr/>
        </p:nvCxnSpPr>
        <p:spPr>
          <a:xfrm flipV="1">
            <a:off x="5562724" y="3744627"/>
            <a:ext cx="1656184" cy="198022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方正大黑简体"/>
        <a:ea typeface="方正大黑简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10239</TotalTime>
  <Words>2182</Words>
  <Application>Microsoft Office PowerPoint</Application>
  <PresentationFormat>自定义</PresentationFormat>
  <Paragraphs>160</Paragraphs>
  <Slides>29</Slides>
  <Notes>2</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29</vt:i4>
      </vt:variant>
    </vt:vector>
  </HeadingPairs>
  <TitlesOfParts>
    <vt:vector size="31" baseType="lpstr">
      <vt:lpstr>默认设计模板</vt:lpstr>
      <vt:lpstr>视频剪辑</vt:lpstr>
      <vt:lpstr>新一轮工业革命与智能工厂</vt:lpstr>
      <vt:lpstr>幻灯片 2</vt:lpstr>
      <vt:lpstr>1. 中国工业发展的喜与忧</vt:lpstr>
      <vt:lpstr>幻灯片 4</vt:lpstr>
      <vt:lpstr>幻灯片 5</vt:lpstr>
      <vt:lpstr>中国工业的喜与忧 </vt:lpstr>
      <vt:lpstr>中国工业的喜与忧 </vt:lpstr>
      <vt:lpstr>2.新一轮工业革命</vt:lpstr>
      <vt:lpstr>新一轮工业革命</vt:lpstr>
      <vt:lpstr>新一轮工业革命</vt:lpstr>
      <vt:lpstr>3.智能工厂</vt:lpstr>
      <vt:lpstr>智能制造的定义</vt:lpstr>
      <vt:lpstr>智能制造系统的特征</vt:lpstr>
      <vt:lpstr>智能制造特征—自律能力</vt:lpstr>
      <vt:lpstr>智能制造特征—人机一体化</vt:lpstr>
      <vt:lpstr>智能制造特征—虚拟现实技术</vt:lpstr>
      <vt:lpstr>智能制造特征—自组织、自学习</vt:lpstr>
      <vt:lpstr>流程工业智能工厂</vt:lpstr>
      <vt:lpstr>幻灯片 19</vt:lpstr>
      <vt:lpstr>信息物理融合系统CPS</vt:lpstr>
      <vt:lpstr>产品设计智能</vt:lpstr>
      <vt:lpstr>智能产品</vt:lpstr>
      <vt:lpstr>智能经营</vt:lpstr>
      <vt:lpstr>智能制造</vt:lpstr>
      <vt:lpstr>智能决策 </vt:lpstr>
      <vt:lpstr>4. 智能制造的应对策略</vt:lpstr>
      <vt:lpstr>国家应对智能制造的策略</vt:lpstr>
      <vt:lpstr>企业应对智能制造的策略</vt:lpstr>
      <vt:lpstr>谢谢、欢迎指正！</vt:lpstr>
    </vt:vector>
  </TitlesOfParts>
  <Company>微软用户</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mwjiang</cp:lastModifiedBy>
  <cp:revision>114</cp:revision>
  <dcterms:created xsi:type="dcterms:W3CDTF">2012-05-30T07:12:54Z</dcterms:created>
  <dcterms:modified xsi:type="dcterms:W3CDTF">2015-05-27T08:42:22Z</dcterms:modified>
</cp:coreProperties>
</file>