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57" r:id="rId1"/>
  </p:sldMasterIdLst>
  <p:notesMasterIdLst>
    <p:notesMasterId r:id="rId31"/>
  </p:notesMasterIdLst>
  <p:handoutMasterIdLst>
    <p:handoutMasterId r:id="rId32"/>
  </p:handoutMasterIdLst>
  <p:sldIdLst>
    <p:sldId id="258" r:id="rId2"/>
    <p:sldId id="532" r:id="rId3"/>
    <p:sldId id="471" r:id="rId4"/>
    <p:sldId id="371" r:id="rId5"/>
    <p:sldId id="571" r:id="rId6"/>
    <p:sldId id="582" r:id="rId7"/>
    <p:sldId id="572" r:id="rId8"/>
    <p:sldId id="590" r:id="rId9"/>
    <p:sldId id="474" r:id="rId10"/>
    <p:sldId id="511" r:id="rId11"/>
    <p:sldId id="512" r:id="rId12"/>
    <p:sldId id="513" r:id="rId13"/>
    <p:sldId id="583" r:id="rId14"/>
    <p:sldId id="584" r:id="rId15"/>
    <p:sldId id="585" r:id="rId16"/>
    <p:sldId id="586" r:id="rId17"/>
    <p:sldId id="587" r:id="rId18"/>
    <p:sldId id="588" r:id="rId19"/>
    <p:sldId id="589" r:id="rId20"/>
    <p:sldId id="580" r:id="rId21"/>
    <p:sldId id="476" r:id="rId22"/>
    <p:sldId id="573" r:id="rId23"/>
    <p:sldId id="531" r:id="rId24"/>
    <p:sldId id="574" r:id="rId25"/>
    <p:sldId id="575" r:id="rId26"/>
    <p:sldId id="576" r:id="rId27"/>
    <p:sldId id="559" r:id="rId28"/>
    <p:sldId id="564" r:id="rId29"/>
    <p:sldId id="565" r:id="rId30"/>
  </p:sldIdLst>
  <p:sldSz cx="9144000" cy="6858000" type="screen4x3"/>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showPr>
  <p:clrMru>
    <a:srgbClr val="0000FF"/>
    <a:srgbClr val="0066FF"/>
    <a:srgbClr val="FF9999"/>
    <a:srgbClr val="FF99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43" autoAdjust="0"/>
  </p:normalViewPr>
  <p:slideViewPr>
    <p:cSldViewPr>
      <p:cViewPr>
        <p:scale>
          <a:sx n="50" d="100"/>
          <a:sy n="50" d="100"/>
        </p:scale>
        <p:origin x="-1143" y="-10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336"/>
    </p:cViewPr>
  </p:sorterViewPr>
  <p:gridSpacing cx="73733025" cy="7373302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SMTP\Desktop\&#25105;\&#20114;&#32852;&#32593;&#36816;&#34892;&#20998;&#26512;&#25253;&#21578;\&#20114;&#32852;&#32593;&#20225;&#19994;&#24066;&#20540;\&#20114;&#32852;&#32593;&#20225;&#19994;&#24066;&#20540;-(20150127&#26368;&#26032;&#65289;.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0.19096062992125967"/>
          <c:y val="1.8518518518518583E-2"/>
          <c:w val="0.7784838145231977"/>
          <c:h val="0.96296296296295403"/>
        </c:manualLayout>
      </c:layout>
      <c:barChart>
        <c:barDir val="bar"/>
        <c:grouping val="clustered"/>
        <c:ser>
          <c:idx val="0"/>
          <c:order val="0"/>
          <c:spPr>
            <a:solidFill>
              <a:schemeClr val="accent1"/>
            </a:solidFill>
            <a:ln>
              <a:noFill/>
            </a:ln>
            <a:effectLst/>
          </c:spPr>
          <c:dPt>
            <c:idx val="0"/>
            <c:spPr>
              <a:solidFill>
                <a:srgbClr val="00B050"/>
              </a:solidFill>
              <a:ln>
                <a:noFill/>
              </a:ln>
              <a:effectLst/>
            </c:spPr>
          </c:dPt>
          <c:dPt>
            <c:idx val="1"/>
            <c:spPr>
              <a:solidFill>
                <a:srgbClr val="00B050"/>
              </a:solidFill>
              <a:ln>
                <a:noFill/>
              </a:ln>
              <a:effectLst/>
            </c:spPr>
          </c:dPt>
          <c:dPt>
            <c:idx val="2"/>
            <c:spPr>
              <a:solidFill>
                <a:srgbClr val="00B050"/>
              </a:solidFill>
              <a:ln>
                <a:noFill/>
              </a:ln>
              <a:effectLst/>
            </c:spPr>
          </c:dPt>
          <c:dPt>
            <c:idx val="3"/>
            <c:spPr>
              <a:solidFill>
                <a:srgbClr val="00B050"/>
              </a:solidFill>
              <a:ln>
                <a:noFill/>
              </a:ln>
              <a:effectLst/>
            </c:spPr>
          </c:dPt>
          <c:dPt>
            <c:idx val="4"/>
            <c:spPr>
              <a:solidFill>
                <a:srgbClr val="FFC000"/>
              </a:solidFill>
              <a:ln>
                <a:noFill/>
              </a:ln>
              <a:effectLst/>
            </c:spPr>
          </c:dPt>
          <c:dPt>
            <c:idx val="5"/>
            <c:spPr>
              <a:solidFill>
                <a:srgbClr val="FFC000"/>
              </a:solidFill>
              <a:ln>
                <a:noFill/>
              </a:ln>
              <a:effectLst/>
            </c:spPr>
          </c:dPt>
          <c:dPt>
            <c:idx val="6"/>
            <c:spPr>
              <a:solidFill>
                <a:srgbClr val="00B050"/>
              </a:solidFill>
              <a:ln>
                <a:noFill/>
              </a:ln>
              <a:effectLst/>
            </c:spPr>
          </c:dPt>
          <c:dPt>
            <c:idx val="7"/>
            <c:spPr>
              <a:solidFill>
                <a:srgbClr val="00B050"/>
              </a:solidFill>
              <a:ln>
                <a:noFill/>
              </a:ln>
              <a:effectLst/>
            </c:spPr>
          </c:dPt>
          <c:dPt>
            <c:idx val="8"/>
            <c:spPr>
              <a:solidFill>
                <a:srgbClr val="FFC000"/>
              </a:solidFill>
              <a:ln>
                <a:noFill/>
              </a:ln>
              <a:effectLst/>
            </c:spPr>
          </c:dPt>
          <c:dPt>
            <c:idx val="9"/>
            <c:spPr>
              <a:solidFill>
                <a:srgbClr val="00B050"/>
              </a:solidFill>
              <a:ln>
                <a:noFill/>
              </a:ln>
              <a:effectLst/>
            </c:spPr>
          </c:dPt>
          <c:dLbls>
            <c:dLbl>
              <c:idx val="8"/>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rgbClr val="FF0000"/>
                      </a:solidFill>
                      <a:latin typeface="+mn-lt"/>
                      <a:ea typeface="+mn-ea"/>
                      <a:cs typeface="+mn-cs"/>
                    </a:defRPr>
                  </a:pPr>
                  <a:endParaRPr lang="zh-CN"/>
                </a:p>
              </c:txPr>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zh-CN"/>
              </a:p>
            </c:txPr>
            <c:showVal val="1"/>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'9月20日 中国互联网企业市值变化'!$Q$49:$Q$58</c:f>
              <c:strCache>
                <c:ptCount val="10"/>
                <c:pt idx="0">
                  <c:v>10.SaLesforce</c:v>
                </c:pt>
                <c:pt idx="1">
                  <c:v>9.雅虎</c:v>
                </c:pt>
                <c:pt idx="2">
                  <c:v>8.Priceline</c:v>
                </c:pt>
                <c:pt idx="3">
                  <c:v>7.eBay</c:v>
                </c:pt>
                <c:pt idx="4">
                  <c:v>6.百度</c:v>
                </c:pt>
                <c:pt idx="5">
                  <c:v>5.腾讯控股</c:v>
                </c:pt>
                <c:pt idx="6">
                  <c:v>4.亚马逊</c:v>
                </c:pt>
                <c:pt idx="7">
                  <c:v>3.Facebook</c:v>
                </c:pt>
                <c:pt idx="8">
                  <c:v>2.阿里巴巴</c:v>
                </c:pt>
                <c:pt idx="9">
                  <c:v>1.Google</c:v>
                </c:pt>
              </c:strCache>
            </c:strRef>
          </c:cat>
          <c:val>
            <c:numRef>
              <c:f>'9月20日 中国互联网企业市值变化'!$R$49:$R$58</c:f>
              <c:numCache>
                <c:formatCode>0.0</c:formatCode>
                <c:ptCount val="10"/>
                <c:pt idx="0">
                  <c:v>374.24609999999899</c:v>
                </c:pt>
                <c:pt idx="1">
                  <c:v>478.50720000000001</c:v>
                </c:pt>
                <c:pt idx="2">
                  <c:v>596.96859999999947</c:v>
                </c:pt>
                <c:pt idx="3">
                  <c:v>697.2165</c:v>
                </c:pt>
                <c:pt idx="4">
                  <c:v>799.57190000000003</c:v>
                </c:pt>
                <c:pt idx="5">
                  <c:v>1359.0910999999999</c:v>
                </c:pt>
                <c:pt idx="6">
                  <c:v>1436.9404999999999</c:v>
                </c:pt>
                <c:pt idx="7">
                  <c:v>2175.0790000000002</c:v>
                </c:pt>
                <c:pt idx="8">
                  <c:v>2583.6233999999999</c:v>
                </c:pt>
                <c:pt idx="9">
                  <c:v>3570.9168</c:v>
                </c:pt>
              </c:numCache>
            </c:numRef>
          </c:val>
        </c:ser>
        <c:gapWidth val="80"/>
        <c:axId val="102548224"/>
        <c:axId val="102549760"/>
      </c:barChart>
      <c:catAx>
        <c:axId val="102548224"/>
        <c:scaling>
          <c:orientation val="minMax"/>
        </c:scaling>
        <c:axPos val="l"/>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solidFill>
                <a:latin typeface="+mn-lt"/>
                <a:ea typeface="+mn-ea"/>
                <a:cs typeface="+mn-cs"/>
              </a:defRPr>
            </a:pPr>
            <a:endParaRPr lang="zh-CN"/>
          </a:p>
        </c:txPr>
        <c:crossAx val="102549760"/>
        <c:crosses val="autoZero"/>
        <c:auto val="1"/>
        <c:lblAlgn val="ctr"/>
        <c:lblOffset val="100"/>
      </c:catAx>
      <c:valAx>
        <c:axId val="102549760"/>
        <c:scaling>
          <c:orientation val="minMax"/>
        </c:scaling>
        <c:axPos val="b"/>
        <c:majorGridlines>
          <c:spPr>
            <a:ln w="9525" cap="flat" cmpd="sng" algn="ctr">
              <a:noFill/>
              <a:round/>
            </a:ln>
            <a:effectLst/>
          </c:spPr>
        </c:majorGridlines>
        <c:numFmt formatCode="0_ " sourceLinked="0"/>
        <c:majorTickMark val="none"/>
        <c:tickLblPos val="none"/>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zh-CN"/>
          </a:p>
        </c:txPr>
        <c:crossAx val="102548224"/>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0.47427</cdr:x>
      <cdr:y>0.79412</cdr:y>
    </cdr:from>
    <cdr:to>
      <cdr:x>1</cdr:x>
      <cdr:y>0.8881</cdr:y>
    </cdr:to>
    <cdr:sp macro="" textlink="">
      <cdr:nvSpPr>
        <cdr:cNvPr id="2" name="文本框 6"/>
        <cdr:cNvSpPr txBox="1">
          <a:spLocks xmlns:a="http://schemas.openxmlformats.org/drawingml/2006/main" noChangeArrowheads="1"/>
        </cdr:cNvSpPr>
      </cdr:nvSpPr>
      <cdr:spPr bwMode="auto">
        <a:xfrm xmlns:a="http://schemas.openxmlformats.org/drawingml/2006/main">
          <a:off x="2320037" y="2210466"/>
          <a:ext cx="2571767" cy="261610"/>
        </a:xfrm>
        <a:prstGeom xmlns:a="http://schemas.openxmlformats.org/drawingml/2006/main" prst="rect">
          <a:avLst/>
        </a:prstGeom>
        <a:noFill xmlns:a="http://schemas.openxmlformats.org/drawingml/2006/main"/>
        <a:ln xmlns:a="http://schemas.openxmlformats.org/drawingml/2006/main" w="9525">
          <a:noFill/>
          <a:miter lim="800000"/>
          <a:headEnd/>
          <a:tailEnd/>
        </a:ln>
      </cdr:spPr>
      <cdr:txBody>
        <a:bodyPr xmlns:a="http://schemas.openxmlformats.org/drawingml/2006/main" wrap="square">
          <a:spAutoFit/>
        </a:bodyPr>
        <a:lstStyle xmlns:a="http://schemas.openxmlformats.org/drawingml/2006/main">
          <a:defPPr>
            <a:defRPr lang="zh-CN"/>
          </a:defPPr>
          <a:lvl1pPr algn="l" rtl="0" eaLnBrk="0" fontAlgn="base" hangingPunct="0">
            <a:spcBef>
              <a:spcPct val="0"/>
            </a:spcBef>
            <a:spcAft>
              <a:spcPct val="0"/>
            </a:spcAft>
            <a:defRPr sz="3200" kern="1200">
              <a:solidFill>
                <a:srgbClr val="000000"/>
              </a:solidFill>
              <a:latin typeface="Tahoma" panose="020B0604030504040204" pitchFamily="34" charset="0"/>
              <a:ea typeface="宋体" panose="02010600030101010101" pitchFamily="2" charset="-122"/>
            </a:defRPr>
          </a:lvl1pPr>
          <a:lvl2pPr marL="457200" algn="l" rtl="0" eaLnBrk="0" fontAlgn="base" hangingPunct="0">
            <a:spcBef>
              <a:spcPct val="0"/>
            </a:spcBef>
            <a:spcAft>
              <a:spcPct val="0"/>
            </a:spcAft>
            <a:defRPr sz="3200" kern="1200">
              <a:solidFill>
                <a:srgbClr val="000000"/>
              </a:solidFill>
              <a:latin typeface="Tahoma" panose="020B0604030504040204" pitchFamily="34" charset="0"/>
              <a:ea typeface="宋体" panose="02010600030101010101" pitchFamily="2" charset="-122"/>
            </a:defRPr>
          </a:lvl2pPr>
          <a:lvl3pPr marL="914400" algn="l" rtl="0" eaLnBrk="0" fontAlgn="base" hangingPunct="0">
            <a:spcBef>
              <a:spcPct val="0"/>
            </a:spcBef>
            <a:spcAft>
              <a:spcPct val="0"/>
            </a:spcAft>
            <a:defRPr sz="3200" kern="1200">
              <a:solidFill>
                <a:srgbClr val="000000"/>
              </a:solidFill>
              <a:latin typeface="Tahoma" panose="020B0604030504040204" pitchFamily="34" charset="0"/>
              <a:ea typeface="宋体" panose="02010600030101010101" pitchFamily="2" charset="-122"/>
            </a:defRPr>
          </a:lvl3pPr>
          <a:lvl4pPr marL="1371600" algn="l" rtl="0" eaLnBrk="0" fontAlgn="base" hangingPunct="0">
            <a:spcBef>
              <a:spcPct val="0"/>
            </a:spcBef>
            <a:spcAft>
              <a:spcPct val="0"/>
            </a:spcAft>
            <a:defRPr sz="3200" kern="1200">
              <a:solidFill>
                <a:srgbClr val="000000"/>
              </a:solidFill>
              <a:latin typeface="Tahoma" panose="020B0604030504040204" pitchFamily="34" charset="0"/>
              <a:ea typeface="宋体" panose="02010600030101010101" pitchFamily="2" charset="-122"/>
            </a:defRPr>
          </a:lvl4pPr>
          <a:lvl5pPr marL="1828800" algn="l" rtl="0" eaLnBrk="0" fontAlgn="base" hangingPunct="0">
            <a:spcBef>
              <a:spcPct val="0"/>
            </a:spcBef>
            <a:spcAft>
              <a:spcPct val="0"/>
            </a:spcAft>
            <a:defRPr sz="3200" kern="1200">
              <a:solidFill>
                <a:srgbClr val="000000"/>
              </a:solidFill>
              <a:latin typeface="Tahoma" panose="020B0604030504040204" pitchFamily="34" charset="0"/>
              <a:ea typeface="宋体" panose="02010600030101010101" pitchFamily="2" charset="-122"/>
            </a:defRPr>
          </a:lvl5pPr>
          <a:lvl6pPr marL="2286000" algn="l" defTabSz="914400" rtl="0" eaLnBrk="1" latinLnBrk="0" hangingPunct="1">
            <a:defRPr sz="3200" kern="1200">
              <a:solidFill>
                <a:srgbClr val="000000"/>
              </a:solidFill>
              <a:latin typeface="Tahoma" panose="020B0604030504040204" pitchFamily="34" charset="0"/>
              <a:ea typeface="宋体" panose="02010600030101010101" pitchFamily="2" charset="-122"/>
            </a:defRPr>
          </a:lvl6pPr>
          <a:lvl7pPr marL="2743200" algn="l" defTabSz="914400" rtl="0" eaLnBrk="1" latinLnBrk="0" hangingPunct="1">
            <a:defRPr sz="3200" kern="1200">
              <a:solidFill>
                <a:srgbClr val="000000"/>
              </a:solidFill>
              <a:latin typeface="Tahoma" panose="020B0604030504040204" pitchFamily="34" charset="0"/>
              <a:ea typeface="宋体" panose="02010600030101010101" pitchFamily="2" charset="-122"/>
            </a:defRPr>
          </a:lvl7pPr>
          <a:lvl8pPr marL="3200400" algn="l" defTabSz="914400" rtl="0" eaLnBrk="1" latinLnBrk="0" hangingPunct="1">
            <a:defRPr sz="3200" kern="1200">
              <a:solidFill>
                <a:srgbClr val="000000"/>
              </a:solidFill>
              <a:latin typeface="Tahoma" panose="020B0604030504040204" pitchFamily="34" charset="0"/>
              <a:ea typeface="宋体" panose="02010600030101010101" pitchFamily="2" charset="-122"/>
            </a:defRPr>
          </a:lvl8pPr>
          <a:lvl9pPr marL="3657600" algn="l" defTabSz="914400" rtl="0" eaLnBrk="1" latinLnBrk="0" hangingPunct="1">
            <a:defRPr sz="3200" kern="1200">
              <a:solidFill>
                <a:srgbClr val="000000"/>
              </a:solidFill>
              <a:latin typeface="Tahoma" panose="020B0604030504040204" pitchFamily="34" charset="0"/>
              <a:ea typeface="宋体" panose="02010600030101010101" pitchFamily="2" charset="-122"/>
            </a:defRPr>
          </a:lvl9pPr>
        </a:lstStyle>
        <a:p xmlns:a="http://schemas.openxmlformats.org/drawingml/2006/main">
          <a:pPr>
            <a:defRPr/>
          </a:pPr>
          <a:r>
            <a:rPr lang="zh-CN" altLang="en-US" sz="1100" dirty="0" smtClean="0">
              <a:solidFill>
                <a:srgbClr val="FF0000"/>
              </a:solidFill>
              <a:latin typeface="宋体"/>
              <a:ea typeface="宋体"/>
            </a:rPr>
            <a:t>互联网市值时间</a:t>
          </a:r>
          <a:r>
            <a:rPr lang="zh-CN" altLang="en-US" sz="1100" dirty="0">
              <a:solidFill>
                <a:srgbClr val="FF0000"/>
              </a:solidFill>
              <a:latin typeface="宋体"/>
              <a:ea typeface="宋体"/>
            </a:rPr>
            <a:t>节点：</a:t>
          </a:r>
          <a:r>
            <a:rPr lang="en-US" altLang="zh-CN" sz="1100" dirty="0">
              <a:solidFill>
                <a:srgbClr val="FF0000"/>
              </a:solidFill>
              <a:latin typeface="宋体"/>
              <a:ea typeface="宋体"/>
            </a:rPr>
            <a:t>2014</a:t>
          </a:r>
          <a:r>
            <a:rPr lang="zh-CN" altLang="en-US" sz="1100" dirty="0">
              <a:solidFill>
                <a:srgbClr val="FF0000"/>
              </a:solidFill>
              <a:latin typeface="宋体"/>
              <a:ea typeface="宋体"/>
            </a:rPr>
            <a:t>年</a:t>
          </a:r>
          <a:r>
            <a:rPr lang="en-US" altLang="zh-CN" sz="1100" dirty="0">
              <a:solidFill>
                <a:srgbClr val="FF0000"/>
              </a:solidFill>
              <a:latin typeface="宋体"/>
              <a:ea typeface="宋体"/>
            </a:rPr>
            <a:t>12</a:t>
          </a:r>
          <a:r>
            <a:rPr lang="zh-CN" altLang="en-US" sz="1100" dirty="0" smtClean="0">
              <a:solidFill>
                <a:srgbClr val="FF0000"/>
              </a:solidFill>
              <a:latin typeface="宋体"/>
              <a:ea typeface="宋体"/>
            </a:rPr>
            <a:t>月</a:t>
          </a:r>
          <a:r>
            <a:rPr lang="en-US" altLang="zh-CN" sz="1100" dirty="0" smtClean="0">
              <a:solidFill>
                <a:srgbClr val="FF0000"/>
              </a:solidFill>
              <a:latin typeface="宋体"/>
              <a:ea typeface="宋体"/>
            </a:rPr>
            <a:t>31</a:t>
          </a:r>
          <a:r>
            <a:rPr lang="zh-CN" altLang="en-US" sz="1100" dirty="0" smtClean="0">
              <a:solidFill>
                <a:srgbClr val="FF0000"/>
              </a:solidFill>
              <a:latin typeface="宋体"/>
              <a:ea typeface="宋体"/>
            </a:rPr>
            <a:t>日</a:t>
          </a:r>
          <a:endParaRPr lang="zh-CN" altLang="en-US" sz="1100" dirty="0">
            <a:solidFill>
              <a:srgbClr val="FF0000"/>
            </a:solidFill>
            <a:latin typeface="宋体"/>
            <a:ea typeface="宋体"/>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6E8CA3E-46BD-4E17-81CF-31B0A7BC33C9}" type="datetimeFigureOut">
              <a:rPr lang="zh-CN" altLang="en-US"/>
              <a:pPr>
                <a:defRPr/>
              </a:pPr>
              <a:t>2015/5/28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40013655-B806-4D86-B604-FFAC1C55DE2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页眉占位符 1"/>
          <p:cNvSpPr>
            <a:spLocks noGrp="1" noChangeArrowheads="1"/>
          </p:cNvSpPr>
          <p:nvPr>
            <p:ph type="hdr" sz="quarter" idx="4294967295"/>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zh-CN" altLang="zh-CN"/>
          </a:p>
        </p:txBody>
      </p:sp>
      <p:sp>
        <p:nvSpPr>
          <p:cNvPr id="3075"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buFont typeface="Arial" pitchFamily="34" charset="0"/>
              <a:buNone/>
              <a:defRPr>
                <a:latin typeface="Arial" pitchFamily="34" charset="0"/>
                <a:ea typeface="宋体" pitchFamily="2" charset="-122"/>
              </a:defRPr>
            </a:lvl1pPr>
          </a:lstStyle>
          <a:p>
            <a:pPr>
              <a:defRPr/>
            </a:pPr>
            <a:fld id="{FD451527-F90A-45AA-B80F-972D7C85000A}" type="datetime1">
              <a:rPr lang="zh-CN" altLang="en-US"/>
              <a:pPr>
                <a:defRPr/>
              </a:pPr>
              <a:t>2015/5/28</a:t>
            </a:fld>
            <a:endParaRPr lang="zh-CN" altLang="en-US" sz="1200"/>
          </a:p>
        </p:txBody>
      </p:sp>
      <p:sp>
        <p:nvSpPr>
          <p:cNvPr id="76804" name="幻灯片图像占位符 3"/>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3077" name="备注占位符 4"/>
          <p:cNvSpPr>
            <a:spLocks noGrp="1" noRot="1" noChangeAspect="1" noChangeArrowheads="1"/>
          </p:cNvSpPr>
          <p:nvPr/>
        </p:nvSpPr>
        <p:spPr bwMode="auto">
          <a:xfrm>
            <a:off x="685800" y="4343400"/>
            <a:ext cx="5486400" cy="4114800"/>
          </a:xfrm>
          <a:prstGeom prst="rect">
            <a:avLst/>
          </a:prstGeom>
          <a:noFill/>
          <a:ln w="9525">
            <a:noFill/>
            <a:miter lim="800000"/>
            <a:headEnd/>
            <a:tailEnd/>
          </a:ln>
        </p:spPr>
        <p:txBody>
          <a:bodyPr anchor="ctr"/>
          <a:lstStyle/>
          <a:p>
            <a:pPr defTabSz="0" eaLnBrk="0" hangingPunct="0">
              <a:spcBef>
                <a:spcPct val="30000"/>
              </a:spcBef>
              <a:buFontTx/>
              <a:buNone/>
              <a:defRPr/>
            </a:pPr>
            <a:r>
              <a:rPr lang="zh-CN" sz="1200"/>
              <a:t>单击此处编辑母版文本样式</a:t>
            </a:r>
          </a:p>
          <a:p>
            <a:pPr defTabSz="0" eaLnBrk="0" hangingPunct="0">
              <a:spcBef>
                <a:spcPct val="30000"/>
              </a:spcBef>
              <a:buFontTx/>
              <a:buNone/>
              <a:defRPr/>
            </a:pPr>
            <a:r>
              <a:rPr lang="zh-CN" sz="1200"/>
              <a:t>第二级</a:t>
            </a:r>
          </a:p>
          <a:p>
            <a:pPr defTabSz="0" eaLnBrk="0" hangingPunct="0">
              <a:spcBef>
                <a:spcPct val="30000"/>
              </a:spcBef>
              <a:buFontTx/>
              <a:buNone/>
              <a:defRPr/>
            </a:pPr>
            <a:r>
              <a:rPr lang="zh-CN" sz="1200"/>
              <a:t>第三级</a:t>
            </a:r>
          </a:p>
          <a:p>
            <a:pPr defTabSz="0" eaLnBrk="0" hangingPunct="0">
              <a:spcBef>
                <a:spcPct val="30000"/>
              </a:spcBef>
              <a:buFontTx/>
              <a:buNone/>
              <a:defRPr/>
            </a:pPr>
            <a:r>
              <a:rPr lang="zh-CN" sz="1200"/>
              <a:t>第四级</a:t>
            </a:r>
          </a:p>
          <a:p>
            <a:pPr defTabSz="0" eaLnBrk="0" hangingPunct="0">
              <a:spcBef>
                <a:spcPct val="30000"/>
              </a:spcBef>
              <a:buFontTx/>
              <a:buNone/>
              <a:defRPr/>
            </a:pPr>
            <a:r>
              <a:rPr lang="zh-CN" sz="1200"/>
              <a:t>第五级</a:t>
            </a:r>
          </a:p>
        </p:txBody>
      </p:sp>
      <p:sp>
        <p:nvSpPr>
          <p:cNvPr id="3078"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buFont typeface="Arial" pitchFamily="34" charset="0"/>
              <a:buNone/>
              <a:defRPr sz="1200">
                <a:latin typeface="Arial" pitchFamily="34" charset="0"/>
                <a:ea typeface="宋体" pitchFamily="2" charset="-122"/>
              </a:defRPr>
            </a:lvl1pPr>
          </a:lstStyle>
          <a:p>
            <a:pPr>
              <a:defRPr/>
            </a:pPr>
            <a:endParaRPr lang="zh-CN" altLang="zh-CN"/>
          </a:p>
        </p:txBody>
      </p:sp>
      <p:sp>
        <p:nvSpPr>
          <p:cNvPr id="3079"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buFont typeface="Arial" pitchFamily="34" charset="0"/>
              <a:buNone/>
              <a:defRPr>
                <a:latin typeface="Arial" pitchFamily="34" charset="0"/>
                <a:ea typeface="宋体" pitchFamily="2" charset="-122"/>
              </a:defRPr>
            </a:lvl1pPr>
          </a:lstStyle>
          <a:p>
            <a:pPr>
              <a:defRPr/>
            </a:pPr>
            <a:fld id="{E470FD34-E20B-48F1-A399-ACCEE6561D43}" type="slidenum">
              <a:rPr lang="zh-CN" altLang="en-US"/>
              <a:pPr>
                <a:defRPr/>
              </a:pPr>
              <a:t>‹#›</a:t>
            </a:fld>
            <a:endParaRPr lang="zh-CN" altLang="en-US" sz="1200"/>
          </a:p>
        </p:txBody>
      </p:sp>
    </p:spTree>
  </p:cSld>
  <p:clrMap bg1="lt1" tx1="dk1" bg2="lt2" tx2="dk2" accent1="accent1" accent2="accent2" accent3="accent3" accent4="accent4" accent5="accent5" accent6="accent6" hlink="hlink" folHlink="folHlink"/>
  <p:hf hdr="0" ftr="0" dt="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幻灯片图像占位符 1"/>
          <p:cNvSpPr>
            <a:spLocks noGrp="1" noRot="1" noChangeAspect="1" noChangeArrowheads="1" noTextEdit="1"/>
          </p:cNvSpPr>
          <p:nvPr>
            <p:ph type="sldImg" idx="4294967295"/>
          </p:nvPr>
        </p:nvSpPr>
        <p:spPr>
          <a:xfrm>
            <a:off x="-1905000" y="0"/>
            <a:ext cx="8890000" cy="6669088"/>
          </a:xfrm>
        </p:spPr>
      </p:sp>
      <p:sp>
        <p:nvSpPr>
          <p:cNvPr id="41987" name="备注占位符 2"/>
          <p:cNvSpPr>
            <a:spLocks noGrp="1" noRot="1" noChangeAspect="1" noChangeArrowheads="1"/>
          </p:cNvSpPr>
          <p:nvPr>
            <p:ph type="body" idx="1"/>
          </p:nvPr>
        </p:nvSpPr>
        <p:spPr bwMode="auto">
          <a:xfrm>
            <a:off x="457200" y="1481137"/>
            <a:ext cx="8229600" cy="4525963"/>
          </a:xfrm>
          <a:prstGeom prst="rect">
            <a:avLst/>
          </a:prstGeom>
          <a:noFill/>
          <a:ln>
            <a:miter lim="800000"/>
            <a:headEnd/>
            <a:tailEnd/>
          </a:ln>
        </p:spPr>
        <p:txBody>
          <a:bodyPr/>
          <a:lstStyle/>
          <a:p>
            <a:endParaRPr lang="zh-CN" altLang="en-US" dirty="0" smtClean="0"/>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p:spPr>
      </p:sp>
      <p:sp>
        <p:nvSpPr>
          <p:cNvPr id="54275" name="备注占位符 2"/>
          <p:cNvSpPr>
            <a:spLocks noGrp="1"/>
          </p:cNvSpPr>
          <p:nvPr>
            <p:ph type="body" idx="1"/>
          </p:nvPr>
        </p:nvSpPr>
        <p:spPr>
          <a:xfrm>
            <a:off x="685481" y="4343914"/>
            <a:ext cx="5487041" cy="4114361"/>
          </a:xfrm>
          <a:prstGeom prst="rect">
            <a:avLst/>
          </a:prstGeom>
          <a:noFill/>
          <a:ln/>
        </p:spPr>
        <p:txBody>
          <a:bodyPr/>
          <a:lstStyle/>
          <a:p>
            <a:r>
              <a:rPr lang="zh-CN" altLang="en-US" baseline="0" dirty="0" smtClean="0">
                <a:solidFill>
                  <a:srgbClr val="FF0000"/>
                </a:solidFill>
              </a:rPr>
              <a:t>增长</a:t>
            </a:r>
            <a:r>
              <a:rPr lang="en-US" altLang="zh-CN" baseline="0" dirty="0" smtClean="0">
                <a:solidFill>
                  <a:srgbClr val="FF0000"/>
                </a:solidFill>
              </a:rPr>
              <a:t>874</a:t>
            </a:r>
            <a:r>
              <a:rPr lang="zh-CN" altLang="en-US" baseline="0" dirty="0" smtClean="0">
                <a:solidFill>
                  <a:srgbClr val="FF0000"/>
                </a:solidFill>
              </a:rPr>
              <a:t>亿美元。</a:t>
            </a:r>
          </a:p>
        </p:txBody>
      </p:sp>
      <p:sp>
        <p:nvSpPr>
          <p:cNvPr id="54276" name="灯片编号占位符 3"/>
          <p:cNvSpPr>
            <a:spLocks noGrp="1"/>
          </p:cNvSpPr>
          <p:nvPr>
            <p:ph type="sldNum" sz="quarter" idx="5"/>
          </p:nvPr>
        </p:nvSpPr>
        <p:spPr>
          <a:noFill/>
        </p:spPr>
        <p:txBody>
          <a:bodyPr/>
          <a:lstStyle/>
          <a:p>
            <a:fld id="{8592F0E3-19D7-4EB0-AA48-D2F6F29EEEDE}" type="slidenum">
              <a:rPr lang="zh-CN" altLang="en-US" smtClean="0"/>
              <a:pPr/>
              <a:t>27</a:t>
            </a:fld>
            <a:endParaRPr lang="en-US" altLang="zh-CN" smtClean="0"/>
          </a:p>
        </p:txBody>
      </p:sp>
    </p:spTree>
    <p:extLst>
      <p:ext uri="{BB962C8B-B14F-4D97-AF65-F5344CB8AC3E}">
        <p14:creationId xmlns:p14="http://schemas.microsoft.com/office/powerpoint/2010/main" xmlns="" val="5208243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txBox="1">
            <a:spLocks noGrp="1" noChangeArrowheads="1"/>
          </p:cNvSpPr>
          <p:nvPr/>
        </p:nvSpPr>
        <p:spPr bwMode="auto">
          <a:xfrm>
            <a:off x="3885455" y="8686801"/>
            <a:ext cx="2972547" cy="457200"/>
          </a:xfrm>
          <a:prstGeom prst="rect">
            <a:avLst/>
          </a:prstGeom>
          <a:noFill/>
          <a:ln w="9525">
            <a:noFill/>
            <a:miter lim="800000"/>
            <a:headEnd/>
            <a:tailEnd/>
          </a:ln>
        </p:spPr>
        <p:txBody>
          <a:bodyPr lIns="93177" tIns="46589" rIns="93177" bIns="46589" anchor="b"/>
          <a:lstStyle/>
          <a:p>
            <a:pPr algn="r"/>
            <a:fld id="{8E7D16C6-1DDF-47EE-9BE0-58BEF0542C7C}" type="slidenum">
              <a:rPr lang="en-US" altLang="zh-CN" sz="1200"/>
              <a:pPr algn="r"/>
              <a:t>29</a:t>
            </a:fld>
            <a:endParaRPr lang="en-US" altLang="zh-CN" sz="1200" dirty="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xfrm>
            <a:off x="685481" y="4343914"/>
            <a:ext cx="5487041" cy="4114361"/>
          </a:xfrm>
          <a:prstGeom prst="rect">
            <a:avLst/>
          </a:prstGeom>
          <a:noFill/>
          <a:ln/>
        </p:spPr>
        <p:txBody>
          <a:bodyPr/>
          <a:lstStyle/>
          <a:p>
            <a:pPr eaLnBrk="1" hangingPunct="1"/>
            <a:endParaRPr lang="zh-CN" altLang="zh-CN" smtClean="0"/>
          </a:p>
        </p:txBody>
      </p:sp>
    </p:spTree>
    <p:extLst>
      <p:ext uri="{BB962C8B-B14F-4D97-AF65-F5344CB8AC3E}">
        <p14:creationId xmlns:p14="http://schemas.microsoft.com/office/powerpoint/2010/main" xmlns="" val="1043239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481" y="4343914"/>
            <a:ext cx="5487041" cy="4114361"/>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B04B6F1-DD3E-4543-B6D1-E308CA70F755}" type="slidenum">
              <a:rPr lang="en-US" altLang="zh-CN" smtClean="0"/>
              <a:pPr>
                <a:defRPr/>
              </a:pPr>
              <a:t>6</a:t>
            </a:fld>
            <a:endParaRPr lang="en-US" altLang="zh-CN" dirty="0"/>
          </a:p>
        </p:txBody>
      </p:sp>
    </p:spTree>
    <p:extLst>
      <p:ext uri="{BB962C8B-B14F-4D97-AF65-F5344CB8AC3E}">
        <p14:creationId xmlns="" xmlns:p14="http://schemas.microsoft.com/office/powerpoint/2010/main" val="106405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4588" y="687388"/>
            <a:ext cx="4568825" cy="3427412"/>
          </a:xfrm>
        </p:spPr>
      </p:sp>
      <p:sp>
        <p:nvSpPr>
          <p:cNvPr id="3" name="备注占位符 2"/>
          <p:cNvSpPr>
            <a:spLocks noGrp="1"/>
          </p:cNvSpPr>
          <p:nvPr>
            <p:ph type="body" idx="1"/>
          </p:nvPr>
        </p:nvSpPr>
        <p:spPr>
          <a:xfrm>
            <a:off x="685481" y="4343914"/>
            <a:ext cx="5487041" cy="4114361"/>
          </a:xfrm>
          <a:prstGeom prst="rect">
            <a:avLst/>
          </a:prstGeom>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B0E74E66-3B35-4DFB-97BF-963A0F1492A2}" type="slidenum">
              <a:rPr lang="zh-CN" altLang="en-US" smtClean="0"/>
              <a:pPr/>
              <a:t>14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p:sp>
      <p:sp>
        <p:nvSpPr>
          <p:cNvPr id="39939" name="Notes Placehold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zh-CN" altLang="en-US" smtClean="0">
              <a:latin typeface="Arial" charset="0"/>
            </a:endParaRPr>
          </a:p>
        </p:txBody>
      </p:sp>
      <p:sp>
        <p:nvSpPr>
          <p:cNvPr id="39940" name="Slide Number Placeholder 3"/>
          <p:cNvSpPr>
            <a:spLocks noGrp="1"/>
          </p:cNvSpPr>
          <p:nvPr>
            <p:ph type="sldNum" sz="quarter" idx="5"/>
          </p:nvPr>
        </p:nvSpPr>
        <p:spPr>
          <a:noFill/>
        </p:spPr>
        <p:txBody>
          <a:bodyPr/>
          <a:lstStyle/>
          <a:p>
            <a:pPr>
              <a:buFont typeface="Arial" charset="0"/>
              <a:buNone/>
            </a:pPr>
            <a:fld id="{15683B68-DA35-4CE0-AC3D-06842A0F55D3}" type="slidenum">
              <a:rPr lang="zh-CN" altLang="en-US" smtClean="0">
                <a:latin typeface="Arial" charset="0"/>
              </a:rPr>
              <a:pPr>
                <a:buFont typeface="Arial" charset="0"/>
                <a:buNone/>
              </a:pPr>
              <a:t>15</a:t>
            </a:fld>
            <a:endParaRPr lang="zh-CN" alt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p:sp>
      <p:sp>
        <p:nvSpPr>
          <p:cNvPr id="40963" name="Notes Placeholder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zh-CN" altLang="en-US" smtClean="0">
              <a:latin typeface="Arial" charset="0"/>
            </a:endParaRPr>
          </a:p>
        </p:txBody>
      </p:sp>
      <p:sp>
        <p:nvSpPr>
          <p:cNvPr id="40964" name="Slide Number Placeholder 3"/>
          <p:cNvSpPr>
            <a:spLocks noGrp="1"/>
          </p:cNvSpPr>
          <p:nvPr>
            <p:ph type="sldNum" sz="quarter" idx="5"/>
          </p:nvPr>
        </p:nvSpPr>
        <p:spPr>
          <a:noFill/>
        </p:spPr>
        <p:txBody>
          <a:bodyPr/>
          <a:lstStyle/>
          <a:p>
            <a:pPr>
              <a:buFont typeface="Arial" charset="0"/>
              <a:buNone/>
            </a:pPr>
            <a:fld id="{E86C8801-971F-44D2-A997-96B6B524F222}" type="slidenum">
              <a:rPr lang="zh-CN" altLang="en-US" smtClean="0">
                <a:latin typeface="Arial" charset="0"/>
              </a:rPr>
              <a:pPr>
                <a:buFont typeface="Arial" charset="0"/>
                <a:buNone/>
              </a:pPr>
              <a:t>16</a:t>
            </a:fld>
            <a:endParaRPr lang="zh-CN" alt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481" y="4343914"/>
            <a:ext cx="5487041" cy="4114361"/>
          </a:xfrm>
          <a:prstGeom prst="rect">
            <a:avLst/>
          </a:prstGeom>
        </p:spPr>
        <p:txBody>
          <a:bodyPr/>
          <a:lstStyle/>
          <a:p>
            <a:endParaRPr lang="zh-CN" altLang="en-US" dirty="0"/>
          </a:p>
        </p:txBody>
      </p:sp>
      <p:sp>
        <p:nvSpPr>
          <p:cNvPr id="4" name="Slide Number Placeholder 3"/>
          <p:cNvSpPr>
            <a:spLocks noGrp="1"/>
          </p:cNvSpPr>
          <p:nvPr>
            <p:ph type="sldNum" sz="quarter" idx="10"/>
          </p:nvPr>
        </p:nvSpPr>
        <p:spPr/>
        <p:txBody>
          <a:bodyPr/>
          <a:lstStyle/>
          <a:p>
            <a:fld id="{6E737FD0-8E5C-4110-A8F5-34D670D47FD1}" type="slidenum">
              <a:rPr lang="zh-CN" altLang="en-US" smtClean="0"/>
              <a:pPr/>
              <a:t>17</a:t>
            </a:fld>
            <a:endParaRPr lang="zh-CN" altLang="en-US"/>
          </a:p>
        </p:txBody>
      </p:sp>
    </p:spTree>
    <p:extLst>
      <p:ext uri="{BB962C8B-B14F-4D97-AF65-F5344CB8AC3E}">
        <p14:creationId xmlns:p14="http://schemas.microsoft.com/office/powerpoint/2010/main" xmlns="" val="2232670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p:sp>
      <p:sp>
        <p:nvSpPr>
          <p:cNvPr id="43011" name="备注占位符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en-US" altLang="zh-CN" smtClean="0">
              <a:latin typeface="Arial" charset="0"/>
            </a:endParaRPr>
          </a:p>
        </p:txBody>
      </p:sp>
      <p:sp>
        <p:nvSpPr>
          <p:cNvPr id="43012" name="灯片编号占位符 3"/>
          <p:cNvSpPr>
            <a:spLocks noGrp="1"/>
          </p:cNvSpPr>
          <p:nvPr>
            <p:ph type="sldNum" sz="quarter" idx="5"/>
          </p:nvPr>
        </p:nvSpPr>
        <p:spPr>
          <a:noFill/>
        </p:spPr>
        <p:txBody>
          <a:bodyPr/>
          <a:lstStyle/>
          <a:p>
            <a:pPr>
              <a:buFont typeface="Arial" charset="0"/>
              <a:buNone/>
            </a:pPr>
            <a:fld id="{B8CFC5B1-C813-4C30-89B5-C1D9D581688F}" type="slidenum">
              <a:rPr lang="zh-CN" altLang="en-US" smtClean="0">
                <a:latin typeface="Arial" charset="0"/>
              </a:rPr>
              <a:pPr>
                <a:buFont typeface="Arial" charset="0"/>
                <a:buNone/>
              </a:pPr>
              <a:t>18</a:t>
            </a:fld>
            <a:endParaRPr lang="zh-CN" alt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bwMode="auto">
          <a:xfrm>
            <a:off x="685800" y="4343400"/>
            <a:ext cx="5486400" cy="4114800"/>
          </a:xfrm>
          <a:prstGeom prst="rect">
            <a:avLst/>
          </a:prstGeom>
          <a:noFill/>
          <a:ln>
            <a:miter lim="800000"/>
            <a:headEnd/>
            <a:tailEnd/>
          </a:ln>
        </p:spPr>
        <p:txBody>
          <a:bodyPr/>
          <a:lstStyle/>
          <a:p>
            <a:endParaRPr lang="zh-CN" altLang="en-US" smtClean="0">
              <a:latin typeface="Arial" charset="0"/>
            </a:endParaRPr>
          </a:p>
        </p:txBody>
      </p:sp>
      <p:sp>
        <p:nvSpPr>
          <p:cNvPr id="44036" name="灯片编号占位符 3"/>
          <p:cNvSpPr>
            <a:spLocks noGrp="1"/>
          </p:cNvSpPr>
          <p:nvPr>
            <p:ph type="sldNum" sz="quarter" idx="5"/>
          </p:nvPr>
        </p:nvSpPr>
        <p:spPr>
          <a:noFill/>
        </p:spPr>
        <p:txBody>
          <a:bodyPr/>
          <a:lstStyle/>
          <a:p>
            <a:pPr>
              <a:buFont typeface="Arial" charset="0"/>
              <a:buNone/>
            </a:pPr>
            <a:fld id="{8CDB2B35-3A91-4319-A40B-AEE8F57A9EA1}" type="slidenum">
              <a:rPr lang="en-US" altLang="zh-CN" smtClean="0">
                <a:latin typeface="Arial" charset="0"/>
              </a:rPr>
              <a:pPr>
                <a:buFont typeface="Arial" charset="0"/>
                <a:buNone/>
              </a:pPr>
              <a:t>19</a:t>
            </a:fld>
            <a:endParaRPr lang="en-US" altLang="zh-CN"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316" y="4343216"/>
            <a:ext cx="5487370" cy="4115168"/>
          </a:xfrm>
          <a:prstGeom prst="rect">
            <a:avLst/>
          </a:prstGeom>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A4CC13FD-A573-4E56-BE8C-CD31CC1CD0A9}" type="slidenum">
              <a:rPr lang="zh-CN" altLang="en-US" smtClean="0"/>
              <a:pPr/>
              <a:t>25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pPr>
              <a:defRPr/>
            </a:pPr>
            <a:endParaRPr lang="zh-CN" altLang="zh-CN"/>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zh-CN"/>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pPr>
              <a:defRPr/>
            </a:pPr>
            <a:fld id="{1EDB5270-D28A-48A6-ADBA-B7DA64EFA417}" type="slidenum">
              <a:rPr lang="zh-CN" altLang="en-US" smtClean="0"/>
              <a:pPr>
                <a:defRPr/>
              </a:pPr>
              <a:t>‹#›</a:t>
            </a:fld>
            <a:endParaRPr lang="en-US" sz="1800" b="0">
              <a:solidFill>
                <a:schemeClr val="tx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pPr>
              <a:defRPr/>
            </a:pPr>
            <a:endParaRPr lang="zh-CN" altLang="zh-CN"/>
          </a:p>
        </p:txBody>
      </p:sp>
      <p:sp>
        <p:nvSpPr>
          <p:cNvPr id="5" name="页脚占位符 4"/>
          <p:cNvSpPr>
            <a:spLocks noGrp="1"/>
          </p:cNvSpPr>
          <p:nvPr>
            <p:ph type="ftr" sz="quarter" idx="11"/>
          </p:nvPr>
        </p:nvSpPr>
        <p:spPr/>
        <p:txBody>
          <a:bodyPr/>
          <a:lstStyle>
            <a:extLst/>
          </a:lstStyle>
          <a:p>
            <a:pPr>
              <a:defRPr/>
            </a:pPr>
            <a:endParaRPr lang="zh-CN" altLang="zh-CN"/>
          </a:p>
        </p:txBody>
      </p:sp>
      <p:sp>
        <p:nvSpPr>
          <p:cNvPr id="6" name="灯片编号占位符 5"/>
          <p:cNvSpPr>
            <a:spLocks noGrp="1"/>
          </p:cNvSpPr>
          <p:nvPr>
            <p:ph type="sldNum" sz="quarter" idx="12"/>
          </p:nvPr>
        </p:nvSpPr>
        <p:spPr/>
        <p:txBody>
          <a:bodyPr/>
          <a:lstStyle>
            <a:extLst/>
          </a:lstStyle>
          <a:p>
            <a:pPr>
              <a:defRPr/>
            </a:pPr>
            <a:fld id="{4FDF19AF-5479-40A8-B9DE-90470EC89F1A}" type="slidenum">
              <a:rPr lang="zh-CN" altLang="en-US" smtClean="0"/>
              <a:pPr>
                <a:defRPr/>
              </a:pPr>
              <a:t>‹#›</a:t>
            </a:fld>
            <a:endParaRPr lang="en-US" sz="1800" b="0">
              <a:solidFill>
                <a:schemeClr val="tx1"/>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pPr>
              <a:defRPr/>
            </a:pPr>
            <a:endParaRPr lang="zh-CN" altLang="zh-CN"/>
          </a:p>
        </p:txBody>
      </p:sp>
      <p:sp>
        <p:nvSpPr>
          <p:cNvPr id="5" name="页脚占位符 4"/>
          <p:cNvSpPr>
            <a:spLocks noGrp="1"/>
          </p:cNvSpPr>
          <p:nvPr>
            <p:ph type="ftr" sz="quarter" idx="11"/>
          </p:nvPr>
        </p:nvSpPr>
        <p:spPr/>
        <p:txBody>
          <a:bodyPr/>
          <a:lstStyle>
            <a:extLst/>
          </a:lstStyle>
          <a:p>
            <a:pPr>
              <a:defRPr/>
            </a:pPr>
            <a:endParaRPr lang="zh-CN" altLang="zh-CN"/>
          </a:p>
        </p:txBody>
      </p:sp>
      <p:sp>
        <p:nvSpPr>
          <p:cNvPr id="6" name="灯片编号占位符 5"/>
          <p:cNvSpPr>
            <a:spLocks noGrp="1"/>
          </p:cNvSpPr>
          <p:nvPr>
            <p:ph type="sldNum" sz="quarter" idx="12"/>
          </p:nvPr>
        </p:nvSpPr>
        <p:spPr/>
        <p:txBody>
          <a:bodyPr/>
          <a:lstStyle>
            <a:extLst/>
          </a:lstStyle>
          <a:p>
            <a:pPr>
              <a:defRPr/>
            </a:pPr>
            <a:fld id="{77B05DF8-222B-4731-A308-15604F94751E}" type="slidenum">
              <a:rPr lang="zh-CN" altLang="en-US" smtClean="0"/>
              <a:pPr>
                <a:defRPr/>
              </a:pPr>
              <a:t>‹#›</a:t>
            </a:fld>
            <a:endParaRPr lang="en-US" sz="1800" b="0">
              <a:solidFill>
                <a:schemeClr val="tx1"/>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fld id="{13E798E9-9AA0-40BB-8A2E-FC1D094F8D5C}" type="datetime1">
              <a:rPr lang="zh-CN" altLang="en-US" smtClean="0"/>
              <a:pPr>
                <a:defRPr/>
              </a:pPr>
              <a:t>2015/5/28</a:t>
            </a:fld>
            <a:endParaRPr lang="zh-CN" altLang="en-US" sz="1800"/>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54AE1247-3C21-4221-BD23-C5659A1CB812}" type="slidenum">
              <a:rPr lang="zh-CN" altLang="en-US"/>
              <a:pPr>
                <a:defRPr/>
              </a:pPr>
              <a:t>‹#›</a:t>
            </a:fld>
            <a:endParaRPr lang="zh-CN" altLang="en-US" sz="1800" b="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pPr>
              <a:defRPr/>
            </a:pPr>
            <a:endParaRPr lang="zh-CN" altLang="zh-CN"/>
          </a:p>
        </p:txBody>
      </p:sp>
      <p:sp>
        <p:nvSpPr>
          <p:cNvPr id="5" name="页脚占位符 4"/>
          <p:cNvSpPr>
            <a:spLocks noGrp="1"/>
          </p:cNvSpPr>
          <p:nvPr>
            <p:ph type="ftr" sz="quarter" idx="11"/>
          </p:nvPr>
        </p:nvSpPr>
        <p:spPr/>
        <p:txBody>
          <a:bodyPr/>
          <a:lstStyle>
            <a:extLst/>
          </a:lstStyle>
          <a:p>
            <a:pPr>
              <a:defRPr/>
            </a:pPr>
            <a:endParaRPr lang="zh-CN" altLang="zh-CN"/>
          </a:p>
        </p:txBody>
      </p:sp>
      <p:sp>
        <p:nvSpPr>
          <p:cNvPr id="6" name="灯片编号占位符 5"/>
          <p:cNvSpPr>
            <a:spLocks noGrp="1"/>
          </p:cNvSpPr>
          <p:nvPr>
            <p:ph type="sldNum" sz="quarter" idx="12"/>
          </p:nvPr>
        </p:nvSpPr>
        <p:spPr/>
        <p:txBody>
          <a:bodyPr/>
          <a:lstStyle>
            <a:extLst/>
          </a:lstStyle>
          <a:p>
            <a:pPr>
              <a:defRPr/>
            </a:pPr>
            <a:fld id="{F6AFFD4E-DB2A-455F-9096-24185A2C4952}" type="slidenum">
              <a:rPr lang="zh-CN" altLang="en-US" smtClean="0"/>
              <a:pPr>
                <a:defRPr/>
              </a:pPr>
              <a:t>‹#›</a:t>
            </a:fld>
            <a:endParaRPr lang="en-US" sz="1800" b="0">
              <a:solidFill>
                <a:schemeClr val="tx1"/>
              </a:solidFill>
            </a:endParaRPr>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pPr>
              <a:defRPr/>
            </a:pPr>
            <a:endParaRPr lang="zh-CN" altLang="zh-CN"/>
          </a:p>
        </p:txBody>
      </p:sp>
      <p:sp>
        <p:nvSpPr>
          <p:cNvPr id="5" name="页脚占位符 4"/>
          <p:cNvSpPr>
            <a:spLocks noGrp="1"/>
          </p:cNvSpPr>
          <p:nvPr>
            <p:ph type="ftr" sz="quarter" idx="11"/>
          </p:nvPr>
        </p:nvSpPr>
        <p:spPr/>
        <p:txBody>
          <a:bodyPr/>
          <a:lstStyle>
            <a:extLst/>
          </a:lstStyle>
          <a:p>
            <a:pPr>
              <a:defRPr/>
            </a:pPr>
            <a:endParaRPr lang="zh-CN" altLang="zh-CN"/>
          </a:p>
        </p:txBody>
      </p:sp>
      <p:sp>
        <p:nvSpPr>
          <p:cNvPr id="6" name="灯片编号占位符 5"/>
          <p:cNvSpPr>
            <a:spLocks noGrp="1"/>
          </p:cNvSpPr>
          <p:nvPr>
            <p:ph type="sldNum" sz="quarter" idx="12"/>
          </p:nvPr>
        </p:nvSpPr>
        <p:spPr/>
        <p:txBody>
          <a:bodyPr/>
          <a:lstStyle>
            <a:extLst/>
          </a:lstStyle>
          <a:p>
            <a:pPr>
              <a:defRPr/>
            </a:pPr>
            <a:fld id="{16422FCB-F4B0-4D92-93DA-4B1D4921DFF3}" type="slidenum">
              <a:rPr lang="zh-CN" altLang="en-US" smtClean="0"/>
              <a:pPr>
                <a:defRPr/>
              </a:pPr>
              <a:t>‹#›</a:t>
            </a:fld>
            <a:endParaRPr lang="en-US" sz="1800" b="0">
              <a:solidFill>
                <a:schemeClr val="tx1"/>
              </a:solidFill>
            </a:endParaRPr>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pPr>
              <a:defRPr/>
            </a:pPr>
            <a:endParaRPr lang="zh-CN" altLang="zh-CN"/>
          </a:p>
        </p:txBody>
      </p:sp>
      <p:sp>
        <p:nvSpPr>
          <p:cNvPr id="6" name="页脚占位符 5"/>
          <p:cNvSpPr>
            <a:spLocks noGrp="1"/>
          </p:cNvSpPr>
          <p:nvPr>
            <p:ph type="ftr" sz="quarter" idx="11"/>
          </p:nvPr>
        </p:nvSpPr>
        <p:spPr/>
        <p:txBody>
          <a:bodyPr/>
          <a:lstStyle>
            <a:extLst/>
          </a:lstStyle>
          <a:p>
            <a:pPr>
              <a:defRPr/>
            </a:pPr>
            <a:endParaRPr lang="zh-CN" altLang="zh-CN"/>
          </a:p>
        </p:txBody>
      </p:sp>
      <p:sp>
        <p:nvSpPr>
          <p:cNvPr id="7" name="灯片编号占位符 6"/>
          <p:cNvSpPr>
            <a:spLocks noGrp="1"/>
          </p:cNvSpPr>
          <p:nvPr>
            <p:ph type="sldNum" sz="quarter" idx="12"/>
          </p:nvPr>
        </p:nvSpPr>
        <p:spPr/>
        <p:txBody>
          <a:bodyPr/>
          <a:lstStyle>
            <a:extLst/>
          </a:lstStyle>
          <a:p>
            <a:pPr>
              <a:defRPr/>
            </a:pPr>
            <a:fld id="{6F4321E5-7920-40B9-87BC-603C057B91C6}" type="slidenum">
              <a:rPr lang="zh-CN" altLang="en-US" smtClean="0"/>
              <a:pPr>
                <a:defRPr/>
              </a:pPr>
              <a:t>‹#›</a:t>
            </a:fld>
            <a:endParaRPr lang="en-US" sz="1800" b="0">
              <a:solidFill>
                <a:schemeClr val="tx1"/>
              </a:solidFill>
            </a:endParaRPr>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pPr>
              <a:defRPr/>
            </a:pPr>
            <a:endParaRPr lang="zh-CN" altLang="zh-CN"/>
          </a:p>
        </p:txBody>
      </p:sp>
      <p:sp>
        <p:nvSpPr>
          <p:cNvPr id="8" name="页脚占位符 7"/>
          <p:cNvSpPr>
            <a:spLocks noGrp="1"/>
          </p:cNvSpPr>
          <p:nvPr>
            <p:ph type="ftr" sz="quarter" idx="11"/>
          </p:nvPr>
        </p:nvSpPr>
        <p:spPr/>
        <p:txBody>
          <a:bodyPr/>
          <a:lstStyle>
            <a:extLst/>
          </a:lstStyle>
          <a:p>
            <a:pPr>
              <a:defRPr/>
            </a:pPr>
            <a:endParaRPr lang="zh-CN" altLang="zh-CN"/>
          </a:p>
        </p:txBody>
      </p:sp>
      <p:sp>
        <p:nvSpPr>
          <p:cNvPr id="9" name="灯片编号占位符 8"/>
          <p:cNvSpPr>
            <a:spLocks noGrp="1"/>
          </p:cNvSpPr>
          <p:nvPr>
            <p:ph type="sldNum" sz="quarter" idx="12"/>
          </p:nvPr>
        </p:nvSpPr>
        <p:spPr/>
        <p:txBody>
          <a:bodyPr/>
          <a:lstStyle>
            <a:extLst/>
          </a:lstStyle>
          <a:p>
            <a:pPr>
              <a:defRPr/>
            </a:pPr>
            <a:fld id="{81C0D35F-A8DC-445A-B145-B816FEFDD590}" type="slidenum">
              <a:rPr lang="zh-CN" altLang="en-US" smtClean="0"/>
              <a:pPr>
                <a:defRPr/>
              </a:pPr>
              <a:t>‹#›</a:t>
            </a:fld>
            <a:endParaRPr lang="en-US" sz="1800" b="0">
              <a:solidFill>
                <a:schemeClr val="tx1"/>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pPr>
              <a:defRPr/>
            </a:pPr>
            <a:endParaRPr lang="zh-CN" altLang="zh-CN"/>
          </a:p>
        </p:txBody>
      </p:sp>
      <p:sp>
        <p:nvSpPr>
          <p:cNvPr id="4" name="页脚占位符 3"/>
          <p:cNvSpPr>
            <a:spLocks noGrp="1"/>
          </p:cNvSpPr>
          <p:nvPr>
            <p:ph type="ftr" sz="quarter" idx="11"/>
          </p:nvPr>
        </p:nvSpPr>
        <p:spPr/>
        <p:txBody>
          <a:bodyPr/>
          <a:lstStyle>
            <a:extLst/>
          </a:lstStyle>
          <a:p>
            <a:pPr>
              <a:defRPr/>
            </a:pPr>
            <a:endParaRPr lang="zh-CN" altLang="zh-CN"/>
          </a:p>
        </p:txBody>
      </p:sp>
      <p:sp>
        <p:nvSpPr>
          <p:cNvPr id="5" name="灯片编号占位符 4"/>
          <p:cNvSpPr>
            <a:spLocks noGrp="1"/>
          </p:cNvSpPr>
          <p:nvPr>
            <p:ph type="sldNum" sz="quarter" idx="12"/>
          </p:nvPr>
        </p:nvSpPr>
        <p:spPr/>
        <p:txBody>
          <a:bodyPr/>
          <a:lstStyle>
            <a:extLst/>
          </a:lstStyle>
          <a:p>
            <a:pPr>
              <a:defRPr/>
            </a:pPr>
            <a:fld id="{74CD9EF8-FA6A-4376-B17A-3C97631B276F}" type="slidenum">
              <a:rPr lang="zh-CN" altLang="en-US" smtClean="0"/>
              <a:pPr>
                <a:defRPr/>
              </a:pPr>
              <a:t>‹#›</a:t>
            </a:fld>
            <a:endParaRPr lang="en-US" sz="1800" b="0">
              <a:solidFill>
                <a:schemeClr val="tx1"/>
              </a:solidFill>
            </a:endParaRPr>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pPr>
              <a:defRPr/>
            </a:pPr>
            <a:endParaRPr lang="zh-CN" altLang="zh-CN"/>
          </a:p>
        </p:txBody>
      </p:sp>
      <p:sp>
        <p:nvSpPr>
          <p:cNvPr id="3" name="页脚占位符 2"/>
          <p:cNvSpPr>
            <a:spLocks noGrp="1"/>
          </p:cNvSpPr>
          <p:nvPr>
            <p:ph type="ftr" sz="quarter" idx="11"/>
          </p:nvPr>
        </p:nvSpPr>
        <p:spPr/>
        <p:txBody>
          <a:bodyPr/>
          <a:lstStyle>
            <a:extLst/>
          </a:lstStyle>
          <a:p>
            <a:pPr>
              <a:defRPr/>
            </a:pPr>
            <a:endParaRPr lang="zh-CN" altLang="zh-CN"/>
          </a:p>
        </p:txBody>
      </p:sp>
      <p:sp>
        <p:nvSpPr>
          <p:cNvPr id="4" name="灯片编号占位符 3"/>
          <p:cNvSpPr>
            <a:spLocks noGrp="1"/>
          </p:cNvSpPr>
          <p:nvPr>
            <p:ph type="sldNum" sz="quarter" idx="12"/>
          </p:nvPr>
        </p:nvSpPr>
        <p:spPr/>
        <p:txBody>
          <a:bodyPr/>
          <a:lstStyle>
            <a:extLst/>
          </a:lstStyle>
          <a:p>
            <a:pPr>
              <a:defRPr/>
            </a:pPr>
            <a:fld id="{EEFFB57C-FEBA-470F-A0E3-8A1811F83FFC}" type="slidenum">
              <a:rPr lang="zh-CN" altLang="en-US" smtClean="0"/>
              <a:pPr>
                <a:defRPr/>
              </a:pPr>
              <a:t>‹#›</a:t>
            </a:fld>
            <a:endParaRPr lang="en-US" sz="1800" b="0">
              <a:solidFill>
                <a:schemeClr val="tx1"/>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pPr>
              <a:defRPr/>
            </a:pPr>
            <a:endParaRPr lang="zh-CN" altLang="zh-CN"/>
          </a:p>
        </p:txBody>
      </p:sp>
      <p:sp>
        <p:nvSpPr>
          <p:cNvPr id="6" name="页脚占位符 5"/>
          <p:cNvSpPr>
            <a:spLocks noGrp="1"/>
          </p:cNvSpPr>
          <p:nvPr>
            <p:ph type="ftr" sz="quarter" idx="11"/>
          </p:nvPr>
        </p:nvSpPr>
        <p:spPr/>
        <p:txBody>
          <a:bodyPr/>
          <a:lstStyle>
            <a:extLst/>
          </a:lstStyle>
          <a:p>
            <a:pPr>
              <a:defRPr/>
            </a:pPr>
            <a:endParaRPr lang="zh-CN" altLang="zh-CN"/>
          </a:p>
        </p:txBody>
      </p:sp>
      <p:sp>
        <p:nvSpPr>
          <p:cNvPr id="7" name="灯片编号占位符 6"/>
          <p:cNvSpPr>
            <a:spLocks noGrp="1"/>
          </p:cNvSpPr>
          <p:nvPr>
            <p:ph type="sldNum" sz="quarter" idx="12"/>
          </p:nvPr>
        </p:nvSpPr>
        <p:spPr/>
        <p:txBody>
          <a:bodyPr/>
          <a:lstStyle>
            <a:extLst/>
          </a:lstStyle>
          <a:p>
            <a:pPr>
              <a:defRPr/>
            </a:pPr>
            <a:fld id="{56B60D7E-7087-4E60-B3A1-045615BF7E49}" type="slidenum">
              <a:rPr lang="zh-CN" altLang="en-US" smtClean="0"/>
              <a:pPr>
                <a:defRPr/>
              </a:pPr>
              <a:t>‹#›</a:t>
            </a:fld>
            <a:endParaRPr lang="en-US" sz="1800" b="0">
              <a:solidFill>
                <a:schemeClr val="tx1"/>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pPr>
              <a:defRPr/>
            </a:pPr>
            <a:endParaRPr lang="zh-CN" altLang="zh-CN"/>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zh-CN" altLang="zh-CN"/>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pPr>
              <a:defRPr/>
            </a:pPr>
            <a:fld id="{8DF5176C-868D-4575-A4DD-152D8E239B69}" type="slidenum">
              <a:rPr lang="zh-CN" altLang="en-US" smtClean="0"/>
              <a:pPr>
                <a:defRPr/>
              </a:pPr>
              <a:t>‹#›</a:t>
            </a:fld>
            <a:endParaRPr lang="en-US" sz="1800" b="0">
              <a:solidFill>
                <a:schemeClr val="tx1"/>
              </a:solidFill>
            </a:endParaRPr>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zh-CN" altLang="zh-CN"/>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zh-CN" altLang="zh-CN"/>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E934A731-7E04-4200-BAB2-DA05E454E01C}" type="slidenum">
              <a:rPr lang="zh-CN" alt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5158" r:id="rId1"/>
    <p:sldLayoutId id="2147485159" r:id="rId2"/>
    <p:sldLayoutId id="2147485160" r:id="rId3"/>
    <p:sldLayoutId id="2147485161" r:id="rId4"/>
    <p:sldLayoutId id="2147485162" r:id="rId5"/>
    <p:sldLayoutId id="2147485163" r:id="rId6"/>
    <p:sldLayoutId id="2147485164" r:id="rId7"/>
    <p:sldLayoutId id="2147485165" r:id="rId8"/>
    <p:sldLayoutId id="2147485166" r:id="rId9"/>
    <p:sldLayoutId id="2147485167" r:id="rId10"/>
    <p:sldLayoutId id="2147485168" r:id="rId11"/>
    <p:sldLayoutId id="2147485169"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wmf"/><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notesSlide" Target="../notesSlides/notesSlide9.xml"/><Relationship Id="rId16"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jpeg"/><Relationship Id="rId9" Type="http://schemas.openxmlformats.org/officeDocument/2006/relationships/image" Target="../media/image43.png"/><Relationship Id="rId14" Type="http://schemas.openxmlformats.org/officeDocument/2006/relationships/image" Target="../media/image4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jpeg"/><Relationship Id="rId7" Type="http://schemas.openxmlformats.org/officeDocument/2006/relationships/image" Target="../media/image58.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11.jpe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矩形 1"/>
          <p:cNvSpPr>
            <a:spLocks noChangeArrowheads="1"/>
          </p:cNvSpPr>
          <p:nvPr/>
        </p:nvSpPr>
        <p:spPr bwMode="auto">
          <a:xfrm>
            <a:off x="1000100" y="2071678"/>
            <a:ext cx="7391767" cy="1938992"/>
          </a:xfrm>
          <a:prstGeom prst="rect">
            <a:avLst/>
          </a:prstGeom>
          <a:noFill/>
          <a:ln w="9525">
            <a:noFill/>
            <a:miter lim="800000"/>
            <a:headEnd/>
            <a:tailEnd/>
          </a:ln>
        </p:spPr>
        <p:txBody>
          <a:bodyPr wrap="none">
            <a:spAutoFit/>
          </a:bodyPr>
          <a:lstStyle/>
          <a:p>
            <a:pPr algn="ctr">
              <a:lnSpc>
                <a:spcPct val="150000"/>
              </a:lnSpc>
            </a:pPr>
            <a:r>
              <a:rPr lang="zh-CN" altLang="en-US" sz="4000" b="1" dirty="0" smtClean="0">
                <a:solidFill>
                  <a:srgbClr val="C00000"/>
                </a:solidFill>
                <a:latin typeface="+mj-ea"/>
                <a:ea typeface="+mj-ea"/>
                <a:sym typeface="微软雅黑" pitchFamily="34" charset="-122"/>
              </a:rPr>
              <a:t>顺应“互联网</a:t>
            </a:r>
            <a:r>
              <a:rPr lang="en-US" altLang="zh-CN" sz="4000" b="1" dirty="0" smtClean="0">
                <a:solidFill>
                  <a:srgbClr val="C00000"/>
                </a:solidFill>
                <a:latin typeface="+mj-ea"/>
                <a:ea typeface="+mj-ea"/>
                <a:sym typeface="微软雅黑" pitchFamily="34" charset="-122"/>
              </a:rPr>
              <a:t>+</a:t>
            </a:r>
            <a:r>
              <a:rPr lang="zh-CN" altLang="en-US" sz="4000" b="1" dirty="0" smtClean="0">
                <a:solidFill>
                  <a:srgbClr val="C00000"/>
                </a:solidFill>
                <a:latin typeface="+mj-ea"/>
                <a:ea typeface="+mj-ea"/>
                <a:sym typeface="微软雅黑" pitchFamily="34" charset="-122"/>
              </a:rPr>
              <a:t>”趋势</a:t>
            </a:r>
            <a:br>
              <a:rPr lang="zh-CN" altLang="en-US" sz="4000" b="1" dirty="0" smtClean="0">
                <a:solidFill>
                  <a:srgbClr val="C00000"/>
                </a:solidFill>
                <a:latin typeface="+mj-ea"/>
                <a:ea typeface="+mj-ea"/>
                <a:sym typeface="微软雅黑" pitchFamily="34" charset="-122"/>
              </a:rPr>
            </a:br>
            <a:r>
              <a:rPr lang="zh-CN" altLang="en-US" sz="4000" b="1" dirty="0" smtClean="0">
                <a:solidFill>
                  <a:srgbClr val="C00000"/>
                </a:solidFill>
                <a:latin typeface="+mj-ea"/>
                <a:ea typeface="+mj-ea"/>
                <a:sym typeface="微软雅黑" pitchFamily="34" charset="-122"/>
              </a:rPr>
              <a:t>加快推进实施</a:t>
            </a:r>
            <a:r>
              <a:rPr lang="en-US" altLang="zh-CN" sz="4000" b="1" dirty="0" smtClean="0">
                <a:solidFill>
                  <a:srgbClr val="C00000"/>
                </a:solidFill>
                <a:latin typeface="+mj-ea"/>
                <a:ea typeface="+mj-ea"/>
                <a:sym typeface="微软雅黑" pitchFamily="34" charset="-122"/>
              </a:rPr>
              <a:t>《</a:t>
            </a:r>
            <a:r>
              <a:rPr lang="zh-CN" altLang="en-US" sz="4000" b="1" dirty="0" smtClean="0">
                <a:solidFill>
                  <a:srgbClr val="C00000"/>
                </a:solidFill>
                <a:latin typeface="+mj-ea"/>
                <a:ea typeface="+mj-ea"/>
                <a:sym typeface="微软雅黑" pitchFamily="34" charset="-122"/>
              </a:rPr>
              <a:t>中国制造</a:t>
            </a:r>
            <a:r>
              <a:rPr lang="en-US" altLang="zh-CN" sz="4000" b="1" dirty="0" smtClean="0">
                <a:solidFill>
                  <a:srgbClr val="C00000"/>
                </a:solidFill>
                <a:latin typeface="+mj-ea"/>
                <a:ea typeface="+mj-ea"/>
                <a:sym typeface="微软雅黑" pitchFamily="34" charset="-122"/>
              </a:rPr>
              <a:t>2025》</a:t>
            </a:r>
            <a:endParaRPr lang="en-US" sz="4000" b="1" dirty="0">
              <a:solidFill>
                <a:srgbClr val="C00000"/>
              </a:solidFill>
              <a:latin typeface="+mj-ea"/>
              <a:ea typeface="+mj-ea"/>
              <a:sym typeface="微软雅黑" pitchFamily="34" charset="-122"/>
            </a:endParaRPr>
          </a:p>
        </p:txBody>
      </p:sp>
      <p:sp>
        <p:nvSpPr>
          <p:cNvPr id="5" name="TextBox 4"/>
          <p:cNvSpPr txBox="1"/>
          <p:nvPr/>
        </p:nvSpPr>
        <p:spPr>
          <a:xfrm>
            <a:off x="1571604" y="5669837"/>
            <a:ext cx="6000792" cy="830997"/>
          </a:xfrm>
          <a:prstGeom prst="rect">
            <a:avLst/>
          </a:prstGeom>
          <a:noFill/>
        </p:spPr>
        <p:txBody>
          <a:bodyPr wrap="square" rtlCol="0">
            <a:spAutoFit/>
          </a:bodyPr>
          <a:lstStyle/>
          <a:p>
            <a:pPr algn="ctr"/>
            <a:r>
              <a:rPr lang="zh-CN" altLang="en-US" sz="2400" b="1" dirty="0" smtClean="0">
                <a:latin typeface="+mn-ea"/>
                <a:ea typeface="+mn-ea"/>
              </a:rPr>
              <a:t>工业和信息化部信息化推进司   王建伟</a:t>
            </a:r>
            <a:endParaRPr lang="en-US" altLang="zh-CN" sz="2400" b="1" dirty="0" smtClean="0">
              <a:latin typeface="+mn-ea"/>
              <a:ea typeface="+mn-ea"/>
            </a:endParaRPr>
          </a:p>
          <a:p>
            <a:pPr algn="ctr"/>
            <a:r>
              <a:rPr lang="en-US" altLang="zh-CN" sz="2400" b="1" dirty="0" smtClean="0">
                <a:latin typeface="+mn-ea"/>
                <a:ea typeface="+mn-ea"/>
              </a:rPr>
              <a:t>2015</a:t>
            </a:r>
            <a:r>
              <a:rPr lang="zh-CN" altLang="en-US" sz="2400" b="1" dirty="0" smtClean="0">
                <a:latin typeface="+mn-ea"/>
                <a:ea typeface="+mn-ea"/>
              </a:rPr>
              <a:t>年</a:t>
            </a:r>
            <a:r>
              <a:rPr lang="en-US" altLang="zh-CN" sz="2400" b="1" dirty="0" smtClean="0">
                <a:latin typeface="+mn-ea"/>
                <a:ea typeface="+mn-ea"/>
              </a:rPr>
              <a:t>5</a:t>
            </a:r>
            <a:r>
              <a:rPr lang="zh-CN" altLang="en-US" sz="2400" b="1" dirty="0" smtClean="0">
                <a:latin typeface="+mn-ea"/>
                <a:ea typeface="+mn-ea"/>
              </a:rPr>
              <a:t>月</a:t>
            </a:r>
            <a:endParaRPr lang="zh-CN" altLang="en-US" sz="2400" b="1" dirty="0">
              <a:latin typeface="+mn-ea"/>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3" name="Picture 67"/>
          <p:cNvPicPr>
            <a:picLocks noChangeAspect="1" noChangeArrowheads="1"/>
          </p:cNvPicPr>
          <p:nvPr/>
        </p:nvPicPr>
        <p:blipFill>
          <a:blip r:embed="rId2" cstate="print"/>
          <a:srcRect l="12247" t="7004" r="16434" b="11263"/>
          <a:stretch>
            <a:fillRect/>
          </a:stretch>
        </p:blipFill>
        <p:spPr bwMode="auto">
          <a:xfrm rot="-1120674">
            <a:off x="176213" y="1316516"/>
            <a:ext cx="1300162" cy="1316037"/>
          </a:xfrm>
          <a:prstGeom prst="rect">
            <a:avLst/>
          </a:prstGeom>
          <a:noFill/>
          <a:ln w="9525">
            <a:noFill/>
            <a:miter lim="800000"/>
            <a:headEnd/>
            <a:tailEnd/>
          </a:ln>
        </p:spPr>
      </p:pic>
      <p:sp>
        <p:nvSpPr>
          <p:cNvPr id="22"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10</a:t>
            </a:fld>
            <a:endParaRPr lang="en-US" altLang="zh-CN" b="0" dirty="0" smtClean="0">
              <a:solidFill>
                <a:schemeClr val="tx1"/>
              </a:solidFill>
            </a:endParaRPr>
          </a:p>
        </p:txBody>
      </p:sp>
      <p:sp>
        <p:nvSpPr>
          <p:cNvPr id="27654" name="标题 1"/>
          <p:cNvSpPr>
            <a:spLocks noGrp="1"/>
          </p:cNvSpPr>
          <p:nvPr>
            <p:ph type="title"/>
          </p:nvPr>
        </p:nvSpPr>
        <p:spPr>
          <a:xfrm>
            <a:off x="-142908" y="0"/>
            <a:ext cx="9144000" cy="981075"/>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（一）基础：制造业发展具备坚实基础</a:t>
            </a:r>
          </a:p>
        </p:txBody>
      </p:sp>
      <p:sp>
        <p:nvSpPr>
          <p:cNvPr id="27655" name="Text Box 10"/>
          <p:cNvSpPr txBox="1">
            <a:spLocks noChangeArrowheads="1"/>
          </p:cNvSpPr>
          <p:nvPr/>
        </p:nvSpPr>
        <p:spPr bwMode="gray">
          <a:xfrm>
            <a:off x="3203575" y="5295913"/>
            <a:ext cx="1108075" cy="646331"/>
          </a:xfrm>
          <a:prstGeom prst="rect">
            <a:avLst/>
          </a:prstGeom>
          <a:solidFill>
            <a:srgbClr val="FFC000"/>
          </a:solidFill>
          <a:ln w="9525" algn="ctr">
            <a:solidFill>
              <a:srgbClr val="2F8FC8"/>
            </a:solidFill>
            <a:miter lim="800000"/>
            <a:headEnd/>
            <a:tailEnd/>
          </a:ln>
        </p:spPr>
        <p:txBody>
          <a:bodyPr>
            <a:spAutoFit/>
          </a:bodyPr>
          <a:lstStyle/>
          <a:p>
            <a:pPr algn="ctr">
              <a:spcBef>
                <a:spcPct val="50000"/>
              </a:spcBef>
            </a:pPr>
            <a:r>
              <a:rPr lang="zh-CN" altLang="en-US">
                <a:latin typeface="微软雅黑" pitchFamily="34" charset="-122"/>
                <a:ea typeface="微软雅黑" pitchFamily="34" charset="-122"/>
              </a:rPr>
              <a:t>完整的产业体系</a:t>
            </a:r>
            <a:endParaRPr lang="en-US" altLang="zh-CN">
              <a:latin typeface="微软雅黑" pitchFamily="34" charset="-122"/>
              <a:ea typeface="微软雅黑" pitchFamily="34" charset="-122"/>
            </a:endParaRPr>
          </a:p>
        </p:txBody>
      </p:sp>
      <p:sp>
        <p:nvSpPr>
          <p:cNvPr id="27656" name="Text Box 12"/>
          <p:cNvSpPr txBox="1">
            <a:spLocks noChangeArrowheads="1"/>
          </p:cNvSpPr>
          <p:nvPr/>
        </p:nvSpPr>
        <p:spPr bwMode="gray">
          <a:xfrm>
            <a:off x="6084888" y="5295913"/>
            <a:ext cx="1166812" cy="646331"/>
          </a:xfrm>
          <a:prstGeom prst="rect">
            <a:avLst/>
          </a:prstGeom>
          <a:solidFill>
            <a:srgbClr val="FFC000"/>
          </a:solidFill>
          <a:ln w="9525" algn="ctr">
            <a:solidFill>
              <a:srgbClr val="2F8FC8"/>
            </a:solidFill>
            <a:miter lim="800000"/>
            <a:headEnd/>
            <a:tailEnd/>
          </a:ln>
        </p:spPr>
        <p:txBody>
          <a:bodyPr>
            <a:spAutoFit/>
          </a:bodyPr>
          <a:lstStyle/>
          <a:p>
            <a:pPr algn="ctr">
              <a:spcBef>
                <a:spcPct val="50000"/>
              </a:spcBef>
            </a:pPr>
            <a:r>
              <a:rPr lang="zh-CN" altLang="en-US">
                <a:latin typeface="微软雅黑" pitchFamily="34" charset="-122"/>
                <a:ea typeface="微软雅黑" pitchFamily="34" charset="-122"/>
              </a:rPr>
              <a:t>开放的市场环境</a:t>
            </a:r>
            <a:endParaRPr lang="en-US" altLang="zh-CN">
              <a:latin typeface="微软雅黑" pitchFamily="34" charset="-122"/>
              <a:ea typeface="微软雅黑" pitchFamily="34" charset="-122"/>
            </a:endParaRPr>
          </a:p>
        </p:txBody>
      </p:sp>
      <p:sp>
        <p:nvSpPr>
          <p:cNvPr id="27657" name="Text Box 13"/>
          <p:cNvSpPr txBox="1">
            <a:spLocks noChangeArrowheads="1"/>
          </p:cNvSpPr>
          <p:nvPr/>
        </p:nvSpPr>
        <p:spPr bwMode="gray">
          <a:xfrm>
            <a:off x="1714480" y="5295913"/>
            <a:ext cx="1165245" cy="646331"/>
          </a:xfrm>
          <a:prstGeom prst="rect">
            <a:avLst/>
          </a:prstGeom>
          <a:solidFill>
            <a:srgbClr val="FFC000"/>
          </a:solidFill>
          <a:ln w="9525" algn="ctr">
            <a:solidFill>
              <a:srgbClr val="2F8FC8"/>
            </a:solidFill>
            <a:miter lim="800000"/>
            <a:headEnd/>
            <a:tailEnd/>
          </a:ln>
        </p:spPr>
        <p:txBody>
          <a:bodyPr wrap="square">
            <a:spAutoFit/>
          </a:bodyPr>
          <a:lstStyle/>
          <a:p>
            <a:pPr algn="ctr">
              <a:spcBef>
                <a:spcPct val="50000"/>
              </a:spcBef>
            </a:pPr>
            <a:r>
              <a:rPr lang="zh-CN" altLang="en-US">
                <a:latin typeface="微软雅黑" pitchFamily="34" charset="-122"/>
                <a:ea typeface="微软雅黑" pitchFamily="34" charset="-122"/>
              </a:rPr>
              <a:t>优越的资源禀赋</a:t>
            </a:r>
            <a:endParaRPr lang="en-US" altLang="zh-CN">
              <a:latin typeface="微软雅黑" pitchFamily="34" charset="-122"/>
              <a:ea typeface="微软雅黑" pitchFamily="34" charset="-122"/>
            </a:endParaRPr>
          </a:p>
        </p:txBody>
      </p:sp>
      <p:sp>
        <p:nvSpPr>
          <p:cNvPr id="27658" name="Text Box 10"/>
          <p:cNvSpPr txBox="1">
            <a:spLocks noChangeArrowheads="1"/>
          </p:cNvSpPr>
          <p:nvPr/>
        </p:nvSpPr>
        <p:spPr bwMode="gray">
          <a:xfrm>
            <a:off x="4643438" y="5295913"/>
            <a:ext cx="1143000" cy="646331"/>
          </a:xfrm>
          <a:prstGeom prst="rect">
            <a:avLst/>
          </a:prstGeom>
          <a:solidFill>
            <a:srgbClr val="FFC000"/>
          </a:solidFill>
          <a:ln w="9525" algn="ctr">
            <a:solidFill>
              <a:srgbClr val="2F8FC8"/>
            </a:solidFill>
            <a:miter lim="800000"/>
            <a:headEnd/>
            <a:tailEnd/>
          </a:ln>
        </p:spPr>
        <p:txBody>
          <a:bodyPr>
            <a:spAutoFit/>
          </a:bodyPr>
          <a:lstStyle/>
          <a:p>
            <a:pPr algn="ctr">
              <a:spcBef>
                <a:spcPct val="50000"/>
              </a:spcBef>
            </a:pPr>
            <a:r>
              <a:rPr lang="zh-CN" altLang="en-US">
                <a:latin typeface="微软雅黑" pitchFamily="34" charset="-122"/>
                <a:ea typeface="微软雅黑" pitchFamily="34" charset="-122"/>
              </a:rPr>
              <a:t>完善的基础设施</a:t>
            </a:r>
            <a:endParaRPr lang="en-US" altLang="zh-CN">
              <a:latin typeface="微软雅黑" pitchFamily="34" charset="-122"/>
              <a:ea typeface="微软雅黑" pitchFamily="34" charset="-122"/>
            </a:endParaRPr>
          </a:p>
        </p:txBody>
      </p:sp>
      <p:sp>
        <p:nvSpPr>
          <p:cNvPr id="27659" name="Text Box 10"/>
          <p:cNvSpPr txBox="1">
            <a:spLocks noChangeArrowheads="1"/>
          </p:cNvSpPr>
          <p:nvPr/>
        </p:nvSpPr>
        <p:spPr bwMode="gray">
          <a:xfrm>
            <a:off x="7429520" y="5286388"/>
            <a:ext cx="1390630" cy="646331"/>
          </a:xfrm>
          <a:prstGeom prst="rect">
            <a:avLst/>
          </a:prstGeom>
          <a:solidFill>
            <a:srgbClr val="FFC000"/>
          </a:solidFill>
          <a:ln w="9525" algn="ctr">
            <a:solidFill>
              <a:srgbClr val="2F8FC8"/>
            </a:solidFill>
            <a:miter lim="800000"/>
            <a:headEnd/>
            <a:tailEnd/>
          </a:ln>
        </p:spPr>
        <p:txBody>
          <a:bodyPr wrap="square">
            <a:spAutoFit/>
          </a:bodyPr>
          <a:lstStyle/>
          <a:p>
            <a:pPr algn="ctr">
              <a:spcBef>
                <a:spcPct val="50000"/>
              </a:spcBef>
            </a:pPr>
            <a:r>
              <a:rPr lang="zh-CN" altLang="en-US">
                <a:latin typeface="微软雅黑" pitchFamily="34" charset="-122"/>
                <a:ea typeface="微软雅黑" pitchFamily="34" charset="-122"/>
              </a:rPr>
              <a:t>相对低廉的生产要素</a:t>
            </a:r>
            <a:endParaRPr lang="en-US" altLang="zh-CN">
              <a:latin typeface="微软雅黑" pitchFamily="34" charset="-122"/>
              <a:ea typeface="微软雅黑" pitchFamily="34" charset="-122"/>
            </a:endParaRPr>
          </a:p>
        </p:txBody>
      </p:sp>
      <p:sp>
        <p:nvSpPr>
          <p:cNvPr id="27660" name="Text Box 13"/>
          <p:cNvSpPr txBox="1">
            <a:spLocks noChangeArrowheads="1"/>
          </p:cNvSpPr>
          <p:nvPr/>
        </p:nvSpPr>
        <p:spPr bwMode="gray">
          <a:xfrm>
            <a:off x="214283" y="5295913"/>
            <a:ext cx="1298606" cy="646331"/>
          </a:xfrm>
          <a:prstGeom prst="rect">
            <a:avLst/>
          </a:prstGeom>
          <a:solidFill>
            <a:srgbClr val="FFC000"/>
          </a:solidFill>
          <a:ln w="9525" algn="ctr">
            <a:solidFill>
              <a:srgbClr val="2F8FC8"/>
            </a:solidFill>
            <a:miter lim="800000"/>
            <a:headEnd/>
            <a:tailEnd/>
          </a:ln>
        </p:spPr>
        <p:txBody>
          <a:bodyPr wrap="square">
            <a:spAutoFit/>
          </a:bodyPr>
          <a:lstStyle/>
          <a:p>
            <a:pPr algn="ctr">
              <a:spcBef>
                <a:spcPct val="50000"/>
              </a:spcBef>
            </a:pPr>
            <a:r>
              <a:rPr lang="zh-CN" altLang="en-US">
                <a:latin typeface="微软雅黑" pitchFamily="34" charset="-122"/>
                <a:ea typeface="微软雅黑" pitchFamily="34" charset="-122"/>
              </a:rPr>
              <a:t>广阔的内需市场</a:t>
            </a:r>
            <a:endParaRPr lang="en-US" altLang="zh-CN">
              <a:latin typeface="微软雅黑" pitchFamily="34" charset="-122"/>
              <a:ea typeface="微软雅黑" pitchFamily="34" charset="-122"/>
            </a:endParaRPr>
          </a:p>
        </p:txBody>
      </p:sp>
      <p:sp>
        <p:nvSpPr>
          <p:cNvPr id="27661" name="TextBox 83"/>
          <p:cNvSpPr txBox="1">
            <a:spLocks noChangeArrowheads="1"/>
          </p:cNvSpPr>
          <p:nvPr/>
        </p:nvSpPr>
        <p:spPr bwMode="auto">
          <a:xfrm>
            <a:off x="2000232" y="1142984"/>
            <a:ext cx="5072098" cy="52228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zh-CN" altLang="en-US" sz="2800" dirty="0">
                <a:latin typeface="微软雅黑" pitchFamily="34" charset="-122"/>
                <a:ea typeface="微软雅黑" pitchFamily="34" charset="-122"/>
              </a:rPr>
              <a:t>全球第一制造大国</a:t>
            </a:r>
          </a:p>
        </p:txBody>
      </p:sp>
      <p:sp>
        <p:nvSpPr>
          <p:cNvPr id="27662" name="矩形 85"/>
          <p:cNvSpPr>
            <a:spLocks noChangeArrowheads="1"/>
          </p:cNvSpPr>
          <p:nvPr/>
        </p:nvSpPr>
        <p:spPr bwMode="auto">
          <a:xfrm>
            <a:off x="755650" y="3857628"/>
            <a:ext cx="2592388" cy="646113"/>
          </a:xfrm>
          <a:prstGeom prst="rect">
            <a:avLst/>
          </a:prstGeom>
          <a:noFill/>
          <a:ln w="9525">
            <a:noFill/>
            <a:miter lim="800000"/>
            <a:headEnd/>
            <a:tailEnd/>
          </a:ln>
        </p:spPr>
        <p:txBody>
          <a:bodyPr>
            <a:spAutoFit/>
          </a:bodyPr>
          <a:lstStyle/>
          <a:p>
            <a:pPr algn="ctr"/>
            <a:r>
              <a:rPr lang="en-US" altLang="zh-CN">
                <a:latin typeface="微软雅黑" pitchFamily="34" charset="-122"/>
                <a:ea typeface="微软雅黑" pitchFamily="34" charset="-122"/>
              </a:rPr>
              <a:t>2014</a:t>
            </a:r>
            <a:r>
              <a:rPr lang="zh-CN" altLang="en-US">
                <a:latin typeface="微软雅黑" pitchFamily="34" charset="-122"/>
                <a:ea typeface="微软雅黑" pitchFamily="34" charset="-122"/>
              </a:rPr>
              <a:t>年</a:t>
            </a:r>
            <a:r>
              <a:rPr lang="zh-CN" altLang="zh-CN">
                <a:latin typeface="微软雅黑" pitchFamily="34" charset="-122"/>
                <a:ea typeface="微软雅黑" pitchFamily="34" charset="-122"/>
              </a:rPr>
              <a:t>制造业</a:t>
            </a:r>
            <a:r>
              <a:rPr lang="zh-CN" altLang="en-US">
                <a:latin typeface="微软雅黑" pitchFamily="34" charset="-122"/>
                <a:ea typeface="微软雅黑" pitchFamily="34" charset="-122"/>
              </a:rPr>
              <a:t>增加值</a:t>
            </a:r>
            <a:r>
              <a:rPr lang="zh-CN" altLang="zh-CN">
                <a:latin typeface="微软雅黑" pitchFamily="34" charset="-122"/>
                <a:ea typeface="微软雅黑" pitchFamily="34" charset="-122"/>
              </a:rPr>
              <a:t>全球占比</a:t>
            </a:r>
            <a:endParaRPr lang="zh-CN" altLang="en-US">
              <a:latin typeface="微软雅黑" pitchFamily="34" charset="-122"/>
              <a:ea typeface="微软雅黑" pitchFamily="34" charset="-122"/>
            </a:endParaRPr>
          </a:p>
        </p:txBody>
      </p:sp>
      <p:sp>
        <p:nvSpPr>
          <p:cNvPr id="27663" name="矩形 88"/>
          <p:cNvSpPr>
            <a:spLocks noChangeArrowheads="1"/>
          </p:cNvSpPr>
          <p:nvPr/>
        </p:nvSpPr>
        <p:spPr bwMode="auto">
          <a:xfrm>
            <a:off x="5795963" y="3857628"/>
            <a:ext cx="2305050" cy="646113"/>
          </a:xfrm>
          <a:prstGeom prst="rect">
            <a:avLst/>
          </a:prstGeom>
          <a:noFill/>
          <a:ln w="9525">
            <a:noFill/>
            <a:miter lim="800000"/>
            <a:headEnd/>
            <a:tailEnd/>
          </a:ln>
        </p:spPr>
        <p:txBody>
          <a:bodyPr>
            <a:spAutoFit/>
          </a:bodyPr>
          <a:lstStyle/>
          <a:p>
            <a:pPr algn="ctr"/>
            <a:r>
              <a:rPr lang="zh-CN" altLang="en-US">
                <a:latin typeface="微软雅黑" pitchFamily="34" charset="-122"/>
                <a:ea typeface="微软雅黑" pitchFamily="34" charset="-122"/>
              </a:rPr>
              <a:t>超过</a:t>
            </a:r>
            <a:r>
              <a:rPr lang="en-US" altLang="zh-CN">
                <a:latin typeface="微软雅黑" pitchFamily="34" charset="-122"/>
                <a:ea typeface="微软雅黑" pitchFamily="34" charset="-122"/>
              </a:rPr>
              <a:t>220</a:t>
            </a:r>
            <a:r>
              <a:rPr lang="zh-CN" altLang="en-US">
                <a:latin typeface="微软雅黑" pitchFamily="34" charset="-122"/>
                <a:ea typeface="微软雅黑" pitchFamily="34" charset="-122"/>
              </a:rPr>
              <a:t>个工业品产量世界第一</a:t>
            </a:r>
          </a:p>
        </p:txBody>
      </p:sp>
      <p:sp>
        <p:nvSpPr>
          <p:cNvPr id="27664" name="矩形 90"/>
          <p:cNvSpPr>
            <a:spLocks noChangeArrowheads="1"/>
          </p:cNvSpPr>
          <p:nvPr/>
        </p:nvSpPr>
        <p:spPr bwMode="auto">
          <a:xfrm>
            <a:off x="3419475" y="3857628"/>
            <a:ext cx="2089150" cy="646113"/>
          </a:xfrm>
          <a:prstGeom prst="rect">
            <a:avLst/>
          </a:prstGeom>
          <a:noFill/>
          <a:ln w="9525">
            <a:noFill/>
            <a:miter lim="800000"/>
            <a:headEnd/>
            <a:tailEnd/>
          </a:ln>
        </p:spPr>
        <p:txBody>
          <a:bodyPr>
            <a:spAutoFit/>
          </a:bodyPr>
          <a:lstStyle/>
          <a:p>
            <a:pPr algn="ctr"/>
            <a:r>
              <a:rPr lang="en-US" altLang="zh-CN">
                <a:latin typeface="微软雅黑" pitchFamily="34" charset="-122"/>
                <a:ea typeface="微软雅黑" pitchFamily="34" charset="-122"/>
              </a:rPr>
              <a:t>22</a:t>
            </a:r>
            <a:r>
              <a:rPr lang="zh-CN" altLang="en-US">
                <a:latin typeface="微软雅黑" pitchFamily="34" charset="-122"/>
                <a:ea typeface="微软雅黑" pitchFamily="34" charset="-122"/>
              </a:rPr>
              <a:t>个工业大类中</a:t>
            </a:r>
            <a:r>
              <a:rPr lang="en-US" altLang="zh-CN">
                <a:latin typeface="微软雅黑" pitchFamily="34" charset="-122"/>
                <a:ea typeface="微软雅黑" pitchFamily="34" charset="-122"/>
              </a:rPr>
              <a:t>7</a:t>
            </a:r>
            <a:r>
              <a:rPr lang="zh-CN" altLang="en-US">
                <a:latin typeface="微软雅黑" pitchFamily="34" charset="-122"/>
                <a:ea typeface="微软雅黑" pitchFamily="34" charset="-122"/>
              </a:rPr>
              <a:t>个名列第一</a:t>
            </a:r>
          </a:p>
        </p:txBody>
      </p:sp>
      <p:sp>
        <p:nvSpPr>
          <p:cNvPr id="92" name="椭圆 91"/>
          <p:cNvSpPr/>
          <p:nvPr/>
        </p:nvSpPr>
        <p:spPr bwMode="auto">
          <a:xfrm>
            <a:off x="1476375" y="2285992"/>
            <a:ext cx="1439863" cy="144145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None/>
              <a:defRPr/>
            </a:pPr>
            <a:endParaRPr lang="zh-CN" altLang="en-US" dirty="0">
              <a:solidFill>
                <a:schemeClr val="tx1"/>
              </a:solidFill>
            </a:endParaRPr>
          </a:p>
        </p:txBody>
      </p:sp>
      <p:sp>
        <p:nvSpPr>
          <p:cNvPr id="27666" name="矩形 86"/>
          <p:cNvSpPr>
            <a:spLocks noChangeArrowheads="1"/>
          </p:cNvSpPr>
          <p:nvPr/>
        </p:nvSpPr>
        <p:spPr bwMode="auto">
          <a:xfrm>
            <a:off x="1547813" y="2717792"/>
            <a:ext cx="1371600" cy="585788"/>
          </a:xfrm>
          <a:prstGeom prst="rect">
            <a:avLst/>
          </a:prstGeom>
          <a:noFill/>
          <a:ln w="9525">
            <a:noFill/>
            <a:miter lim="800000"/>
            <a:headEnd/>
            <a:tailEnd/>
          </a:ln>
        </p:spPr>
        <p:txBody>
          <a:bodyPr wrap="none">
            <a:spAutoFit/>
          </a:bodyPr>
          <a:lstStyle/>
          <a:p>
            <a:r>
              <a:rPr lang="en-US" altLang="zh-CN" sz="3200">
                <a:solidFill>
                  <a:srgbClr val="000000"/>
                </a:solidFill>
                <a:latin typeface="微软雅黑" pitchFamily="34" charset="-122"/>
                <a:ea typeface="微软雅黑" pitchFamily="34" charset="-122"/>
              </a:rPr>
              <a:t>20.8%</a:t>
            </a:r>
            <a:endParaRPr lang="zh-CN" altLang="en-US" sz="3200">
              <a:solidFill>
                <a:srgbClr val="000000"/>
              </a:solidFill>
              <a:latin typeface="微软雅黑" pitchFamily="34" charset="-122"/>
              <a:ea typeface="微软雅黑" pitchFamily="34" charset="-122"/>
            </a:endParaRPr>
          </a:p>
        </p:txBody>
      </p:sp>
      <p:sp>
        <p:nvSpPr>
          <p:cNvPr id="93" name="椭圆 92"/>
          <p:cNvSpPr/>
          <p:nvPr/>
        </p:nvSpPr>
        <p:spPr bwMode="auto">
          <a:xfrm>
            <a:off x="3779838" y="2285992"/>
            <a:ext cx="1439862" cy="144145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None/>
              <a:defRPr/>
            </a:pPr>
            <a:endParaRPr lang="zh-CN" altLang="en-US" dirty="0">
              <a:solidFill>
                <a:schemeClr val="tx1"/>
              </a:solidFill>
            </a:endParaRPr>
          </a:p>
        </p:txBody>
      </p:sp>
      <p:sp>
        <p:nvSpPr>
          <p:cNvPr id="27668" name="矩形 93"/>
          <p:cNvSpPr>
            <a:spLocks noChangeArrowheads="1"/>
          </p:cNvSpPr>
          <p:nvPr/>
        </p:nvSpPr>
        <p:spPr bwMode="auto">
          <a:xfrm>
            <a:off x="3995738" y="2717792"/>
            <a:ext cx="1081087" cy="585788"/>
          </a:xfrm>
          <a:prstGeom prst="rect">
            <a:avLst/>
          </a:prstGeom>
          <a:noFill/>
          <a:ln w="9525">
            <a:noFill/>
            <a:miter lim="800000"/>
            <a:headEnd/>
            <a:tailEnd/>
          </a:ln>
        </p:spPr>
        <p:txBody>
          <a:bodyPr wrap="none">
            <a:spAutoFit/>
          </a:bodyPr>
          <a:lstStyle/>
          <a:p>
            <a:r>
              <a:rPr lang="en-US" altLang="zh-CN" sz="3200">
                <a:solidFill>
                  <a:srgbClr val="000000"/>
                </a:solidFill>
                <a:latin typeface="微软雅黑" pitchFamily="34" charset="-122"/>
                <a:ea typeface="微软雅黑" pitchFamily="34" charset="-122"/>
              </a:rPr>
              <a:t>7/22</a:t>
            </a:r>
            <a:endParaRPr lang="zh-CN" altLang="en-US" sz="3200">
              <a:solidFill>
                <a:srgbClr val="000000"/>
              </a:solidFill>
              <a:latin typeface="微软雅黑" pitchFamily="34" charset="-122"/>
              <a:ea typeface="微软雅黑" pitchFamily="34" charset="-122"/>
            </a:endParaRPr>
          </a:p>
        </p:txBody>
      </p:sp>
      <p:sp>
        <p:nvSpPr>
          <p:cNvPr id="95" name="椭圆 94"/>
          <p:cNvSpPr/>
          <p:nvPr/>
        </p:nvSpPr>
        <p:spPr bwMode="auto">
          <a:xfrm>
            <a:off x="6084888" y="2285992"/>
            <a:ext cx="1439862" cy="1441450"/>
          </a:xfrm>
          <a:prstGeom prst="ellipse">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buFont typeface="Arial" pitchFamily="34" charset="0"/>
              <a:buNone/>
              <a:defRPr/>
            </a:pPr>
            <a:endParaRPr lang="zh-CN" altLang="en-US" dirty="0">
              <a:solidFill>
                <a:schemeClr val="tx1"/>
              </a:solidFill>
            </a:endParaRPr>
          </a:p>
        </p:txBody>
      </p:sp>
      <p:sp>
        <p:nvSpPr>
          <p:cNvPr id="27670" name="矩形 95"/>
          <p:cNvSpPr>
            <a:spLocks noChangeArrowheads="1"/>
          </p:cNvSpPr>
          <p:nvPr/>
        </p:nvSpPr>
        <p:spPr bwMode="auto">
          <a:xfrm>
            <a:off x="6372225" y="2717792"/>
            <a:ext cx="906463" cy="585788"/>
          </a:xfrm>
          <a:prstGeom prst="rect">
            <a:avLst/>
          </a:prstGeom>
          <a:noFill/>
          <a:ln w="9525">
            <a:noFill/>
            <a:miter lim="800000"/>
            <a:headEnd/>
            <a:tailEnd/>
          </a:ln>
        </p:spPr>
        <p:txBody>
          <a:bodyPr wrap="none">
            <a:spAutoFit/>
          </a:bodyPr>
          <a:lstStyle/>
          <a:p>
            <a:r>
              <a:rPr lang="en-US" altLang="zh-CN" sz="3200">
                <a:solidFill>
                  <a:srgbClr val="000000"/>
                </a:solidFill>
                <a:latin typeface="微软雅黑" pitchFamily="34" charset="-122"/>
                <a:ea typeface="微软雅黑" pitchFamily="34" charset="-122"/>
              </a:rPr>
              <a:t>220</a:t>
            </a:r>
            <a:endParaRPr lang="zh-CN" altLang="en-US" sz="3200">
              <a:solidFill>
                <a:srgbClr val="000000"/>
              </a:solidFill>
              <a:latin typeface="微软雅黑" pitchFamily="34" charset="-122"/>
              <a:ea typeface="微软雅黑" pitchFamily="34" charset="-122"/>
            </a:endParaRPr>
          </a:p>
        </p:txBody>
      </p:sp>
      <p:sp>
        <p:nvSpPr>
          <p:cNvPr id="27671" name="上箭头 97"/>
          <p:cNvSpPr>
            <a:spLocks noChangeArrowheads="1"/>
          </p:cNvSpPr>
          <p:nvPr/>
        </p:nvSpPr>
        <p:spPr bwMode="auto">
          <a:xfrm>
            <a:off x="1547813" y="4572008"/>
            <a:ext cx="5832475" cy="430214"/>
          </a:xfrm>
          <a:prstGeom prst="upArrow">
            <a:avLst>
              <a:gd name="adj1" fmla="val 0"/>
              <a:gd name="adj2" fmla="val 100000"/>
            </a:avLst>
          </a:prstGeom>
          <a:solidFill>
            <a:srgbClr val="0000FF"/>
          </a:solidFill>
          <a:ln w="9525" algn="ctr">
            <a:noFill/>
            <a:round/>
            <a:headEnd/>
            <a:tailEnd/>
          </a:ln>
        </p:spPr>
        <p:txBody>
          <a:bodyPr/>
          <a:lstStyle/>
          <a:p>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11</a:t>
            </a:fld>
            <a:endParaRPr lang="en-US" altLang="zh-CN" b="0" dirty="0" smtClean="0">
              <a:solidFill>
                <a:schemeClr val="tx1"/>
              </a:solidFill>
            </a:endParaRPr>
          </a:p>
        </p:txBody>
      </p:sp>
      <p:sp>
        <p:nvSpPr>
          <p:cNvPr id="28674" name="Title 1"/>
          <p:cNvSpPr>
            <a:spLocks noGrp="1"/>
          </p:cNvSpPr>
          <p:nvPr>
            <p:ph type="title"/>
          </p:nvPr>
        </p:nvSpPr>
        <p:spPr>
          <a:xfrm>
            <a:off x="-142908" y="0"/>
            <a:ext cx="8518525" cy="1143000"/>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（二）挑战：制造业面临现实问题（</a:t>
            </a:r>
            <a:r>
              <a:rPr lang="en-US" altLang="zh-CN" sz="3200" dirty="0" smtClean="0">
                <a:solidFill>
                  <a:srgbClr val="0F0FD7"/>
                </a:solidFill>
                <a:latin typeface="黑体" pitchFamily="49" charset="-122"/>
                <a:ea typeface="黑体" pitchFamily="49" charset="-122"/>
                <a:sym typeface="黑体" pitchFamily="49" charset="-122"/>
              </a:rPr>
              <a:t>1</a:t>
            </a:r>
            <a:r>
              <a:rPr lang="zh-CN" altLang="en-US" sz="3200" dirty="0" smtClean="0">
                <a:solidFill>
                  <a:srgbClr val="0F0FD7"/>
                </a:solidFill>
                <a:latin typeface="黑体" pitchFamily="49" charset="-122"/>
                <a:ea typeface="黑体" pitchFamily="49" charset="-122"/>
                <a:sym typeface="黑体" pitchFamily="49" charset="-122"/>
              </a:rPr>
              <a:t>）</a:t>
            </a:r>
          </a:p>
        </p:txBody>
      </p:sp>
      <p:sp>
        <p:nvSpPr>
          <p:cNvPr id="28675" name="AutoShape 2" descr="http://img3.imgtn.bdimg.com/it/u=645735997,1740543176&amp;fm=23&amp;gp=0.jpg"/>
          <p:cNvSpPr>
            <a:spLocks noChangeAspect="1" noChangeArrowheads="1"/>
          </p:cNvSpPr>
          <p:nvPr/>
        </p:nvSpPr>
        <p:spPr bwMode="auto">
          <a:xfrm>
            <a:off x="1108075" y="854077"/>
            <a:ext cx="304800" cy="304800"/>
          </a:xfrm>
          <a:prstGeom prst="rect">
            <a:avLst/>
          </a:prstGeom>
          <a:noFill/>
          <a:ln w="9525">
            <a:noFill/>
            <a:miter lim="800000"/>
            <a:headEnd/>
            <a:tailEnd/>
          </a:ln>
        </p:spPr>
        <p:txBody>
          <a:bodyPr/>
          <a:lstStyle/>
          <a:p>
            <a:endParaRPr lang="zh-CN" altLang="en-US"/>
          </a:p>
        </p:txBody>
      </p:sp>
      <p:sp>
        <p:nvSpPr>
          <p:cNvPr id="34" name="标题 1"/>
          <p:cNvSpPr txBox="1">
            <a:spLocks/>
          </p:cNvSpPr>
          <p:nvPr/>
        </p:nvSpPr>
        <p:spPr>
          <a:xfrm>
            <a:off x="179388" y="1214422"/>
            <a:ext cx="504825" cy="1731958"/>
          </a:xfrm>
          <a:prstGeom prst="rect">
            <a:avLst/>
          </a:prstGeom>
          <a:ln/>
        </p:spPr>
        <p:style>
          <a:lnRef idx="1">
            <a:schemeClr val="accent5"/>
          </a:lnRef>
          <a:fillRef idx="2">
            <a:schemeClr val="accent5"/>
          </a:fillRef>
          <a:effectRef idx="1">
            <a:schemeClr val="accent5"/>
          </a:effectRef>
          <a:fontRef idx="minor">
            <a:schemeClr val="dk1"/>
          </a:fontRef>
        </p:style>
        <p:txBody>
          <a:bodyPr anchor="ctr">
            <a:normAutofit fontScale="92500" lnSpcReduction="10000"/>
          </a:bodyPr>
          <a:lstStyle>
            <a:defPPr>
              <a:defRPr lang="en-US"/>
            </a:defPPr>
            <a:lvl1pPr algn="ctr">
              <a:spcBef>
                <a:spcPct val="0"/>
              </a:spcBef>
              <a:buNone/>
              <a:defRPr b="1">
                <a:latin typeface="微软雅黑" panose="020B0503020204020204" pitchFamily="34" charset="-122"/>
                <a:ea typeface="微软雅黑" panose="020B0503020204020204" pitchFamily="34" charset="-122"/>
                <a:cs typeface="+mj-cs"/>
              </a:defRPr>
            </a:lvl1pPr>
          </a:lstStyle>
          <a:p>
            <a:pPr>
              <a:defRPr/>
            </a:pPr>
            <a:r>
              <a:rPr lang="zh-CN" altLang="en-US" sz="1700" dirty="0" smtClean="0"/>
              <a:t>①核心技术落后</a:t>
            </a:r>
            <a:endParaRPr lang="zh-CN" altLang="en-US" sz="1700" dirty="0"/>
          </a:p>
        </p:txBody>
      </p:sp>
      <p:grpSp>
        <p:nvGrpSpPr>
          <p:cNvPr id="2" name="组合 55"/>
          <p:cNvGrpSpPr>
            <a:grpSpLocks/>
          </p:cNvGrpSpPr>
          <p:nvPr/>
        </p:nvGrpSpPr>
        <p:grpSpPr bwMode="auto">
          <a:xfrm>
            <a:off x="1258888" y="1406527"/>
            <a:ext cx="1033462" cy="1033462"/>
            <a:chOff x="1043608" y="1916832"/>
            <a:chExt cx="1033086" cy="1033086"/>
          </a:xfrm>
        </p:grpSpPr>
        <p:grpSp>
          <p:nvGrpSpPr>
            <p:cNvPr id="3" name="组合 36"/>
            <p:cNvGrpSpPr>
              <a:grpSpLocks/>
            </p:cNvGrpSpPr>
            <p:nvPr/>
          </p:nvGrpSpPr>
          <p:grpSpPr bwMode="auto">
            <a:xfrm rot="-5400000">
              <a:off x="1043608" y="1916832"/>
              <a:ext cx="1033086" cy="1033086"/>
              <a:chOff x="827584" y="4221088"/>
              <a:chExt cx="1656184" cy="1656184"/>
            </a:xfrm>
          </p:grpSpPr>
          <p:sp>
            <p:nvSpPr>
              <p:cNvPr id="38" name="椭圆 37"/>
              <p:cNvSpPr/>
              <p:nvPr/>
            </p:nvSpPr>
            <p:spPr>
              <a:xfrm>
                <a:off x="827584" y="4221088"/>
                <a:ext cx="1656184" cy="165618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39" name="饼形 38"/>
              <p:cNvSpPr/>
              <p:nvPr/>
            </p:nvSpPr>
            <p:spPr>
              <a:xfrm>
                <a:off x="827585" y="4243985"/>
                <a:ext cx="1656184" cy="1633288"/>
              </a:xfrm>
              <a:prstGeom prst="pie">
                <a:avLst>
                  <a:gd name="adj1" fmla="val 0"/>
                  <a:gd name="adj2" fmla="val 1904356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sp>
          <p:nvSpPr>
            <p:cNvPr id="49" name="矩形 48"/>
            <p:cNvSpPr/>
            <p:nvPr/>
          </p:nvSpPr>
          <p:spPr>
            <a:xfrm>
              <a:off x="1328013" y="2517871"/>
              <a:ext cx="530916" cy="369332"/>
            </a:xfrm>
            <a:prstGeom prst="rect">
              <a:avLst/>
            </a:prstGeom>
          </p:spPr>
          <p:txBody>
            <a:bodyPr wrap="none">
              <a:spAutoFit/>
            </a:bodyPr>
            <a:lstStyle/>
            <a:p>
              <a:pPr algn="ctr">
                <a:buFont typeface="Arial" pitchFamily="34" charset="0"/>
                <a:buNone/>
                <a:defRPr/>
              </a:pPr>
              <a:r>
                <a:rPr lang="en-US" altLang="zh-CN" dirty="0">
                  <a:ln>
                    <a:solidFill>
                      <a:srgbClr val="FF0000"/>
                    </a:solidFill>
                  </a:ln>
                  <a:solidFill>
                    <a:srgbClr val="FF0000"/>
                  </a:solidFill>
                  <a:latin typeface="MingLiU_HKSCS-ExtB" pitchFamily="18" charset="-120"/>
                  <a:ea typeface="MingLiU_HKSCS-ExtB" pitchFamily="18" charset="-120"/>
                </a:rPr>
                <a:t>85%</a:t>
              </a:r>
              <a:endParaRPr lang="zh-CN" altLang="en-US" dirty="0">
                <a:ln>
                  <a:solidFill>
                    <a:srgbClr val="FF0000"/>
                  </a:solidFill>
                </a:ln>
                <a:solidFill>
                  <a:srgbClr val="FF0000"/>
                </a:solidFill>
                <a:latin typeface="MingLiU_HKSCS-ExtB" pitchFamily="18" charset="-120"/>
                <a:ea typeface="DFKai-SB" pitchFamily="65" charset="-120"/>
              </a:endParaRPr>
            </a:p>
          </p:txBody>
        </p:sp>
      </p:grpSp>
      <p:grpSp>
        <p:nvGrpSpPr>
          <p:cNvPr id="4" name="组合 54"/>
          <p:cNvGrpSpPr>
            <a:grpSpLocks/>
          </p:cNvGrpSpPr>
          <p:nvPr/>
        </p:nvGrpSpPr>
        <p:grpSpPr bwMode="auto">
          <a:xfrm>
            <a:off x="2530475" y="1392239"/>
            <a:ext cx="1033463" cy="1033463"/>
            <a:chOff x="2436735" y="1941806"/>
            <a:chExt cx="1033086" cy="1033087"/>
          </a:xfrm>
        </p:grpSpPr>
        <p:grpSp>
          <p:nvGrpSpPr>
            <p:cNvPr id="5" name="组合 39"/>
            <p:cNvGrpSpPr>
              <a:grpSpLocks/>
            </p:cNvGrpSpPr>
            <p:nvPr/>
          </p:nvGrpSpPr>
          <p:grpSpPr bwMode="auto">
            <a:xfrm rot="-5400000">
              <a:off x="2436734" y="1941807"/>
              <a:ext cx="1033087" cy="1033086"/>
              <a:chOff x="827583" y="4221088"/>
              <a:chExt cx="1656185" cy="1656184"/>
            </a:xfrm>
          </p:grpSpPr>
          <p:sp>
            <p:nvSpPr>
              <p:cNvPr id="41" name="椭圆 40"/>
              <p:cNvSpPr/>
              <p:nvPr/>
            </p:nvSpPr>
            <p:spPr>
              <a:xfrm>
                <a:off x="827585" y="4221090"/>
                <a:ext cx="1656185" cy="165618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42" name="饼形 41"/>
              <p:cNvSpPr/>
              <p:nvPr/>
            </p:nvSpPr>
            <p:spPr>
              <a:xfrm>
                <a:off x="827585" y="4243987"/>
                <a:ext cx="1656185" cy="1633287"/>
              </a:xfrm>
              <a:prstGeom prst="pie">
                <a:avLst>
                  <a:gd name="adj1" fmla="val 0"/>
                  <a:gd name="adj2" fmla="val 20635871"/>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sp>
          <p:nvSpPr>
            <p:cNvPr id="50" name="矩形 49"/>
            <p:cNvSpPr/>
            <p:nvPr/>
          </p:nvSpPr>
          <p:spPr>
            <a:xfrm>
              <a:off x="2724766" y="2517871"/>
              <a:ext cx="530916" cy="369332"/>
            </a:xfrm>
            <a:prstGeom prst="rect">
              <a:avLst/>
            </a:prstGeom>
          </p:spPr>
          <p:txBody>
            <a:bodyPr wrap="none">
              <a:spAutoFit/>
            </a:bodyPr>
            <a:lstStyle/>
            <a:p>
              <a:pPr algn="ctr">
                <a:buFont typeface="Arial" pitchFamily="34" charset="0"/>
                <a:buNone/>
                <a:defRPr/>
              </a:pPr>
              <a:r>
                <a:rPr lang="en-US" altLang="zh-CN" dirty="0">
                  <a:ln>
                    <a:solidFill>
                      <a:srgbClr val="FF0000"/>
                    </a:solidFill>
                  </a:ln>
                  <a:solidFill>
                    <a:srgbClr val="FF0000"/>
                  </a:solidFill>
                  <a:latin typeface="MingLiU_HKSCS-ExtB" pitchFamily="18" charset="-120"/>
                  <a:ea typeface="MingLiU_HKSCS-ExtB" pitchFamily="18" charset="-120"/>
                </a:rPr>
                <a:t>95%</a:t>
              </a:r>
              <a:endParaRPr lang="zh-CN" altLang="en-US" dirty="0">
                <a:ln>
                  <a:solidFill>
                    <a:srgbClr val="FF0000"/>
                  </a:solidFill>
                </a:ln>
                <a:solidFill>
                  <a:srgbClr val="FF0000"/>
                </a:solidFill>
                <a:latin typeface="MingLiU_HKSCS-ExtB" pitchFamily="18" charset="-120"/>
                <a:ea typeface="DFKai-SB" pitchFamily="65" charset="-120"/>
              </a:endParaRPr>
            </a:p>
          </p:txBody>
        </p:sp>
      </p:grpSp>
      <p:grpSp>
        <p:nvGrpSpPr>
          <p:cNvPr id="6" name="组合 53"/>
          <p:cNvGrpSpPr>
            <a:grpSpLocks/>
          </p:cNvGrpSpPr>
          <p:nvPr/>
        </p:nvGrpSpPr>
        <p:grpSpPr bwMode="auto">
          <a:xfrm>
            <a:off x="6346825" y="1392239"/>
            <a:ext cx="1033463" cy="1033463"/>
            <a:chOff x="6948265" y="1844824"/>
            <a:chExt cx="1033086" cy="1033087"/>
          </a:xfrm>
        </p:grpSpPr>
        <p:grpSp>
          <p:nvGrpSpPr>
            <p:cNvPr id="7" name="组合 42"/>
            <p:cNvGrpSpPr>
              <a:grpSpLocks/>
            </p:cNvGrpSpPr>
            <p:nvPr/>
          </p:nvGrpSpPr>
          <p:grpSpPr bwMode="auto">
            <a:xfrm rot="-5400000">
              <a:off x="6948264" y="1844825"/>
              <a:ext cx="1033087" cy="1033086"/>
              <a:chOff x="827583" y="4221088"/>
              <a:chExt cx="1656185" cy="1656184"/>
            </a:xfrm>
          </p:grpSpPr>
          <p:sp>
            <p:nvSpPr>
              <p:cNvPr id="44" name="椭圆 43"/>
              <p:cNvSpPr/>
              <p:nvPr/>
            </p:nvSpPr>
            <p:spPr>
              <a:xfrm>
                <a:off x="827585" y="4221090"/>
                <a:ext cx="1656185" cy="165618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45" name="饼形 44"/>
              <p:cNvSpPr/>
              <p:nvPr/>
            </p:nvSpPr>
            <p:spPr>
              <a:xfrm>
                <a:off x="827585" y="4243987"/>
                <a:ext cx="1656185" cy="1633287"/>
              </a:xfrm>
              <a:prstGeom prst="pie">
                <a:avLst>
                  <a:gd name="adj1" fmla="val 0"/>
                  <a:gd name="adj2" fmla="val 19811627"/>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sp>
          <p:nvSpPr>
            <p:cNvPr id="51" name="矩形 50"/>
            <p:cNvSpPr/>
            <p:nvPr/>
          </p:nvSpPr>
          <p:spPr>
            <a:xfrm>
              <a:off x="7236298" y="2411597"/>
              <a:ext cx="530916" cy="369332"/>
            </a:xfrm>
            <a:prstGeom prst="rect">
              <a:avLst/>
            </a:prstGeom>
          </p:spPr>
          <p:txBody>
            <a:bodyPr wrap="none">
              <a:spAutoFit/>
            </a:bodyPr>
            <a:lstStyle/>
            <a:p>
              <a:pPr algn="ctr">
                <a:buFont typeface="Arial" pitchFamily="34" charset="0"/>
                <a:buNone/>
                <a:defRPr/>
              </a:pPr>
              <a:r>
                <a:rPr lang="en-US" altLang="zh-CN" dirty="0">
                  <a:ln>
                    <a:solidFill>
                      <a:srgbClr val="FF0000"/>
                    </a:solidFill>
                  </a:ln>
                  <a:solidFill>
                    <a:srgbClr val="FF0000"/>
                  </a:solidFill>
                  <a:latin typeface="MingLiU_HKSCS-ExtB" pitchFamily="18" charset="-120"/>
                  <a:ea typeface="MingLiU_HKSCS-ExtB" pitchFamily="18" charset="-120"/>
                </a:rPr>
                <a:t>90%</a:t>
              </a:r>
              <a:endParaRPr lang="zh-CN" altLang="en-US" dirty="0">
                <a:ln>
                  <a:solidFill>
                    <a:srgbClr val="FF0000"/>
                  </a:solidFill>
                </a:ln>
                <a:solidFill>
                  <a:srgbClr val="FF0000"/>
                </a:solidFill>
                <a:latin typeface="MingLiU_HKSCS-ExtB" pitchFamily="18" charset="-120"/>
                <a:ea typeface="DFKai-SB" pitchFamily="65" charset="-120"/>
              </a:endParaRPr>
            </a:p>
          </p:txBody>
        </p:sp>
      </p:grpSp>
      <p:grpSp>
        <p:nvGrpSpPr>
          <p:cNvPr id="8" name="组合 52"/>
          <p:cNvGrpSpPr>
            <a:grpSpLocks/>
          </p:cNvGrpSpPr>
          <p:nvPr/>
        </p:nvGrpSpPr>
        <p:grpSpPr bwMode="auto">
          <a:xfrm>
            <a:off x="3827463" y="1392239"/>
            <a:ext cx="1031875" cy="1033463"/>
            <a:chOff x="5245046" y="1941806"/>
            <a:chExt cx="1033086" cy="1033087"/>
          </a:xfrm>
        </p:grpSpPr>
        <p:grpSp>
          <p:nvGrpSpPr>
            <p:cNvPr id="9" name="组合 45"/>
            <p:cNvGrpSpPr>
              <a:grpSpLocks/>
            </p:cNvGrpSpPr>
            <p:nvPr/>
          </p:nvGrpSpPr>
          <p:grpSpPr bwMode="auto">
            <a:xfrm rot="-5400000">
              <a:off x="5245045" y="1941807"/>
              <a:ext cx="1033087" cy="1033086"/>
              <a:chOff x="827583" y="4221088"/>
              <a:chExt cx="1656185" cy="1656184"/>
            </a:xfrm>
          </p:grpSpPr>
          <p:sp>
            <p:nvSpPr>
              <p:cNvPr id="47" name="椭圆 46"/>
              <p:cNvSpPr/>
              <p:nvPr/>
            </p:nvSpPr>
            <p:spPr>
              <a:xfrm>
                <a:off x="827585" y="4221088"/>
                <a:ext cx="1656185" cy="165618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48" name="饼形 47"/>
              <p:cNvSpPr/>
              <p:nvPr/>
            </p:nvSpPr>
            <p:spPr>
              <a:xfrm>
                <a:off x="827584" y="4244018"/>
                <a:ext cx="1656185" cy="1633253"/>
              </a:xfrm>
              <a:prstGeom prst="pie">
                <a:avLst>
                  <a:gd name="adj1" fmla="val 0"/>
                  <a:gd name="adj2" fmla="val 1837982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sp>
          <p:nvSpPr>
            <p:cNvPr id="52" name="矩形 51"/>
            <p:cNvSpPr/>
            <p:nvPr/>
          </p:nvSpPr>
          <p:spPr>
            <a:xfrm>
              <a:off x="5533078" y="2517871"/>
              <a:ext cx="530916" cy="369332"/>
            </a:xfrm>
            <a:prstGeom prst="rect">
              <a:avLst/>
            </a:prstGeom>
          </p:spPr>
          <p:txBody>
            <a:bodyPr wrap="none">
              <a:spAutoFit/>
            </a:bodyPr>
            <a:lstStyle/>
            <a:p>
              <a:pPr algn="ctr">
                <a:buFont typeface="Arial" pitchFamily="34" charset="0"/>
                <a:buNone/>
                <a:defRPr/>
              </a:pPr>
              <a:r>
                <a:rPr lang="en-US" altLang="zh-CN" dirty="0">
                  <a:ln>
                    <a:solidFill>
                      <a:srgbClr val="FF0000"/>
                    </a:solidFill>
                  </a:ln>
                  <a:solidFill>
                    <a:srgbClr val="FF0000"/>
                  </a:solidFill>
                  <a:latin typeface="MingLiU_HKSCS-ExtB" pitchFamily="18" charset="-120"/>
                  <a:ea typeface="MingLiU_HKSCS-ExtB" pitchFamily="18" charset="-120"/>
                </a:rPr>
                <a:t>80%</a:t>
              </a:r>
              <a:endParaRPr lang="zh-CN" altLang="en-US" dirty="0">
                <a:ln>
                  <a:solidFill>
                    <a:srgbClr val="FF0000"/>
                  </a:solidFill>
                </a:ln>
                <a:solidFill>
                  <a:srgbClr val="FF0000"/>
                </a:solidFill>
                <a:latin typeface="MingLiU_HKSCS-ExtB" pitchFamily="18" charset="-120"/>
                <a:ea typeface="DFKai-SB" pitchFamily="65" charset="-120"/>
              </a:endParaRPr>
            </a:p>
          </p:txBody>
        </p:sp>
      </p:grpSp>
      <p:sp>
        <p:nvSpPr>
          <p:cNvPr id="58" name="矩形 57"/>
          <p:cNvSpPr/>
          <p:nvPr/>
        </p:nvSpPr>
        <p:spPr>
          <a:xfrm>
            <a:off x="1331913" y="2414589"/>
            <a:ext cx="903287" cy="307975"/>
          </a:xfrm>
          <a:prstGeom prst="rect">
            <a:avLst/>
          </a:prstGeom>
        </p:spPr>
        <p:txBody>
          <a:bodyPr wrap="none">
            <a:spAutoFit/>
          </a:bodyPr>
          <a:lstStyle/>
          <a:p>
            <a:pPr>
              <a:buFont typeface="Arial" pitchFamily="34" charset="0"/>
              <a:buNone/>
              <a:defRPr/>
            </a:pPr>
            <a:r>
              <a:rPr lang="zh-CN" altLang="zh-CN" sz="1400" dirty="0">
                <a:latin typeface="微软雅黑" panose="020B0503020204020204" pitchFamily="34" charset="-122"/>
                <a:ea typeface="微软雅黑" panose="020B0503020204020204" pitchFamily="34" charset="-122"/>
                <a:cs typeface="+mj-cs"/>
              </a:rPr>
              <a:t>集成电路</a:t>
            </a:r>
            <a:endParaRPr lang="zh-CN" altLang="en-US" sz="1400" dirty="0">
              <a:latin typeface="微软雅黑" panose="020B0503020204020204" pitchFamily="34" charset="-122"/>
              <a:ea typeface="微软雅黑" panose="020B0503020204020204" pitchFamily="34" charset="-122"/>
              <a:cs typeface="+mj-cs"/>
            </a:endParaRPr>
          </a:p>
        </p:txBody>
      </p:sp>
      <p:sp>
        <p:nvSpPr>
          <p:cNvPr id="59" name="矩形 58"/>
          <p:cNvSpPr/>
          <p:nvPr/>
        </p:nvSpPr>
        <p:spPr>
          <a:xfrm>
            <a:off x="2386013" y="2400302"/>
            <a:ext cx="1262062" cy="307975"/>
          </a:xfrm>
          <a:prstGeom prst="rect">
            <a:avLst/>
          </a:prstGeom>
        </p:spPr>
        <p:txBody>
          <a:bodyPr wrap="none">
            <a:spAutoFit/>
          </a:bodyPr>
          <a:lstStyle/>
          <a:p>
            <a:pPr>
              <a:buFont typeface="Arial" pitchFamily="34" charset="0"/>
              <a:buNone/>
              <a:defRPr/>
            </a:pPr>
            <a:r>
              <a:rPr lang="zh-CN" altLang="en-US" sz="1400" dirty="0">
                <a:latin typeface="微软雅黑" panose="020B0503020204020204" pitchFamily="34" charset="-122"/>
                <a:ea typeface="微软雅黑" panose="020B0503020204020204" pitchFamily="34" charset="-122"/>
                <a:cs typeface="+mj-cs"/>
              </a:rPr>
              <a:t>高档数控机床</a:t>
            </a:r>
          </a:p>
        </p:txBody>
      </p:sp>
      <p:sp>
        <p:nvSpPr>
          <p:cNvPr id="60" name="矩形 59"/>
          <p:cNvSpPr/>
          <p:nvPr/>
        </p:nvSpPr>
        <p:spPr>
          <a:xfrm>
            <a:off x="3611563" y="2400302"/>
            <a:ext cx="1366837" cy="522287"/>
          </a:xfrm>
          <a:prstGeom prst="rect">
            <a:avLst/>
          </a:prstGeom>
        </p:spPr>
        <p:txBody>
          <a:bodyPr>
            <a:spAutoFit/>
          </a:bodyPr>
          <a:lstStyle/>
          <a:p>
            <a:pPr algn="ctr">
              <a:buFont typeface="Arial" pitchFamily="34" charset="0"/>
              <a:buNone/>
              <a:defRPr/>
            </a:pPr>
            <a:r>
              <a:rPr lang="zh-CN" altLang="en-US" sz="1400" dirty="0">
                <a:latin typeface="微软雅黑" panose="020B0503020204020204" pitchFamily="34" charset="-122"/>
                <a:ea typeface="微软雅黑" panose="020B0503020204020204" pitchFamily="34" charset="-122"/>
                <a:cs typeface="+mj-cs"/>
              </a:rPr>
              <a:t>发电设备优质大型铸锻件</a:t>
            </a:r>
          </a:p>
        </p:txBody>
      </p:sp>
      <p:sp>
        <p:nvSpPr>
          <p:cNvPr id="61" name="矩形 60"/>
          <p:cNvSpPr/>
          <p:nvPr/>
        </p:nvSpPr>
        <p:spPr>
          <a:xfrm>
            <a:off x="6346825" y="2400302"/>
            <a:ext cx="1008063" cy="522287"/>
          </a:xfrm>
          <a:prstGeom prst="rect">
            <a:avLst/>
          </a:prstGeom>
        </p:spPr>
        <p:txBody>
          <a:bodyPr>
            <a:spAutoFit/>
          </a:bodyPr>
          <a:lstStyle/>
          <a:p>
            <a:pPr algn="ctr">
              <a:buFont typeface="Arial" pitchFamily="34" charset="0"/>
              <a:buNone/>
              <a:defRPr/>
            </a:pPr>
            <a:r>
              <a:rPr lang="zh-CN" altLang="en-US" sz="1400" dirty="0">
                <a:latin typeface="微软雅黑" panose="020B0503020204020204" pitchFamily="34" charset="-122"/>
                <a:ea typeface="微软雅黑" panose="020B0503020204020204" pitchFamily="34" charset="-122"/>
                <a:cs typeface="+mj-cs"/>
              </a:rPr>
              <a:t>船舶电子设备</a:t>
            </a:r>
          </a:p>
        </p:txBody>
      </p:sp>
      <p:sp>
        <p:nvSpPr>
          <p:cNvPr id="62" name="矩形 61"/>
          <p:cNvSpPr/>
          <p:nvPr/>
        </p:nvSpPr>
        <p:spPr>
          <a:xfrm>
            <a:off x="900113" y="1298577"/>
            <a:ext cx="7775575" cy="1582737"/>
          </a:xfrm>
          <a:prstGeom prst="rect">
            <a:avLst/>
          </a:pr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63" name="爆炸形 2 62"/>
          <p:cNvSpPr/>
          <p:nvPr/>
        </p:nvSpPr>
        <p:spPr>
          <a:xfrm>
            <a:off x="7559675" y="1154114"/>
            <a:ext cx="1584325" cy="1584325"/>
          </a:xfrm>
          <a:prstGeom prst="irregularSeal2">
            <a:avLst/>
          </a:prstGeom>
          <a:solidFill>
            <a:schemeClr val="accent1">
              <a:lumMod val="60000"/>
              <a:lumOff val="40000"/>
            </a:schemeClr>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64" name="矩形 63"/>
          <p:cNvSpPr/>
          <p:nvPr/>
        </p:nvSpPr>
        <p:spPr>
          <a:xfrm>
            <a:off x="7715272" y="1801814"/>
            <a:ext cx="1428728" cy="646331"/>
          </a:xfrm>
          <a:prstGeom prst="rect">
            <a:avLst/>
          </a:prstGeom>
        </p:spPr>
        <p:txBody>
          <a:bodyPr wrap="square">
            <a:spAutoFit/>
          </a:bodyPr>
          <a:lstStyle/>
          <a:p>
            <a:pPr>
              <a:buFont typeface="Arial" pitchFamily="34" charset="0"/>
              <a:buNone/>
              <a:defRPr/>
            </a:pPr>
            <a:r>
              <a:rPr lang="zh-CN" altLang="en-US" b="1" dirty="0" smtClean="0">
                <a:latin typeface="微软雅黑" panose="020B0503020204020204" pitchFamily="34" charset="-122"/>
                <a:ea typeface="微软雅黑" panose="020B0503020204020204" pitchFamily="34" charset="-122"/>
                <a:cs typeface="+mj-cs"/>
              </a:rPr>
              <a:t>关键产品多数靠进口</a:t>
            </a:r>
            <a:endParaRPr lang="zh-CN" altLang="en-US" b="1" dirty="0">
              <a:latin typeface="微软雅黑" panose="020B0503020204020204" pitchFamily="34" charset="-122"/>
              <a:ea typeface="微软雅黑" panose="020B0503020204020204" pitchFamily="34" charset="-122"/>
              <a:cs typeface="+mj-cs"/>
            </a:endParaRPr>
          </a:p>
        </p:txBody>
      </p:sp>
      <p:grpSp>
        <p:nvGrpSpPr>
          <p:cNvPr id="10" name="组合 53"/>
          <p:cNvGrpSpPr>
            <a:grpSpLocks/>
          </p:cNvGrpSpPr>
          <p:nvPr/>
        </p:nvGrpSpPr>
        <p:grpSpPr bwMode="auto">
          <a:xfrm>
            <a:off x="5051425" y="1392239"/>
            <a:ext cx="1033463" cy="1033463"/>
            <a:chOff x="6948265" y="1844824"/>
            <a:chExt cx="1033086" cy="1033087"/>
          </a:xfrm>
        </p:grpSpPr>
        <p:grpSp>
          <p:nvGrpSpPr>
            <p:cNvPr id="11" name="组合 42"/>
            <p:cNvGrpSpPr>
              <a:grpSpLocks/>
            </p:cNvGrpSpPr>
            <p:nvPr/>
          </p:nvGrpSpPr>
          <p:grpSpPr bwMode="auto">
            <a:xfrm rot="-5400000">
              <a:off x="6948264" y="1844825"/>
              <a:ext cx="1033087" cy="1033086"/>
              <a:chOff x="827583" y="4221088"/>
              <a:chExt cx="1656185" cy="1656184"/>
            </a:xfrm>
          </p:grpSpPr>
          <p:sp>
            <p:nvSpPr>
              <p:cNvPr id="77" name="椭圆 76"/>
              <p:cNvSpPr/>
              <p:nvPr/>
            </p:nvSpPr>
            <p:spPr>
              <a:xfrm>
                <a:off x="827585" y="4221090"/>
                <a:ext cx="1656185" cy="1656184"/>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79" name="饼形 78"/>
              <p:cNvSpPr/>
              <p:nvPr/>
            </p:nvSpPr>
            <p:spPr>
              <a:xfrm>
                <a:off x="827585" y="4243987"/>
                <a:ext cx="1656185" cy="1633287"/>
              </a:xfrm>
              <a:prstGeom prst="pie">
                <a:avLst>
                  <a:gd name="adj1" fmla="val 0"/>
                  <a:gd name="adj2" fmla="val 2151294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solidFill>
                    <a:schemeClr val="tx1"/>
                  </a:solidFill>
                </a:endParaRPr>
              </a:p>
            </p:txBody>
          </p:sp>
        </p:grpSp>
        <p:sp>
          <p:nvSpPr>
            <p:cNvPr id="76" name="矩形 75"/>
            <p:cNvSpPr/>
            <p:nvPr/>
          </p:nvSpPr>
          <p:spPr>
            <a:xfrm>
              <a:off x="7063174" y="2411597"/>
              <a:ext cx="877163" cy="369332"/>
            </a:xfrm>
            <a:prstGeom prst="rect">
              <a:avLst/>
            </a:prstGeom>
          </p:spPr>
          <p:txBody>
            <a:bodyPr wrap="none">
              <a:spAutoFit/>
            </a:bodyPr>
            <a:lstStyle/>
            <a:p>
              <a:pPr algn="ctr">
                <a:buFont typeface="Arial" pitchFamily="34" charset="0"/>
                <a:buNone/>
                <a:defRPr/>
              </a:pPr>
              <a:r>
                <a:rPr lang="zh-CN" altLang="en-US" dirty="0">
                  <a:ln>
                    <a:solidFill>
                      <a:srgbClr val="FF0000"/>
                    </a:solidFill>
                  </a:ln>
                  <a:solidFill>
                    <a:srgbClr val="FF0000"/>
                  </a:solidFill>
                  <a:latin typeface="MingLiU_HKSCS-ExtB" pitchFamily="18" charset="-120"/>
                  <a:ea typeface="MingLiU_HKSCS-ExtB" pitchFamily="18" charset="-120"/>
                </a:rPr>
                <a:t>近</a:t>
              </a:r>
              <a:r>
                <a:rPr lang="en-US" altLang="zh-CN" dirty="0">
                  <a:ln>
                    <a:solidFill>
                      <a:srgbClr val="FF0000"/>
                    </a:solidFill>
                  </a:ln>
                  <a:solidFill>
                    <a:srgbClr val="FF0000"/>
                  </a:solidFill>
                  <a:latin typeface="MingLiU_HKSCS-ExtB" pitchFamily="18" charset="-120"/>
                  <a:ea typeface="MingLiU_HKSCS-ExtB" pitchFamily="18" charset="-120"/>
                </a:rPr>
                <a:t>100%</a:t>
              </a:r>
              <a:endParaRPr lang="zh-CN" altLang="en-US" dirty="0">
                <a:ln>
                  <a:solidFill>
                    <a:srgbClr val="FF0000"/>
                  </a:solidFill>
                </a:ln>
                <a:solidFill>
                  <a:srgbClr val="FF0000"/>
                </a:solidFill>
                <a:latin typeface="MingLiU_HKSCS-ExtB" pitchFamily="18" charset="-120"/>
                <a:ea typeface="DFKai-SB" pitchFamily="65" charset="-120"/>
              </a:endParaRPr>
            </a:p>
          </p:txBody>
        </p:sp>
      </p:grpSp>
      <p:sp>
        <p:nvSpPr>
          <p:cNvPr id="90" name="矩形 89"/>
          <p:cNvSpPr/>
          <p:nvPr/>
        </p:nvSpPr>
        <p:spPr>
          <a:xfrm>
            <a:off x="5122863" y="2471739"/>
            <a:ext cx="903287" cy="307975"/>
          </a:xfrm>
          <a:prstGeom prst="rect">
            <a:avLst/>
          </a:prstGeom>
        </p:spPr>
        <p:txBody>
          <a:bodyPr wrap="none">
            <a:spAutoFit/>
          </a:bodyPr>
          <a:lstStyle/>
          <a:p>
            <a:pPr>
              <a:buFont typeface="Arial" pitchFamily="34" charset="0"/>
              <a:buNone/>
              <a:defRPr/>
            </a:pPr>
            <a:r>
              <a:rPr lang="zh-CN" altLang="en-US" sz="1400" dirty="0">
                <a:latin typeface="微软雅黑" panose="020B0503020204020204" pitchFamily="34" charset="-122"/>
                <a:ea typeface="微软雅黑" panose="020B0503020204020204" pitchFamily="34" charset="-122"/>
                <a:cs typeface="+mj-cs"/>
              </a:rPr>
              <a:t>高铁轴承</a:t>
            </a:r>
          </a:p>
        </p:txBody>
      </p:sp>
      <p:sp>
        <p:nvSpPr>
          <p:cNvPr id="56" name="矩形 55"/>
          <p:cNvSpPr/>
          <p:nvPr/>
        </p:nvSpPr>
        <p:spPr>
          <a:xfrm>
            <a:off x="527792" y="4672979"/>
            <a:ext cx="2569763" cy="1461939"/>
          </a:xfrm>
          <a:prstGeom prst="rect">
            <a:avLst/>
          </a:prstGeom>
        </p:spPr>
        <p:txBody>
          <a:bodyPr wrap="square">
            <a:spAutoFit/>
          </a:bodyPr>
          <a:lstStyle/>
          <a:p>
            <a:pPr>
              <a:spcAft>
                <a:spcPts val="600"/>
              </a:spcAft>
              <a:buFont typeface="Wingdings" pitchFamily="2" charset="2"/>
              <a:buChar char="Ø"/>
            </a:pPr>
            <a:r>
              <a:rPr lang="en-US" altLang="zh-CN" sz="1400" b="0" dirty="0" smtClean="0">
                <a:latin typeface="微软雅黑" pitchFamily="34" charset="-122"/>
                <a:ea typeface="微软雅黑" pitchFamily="34" charset="-122"/>
              </a:rPr>
              <a:t>2012</a:t>
            </a:r>
            <a:r>
              <a:rPr lang="zh-CN" altLang="en-US" sz="1400" b="0" dirty="0" smtClean="0">
                <a:latin typeface="微软雅黑" pitchFamily="34" charset="-122"/>
                <a:ea typeface="微软雅黑" pitchFamily="34" charset="-122"/>
              </a:rPr>
              <a:t>年，我国出口产品占欧盟召回通报总数量的</a:t>
            </a:r>
            <a:r>
              <a:rPr lang="en-US" altLang="zh-CN" sz="1400" b="0" dirty="0" smtClean="0">
                <a:solidFill>
                  <a:srgbClr val="FF0000"/>
                </a:solidFill>
                <a:latin typeface="微软雅黑" pitchFamily="34" charset="-122"/>
                <a:ea typeface="微软雅黑" pitchFamily="34" charset="-122"/>
              </a:rPr>
              <a:t>7.93%</a:t>
            </a:r>
            <a:r>
              <a:rPr lang="zh-CN" altLang="en-US" sz="1400" b="0" dirty="0" smtClean="0">
                <a:latin typeface="微软雅黑" pitchFamily="34" charset="-122"/>
                <a:ea typeface="微软雅黑" pitchFamily="34" charset="-122"/>
              </a:rPr>
              <a:t>，占美国召回通报总批次的</a:t>
            </a:r>
            <a:r>
              <a:rPr lang="en-US" altLang="zh-CN" sz="1400" b="0" dirty="0" smtClean="0">
                <a:solidFill>
                  <a:srgbClr val="FF0000"/>
                </a:solidFill>
                <a:latin typeface="微软雅黑" pitchFamily="34" charset="-122"/>
                <a:ea typeface="微软雅黑" pitchFamily="34" charset="-122"/>
              </a:rPr>
              <a:t>65.17%</a:t>
            </a:r>
          </a:p>
          <a:p>
            <a:pPr>
              <a:spcAft>
                <a:spcPts val="600"/>
              </a:spcAft>
              <a:buFont typeface="Wingdings" pitchFamily="2" charset="2"/>
              <a:buChar char="Ø"/>
            </a:pPr>
            <a:r>
              <a:rPr lang="zh-CN" altLang="en-US" sz="1400" b="0" dirty="0" smtClean="0">
                <a:solidFill>
                  <a:schemeClr val="tx1"/>
                </a:solidFill>
                <a:latin typeface="微软雅黑" pitchFamily="34" charset="-122"/>
                <a:ea typeface="微软雅黑" pitchFamily="34" charset="-122"/>
              </a:rPr>
              <a:t>每年直接质量损失超</a:t>
            </a:r>
            <a:r>
              <a:rPr lang="en-US" altLang="zh-CN" sz="1400" b="0" dirty="0" smtClean="0">
                <a:solidFill>
                  <a:srgbClr val="FF0000"/>
                </a:solidFill>
                <a:latin typeface="微软雅黑" pitchFamily="34" charset="-122"/>
                <a:ea typeface="微软雅黑" pitchFamily="34" charset="-122"/>
              </a:rPr>
              <a:t>2000</a:t>
            </a:r>
            <a:r>
              <a:rPr lang="zh-CN" altLang="en-US" sz="1400" b="0" dirty="0" smtClean="0">
                <a:solidFill>
                  <a:srgbClr val="FF0000"/>
                </a:solidFill>
                <a:latin typeface="微软雅黑" pitchFamily="34" charset="-122"/>
                <a:ea typeface="微软雅黑" pitchFamily="34" charset="-122"/>
              </a:rPr>
              <a:t>亿</a:t>
            </a:r>
            <a:r>
              <a:rPr lang="zh-CN" altLang="en-US" sz="1400" b="0" dirty="0" smtClean="0">
                <a:solidFill>
                  <a:schemeClr val="tx1"/>
                </a:solidFill>
                <a:latin typeface="微软雅黑" pitchFamily="34" charset="-122"/>
                <a:ea typeface="微软雅黑" pitchFamily="34" charset="-122"/>
              </a:rPr>
              <a:t>元，间接损失超过万亿元</a:t>
            </a:r>
            <a:endParaRPr lang="zh-CN" altLang="en-US" sz="1400" b="0" dirty="0">
              <a:solidFill>
                <a:schemeClr val="tx1"/>
              </a:solidFill>
              <a:latin typeface="微软雅黑" pitchFamily="34" charset="-122"/>
              <a:ea typeface="微软雅黑" pitchFamily="34" charset="-122"/>
            </a:endParaRPr>
          </a:p>
        </p:txBody>
      </p:sp>
      <p:sp>
        <p:nvSpPr>
          <p:cNvPr id="57" name="矩形 56"/>
          <p:cNvSpPr/>
          <p:nvPr/>
        </p:nvSpPr>
        <p:spPr>
          <a:xfrm>
            <a:off x="749790" y="3388826"/>
            <a:ext cx="2261805" cy="285752"/>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0" dirty="0">
                <a:solidFill>
                  <a:srgbClr val="111111"/>
                </a:solidFill>
                <a:ea typeface="微软雅黑"/>
              </a:rPr>
              <a:t>质量水平和标准不</a:t>
            </a:r>
            <a:r>
              <a:rPr lang="zh-CN" altLang="en-US" sz="1400" kern="0" dirty="0" smtClean="0">
                <a:solidFill>
                  <a:srgbClr val="111111"/>
                </a:solidFill>
                <a:ea typeface="微软雅黑"/>
              </a:rPr>
              <a:t>高</a:t>
            </a:r>
            <a:endParaRPr lang="zh-CN" altLang="en-US" sz="1400" kern="0" dirty="0">
              <a:solidFill>
                <a:srgbClr val="111111"/>
              </a:solidFill>
              <a:ea typeface="微软雅黑"/>
            </a:endParaRPr>
          </a:p>
        </p:txBody>
      </p:sp>
      <p:sp>
        <p:nvSpPr>
          <p:cNvPr id="65" name="矩形 64"/>
          <p:cNvSpPr/>
          <p:nvPr/>
        </p:nvSpPr>
        <p:spPr>
          <a:xfrm>
            <a:off x="749790" y="3817454"/>
            <a:ext cx="2261805" cy="284174"/>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0" dirty="0">
                <a:solidFill>
                  <a:srgbClr val="111111"/>
                </a:solidFill>
                <a:ea typeface="微软雅黑"/>
              </a:rPr>
              <a:t>出口通报和召回数量</a:t>
            </a:r>
            <a:r>
              <a:rPr lang="zh-CN" altLang="en-US" sz="1400" kern="0" dirty="0" smtClean="0">
                <a:solidFill>
                  <a:srgbClr val="111111"/>
                </a:solidFill>
                <a:ea typeface="微软雅黑"/>
              </a:rPr>
              <a:t>多</a:t>
            </a:r>
            <a:endParaRPr lang="zh-CN" altLang="en-US" sz="1400" dirty="0" smtClean="0">
              <a:solidFill>
                <a:schemeClr val="tx1"/>
              </a:solidFill>
              <a:latin typeface="微软雅黑" pitchFamily="34" charset="-122"/>
              <a:ea typeface="微软雅黑" pitchFamily="34" charset="-122"/>
            </a:endParaRPr>
          </a:p>
        </p:txBody>
      </p:sp>
      <p:sp>
        <p:nvSpPr>
          <p:cNvPr id="66" name="矩形 65"/>
          <p:cNvSpPr/>
          <p:nvPr/>
        </p:nvSpPr>
        <p:spPr>
          <a:xfrm>
            <a:off x="749790" y="4246082"/>
            <a:ext cx="2261805" cy="338146"/>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质量安全事件</a:t>
            </a:r>
            <a:r>
              <a:rPr lang="zh-CN" altLang="en-US" sz="1400" dirty="0" smtClean="0">
                <a:solidFill>
                  <a:schemeClr val="tx1"/>
                </a:solidFill>
                <a:latin typeface="微软雅黑" panose="020B0503020204020204" pitchFamily="34" charset="-122"/>
                <a:ea typeface="微软雅黑" panose="020B0503020204020204" pitchFamily="34" charset="-122"/>
              </a:rPr>
              <a:t>时有发生</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7" name="矩形 66"/>
          <p:cNvSpPr/>
          <p:nvPr/>
        </p:nvSpPr>
        <p:spPr>
          <a:xfrm>
            <a:off x="115759" y="3317388"/>
            <a:ext cx="317500" cy="282625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1600" b="1" dirty="0" smtClean="0">
                <a:solidFill>
                  <a:schemeClr val="tx1"/>
                </a:solidFill>
                <a:latin typeface="微软雅黑" panose="020B0503020204020204" pitchFamily="34" charset="-122"/>
                <a:ea typeface="微软雅黑" panose="020B0503020204020204" pitchFamily="34" charset="-122"/>
              </a:rPr>
              <a:t>②质量基础相对薄弱</a:t>
            </a:r>
          </a:p>
        </p:txBody>
      </p:sp>
      <p:sp>
        <p:nvSpPr>
          <p:cNvPr id="68" name="矩形 67"/>
          <p:cNvSpPr/>
          <p:nvPr/>
        </p:nvSpPr>
        <p:spPr>
          <a:xfrm>
            <a:off x="3212103" y="3317388"/>
            <a:ext cx="317500" cy="282625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1600" b="1" dirty="0" smtClean="0">
                <a:solidFill>
                  <a:schemeClr val="tx1"/>
                </a:solidFill>
                <a:latin typeface="微软雅黑" panose="020B0503020204020204" pitchFamily="34" charset="-122"/>
                <a:ea typeface="微软雅黑" panose="020B0503020204020204" pitchFamily="34" charset="-122"/>
              </a:rPr>
              <a:t>③产业结构不尽合理</a:t>
            </a:r>
          </a:p>
        </p:txBody>
      </p:sp>
      <p:sp>
        <p:nvSpPr>
          <p:cNvPr id="69" name="矩形 68"/>
          <p:cNvSpPr/>
          <p:nvPr/>
        </p:nvSpPr>
        <p:spPr>
          <a:xfrm>
            <a:off x="3716159" y="3406770"/>
            <a:ext cx="2261805" cy="386446"/>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价值链高端缺位</a:t>
            </a:r>
          </a:p>
        </p:txBody>
      </p:sp>
      <p:sp>
        <p:nvSpPr>
          <p:cNvPr id="70" name="矩形 69"/>
          <p:cNvSpPr/>
          <p:nvPr/>
        </p:nvSpPr>
        <p:spPr>
          <a:xfrm>
            <a:off x="3716159" y="3911396"/>
            <a:ext cx="2261805" cy="353368"/>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itchFamily="34" charset="-122"/>
                <a:ea typeface="微软雅黑" pitchFamily="34" charset="-122"/>
              </a:rPr>
              <a:t>产业</a:t>
            </a:r>
            <a:r>
              <a:rPr lang="zh-CN" altLang="en-US" sz="1400" dirty="0" smtClean="0">
                <a:solidFill>
                  <a:schemeClr val="tx1"/>
                </a:solidFill>
                <a:latin typeface="微软雅黑" pitchFamily="34" charset="-122"/>
                <a:ea typeface="微软雅黑" pitchFamily="34" charset="-122"/>
              </a:rPr>
              <a:t>集聚发展水平</a:t>
            </a:r>
            <a:r>
              <a:rPr lang="zh-CN" altLang="en-US" sz="1400" dirty="0">
                <a:solidFill>
                  <a:schemeClr val="tx1"/>
                </a:solidFill>
                <a:latin typeface="微软雅黑" pitchFamily="34" charset="-122"/>
                <a:ea typeface="微软雅黑" pitchFamily="34" charset="-122"/>
              </a:rPr>
              <a:t>不高</a:t>
            </a:r>
            <a:endParaRPr lang="zh-CN" altLang="en-US" sz="1400" dirty="0" smtClean="0">
              <a:solidFill>
                <a:schemeClr val="tx1"/>
              </a:solidFill>
              <a:latin typeface="微软雅黑" pitchFamily="34" charset="-122"/>
              <a:ea typeface="微软雅黑" pitchFamily="34" charset="-122"/>
            </a:endParaRPr>
          </a:p>
        </p:txBody>
      </p:sp>
      <p:sp>
        <p:nvSpPr>
          <p:cNvPr id="71" name="矩形 70"/>
          <p:cNvSpPr/>
          <p:nvPr/>
        </p:nvSpPr>
        <p:spPr>
          <a:xfrm>
            <a:off x="3716159" y="4457634"/>
            <a:ext cx="2261805" cy="461874"/>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具有</a:t>
            </a:r>
            <a:r>
              <a:rPr lang="zh-CN" altLang="en-US" sz="1400" dirty="0">
                <a:solidFill>
                  <a:schemeClr val="tx1"/>
                </a:solidFill>
                <a:latin typeface="微软雅黑" panose="020B0503020204020204" pitchFamily="34" charset="-122"/>
                <a:ea typeface="微软雅黑" panose="020B0503020204020204" pitchFamily="34" charset="-122"/>
              </a:rPr>
              <a:t>较强</a:t>
            </a:r>
            <a:r>
              <a:rPr lang="zh-CN" altLang="en-US" sz="1400" dirty="0" smtClean="0">
                <a:solidFill>
                  <a:schemeClr val="tx1"/>
                </a:solidFill>
                <a:latin typeface="微软雅黑" panose="020B0503020204020204" pitchFamily="34" charset="-122"/>
                <a:ea typeface="微软雅黑" panose="020B0503020204020204" pitchFamily="34" charset="-122"/>
              </a:rPr>
              <a:t>国际竞争力的大企业</a:t>
            </a:r>
            <a:r>
              <a:rPr lang="zh-CN" altLang="en-US" sz="1400" dirty="0">
                <a:solidFill>
                  <a:schemeClr val="tx1"/>
                </a:solidFill>
                <a:latin typeface="微软雅黑" panose="020B0503020204020204" pitchFamily="34" charset="-122"/>
                <a:ea typeface="微软雅黑" panose="020B0503020204020204" pitchFamily="34" charset="-122"/>
              </a:rPr>
              <a:t>偏少</a:t>
            </a:r>
            <a:endParaRPr lang="zh-CN" altLang="en-US" sz="1400" dirty="0" smtClean="0">
              <a:solidFill>
                <a:schemeClr val="tx1"/>
              </a:solidFill>
              <a:latin typeface="微软雅黑" panose="020B0503020204020204" pitchFamily="34" charset="-122"/>
              <a:ea typeface="微软雅黑" panose="020B0503020204020204" pitchFamily="34" charset="-122"/>
            </a:endParaRPr>
          </a:p>
        </p:txBody>
      </p:sp>
      <p:sp>
        <p:nvSpPr>
          <p:cNvPr id="72" name="矩形 71"/>
          <p:cNvSpPr/>
          <p:nvPr/>
        </p:nvSpPr>
        <p:spPr>
          <a:xfrm>
            <a:off x="3716160" y="5081676"/>
            <a:ext cx="2275756" cy="269880"/>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缺乏</a:t>
            </a:r>
            <a:r>
              <a:rPr lang="zh-CN" altLang="en-US" sz="1400" dirty="0" smtClean="0">
                <a:solidFill>
                  <a:schemeClr val="tx1"/>
                </a:solidFill>
                <a:latin typeface="微软雅黑" panose="020B0503020204020204" pitchFamily="34" charset="-122"/>
                <a:ea typeface="微软雅黑" panose="020B0503020204020204" pitchFamily="34" charset="-122"/>
              </a:rPr>
              <a:t>世界级品牌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3" name="矩形 72"/>
          <p:cNvSpPr/>
          <p:nvPr/>
        </p:nvSpPr>
        <p:spPr>
          <a:xfrm>
            <a:off x="3595803" y="5620424"/>
            <a:ext cx="2532116" cy="523220"/>
          </a:xfrm>
          <a:prstGeom prst="rect">
            <a:avLst/>
          </a:prstGeom>
        </p:spPr>
        <p:txBody>
          <a:bodyPr wrap="square">
            <a:spAutoFit/>
          </a:bodyPr>
          <a:lstStyle/>
          <a:p>
            <a:pPr>
              <a:spcAft>
                <a:spcPts val="600"/>
              </a:spcAft>
              <a:buFont typeface="Wingdings" pitchFamily="2" charset="2"/>
              <a:buChar char="Ø"/>
            </a:pPr>
            <a:r>
              <a:rPr lang="zh-CN" altLang="en-US" sz="1400" b="0" dirty="0">
                <a:solidFill>
                  <a:schemeClr val="tx1"/>
                </a:solidFill>
                <a:latin typeface="微软雅黑" pitchFamily="34" charset="-122"/>
                <a:ea typeface="微软雅黑" pitchFamily="34" charset="-122"/>
              </a:rPr>
              <a:t>技术密集型产业和生产型服务业比重偏低</a:t>
            </a:r>
            <a:endParaRPr lang="en-US" altLang="zh-CN" sz="1400" b="0" dirty="0" smtClean="0">
              <a:solidFill>
                <a:schemeClr val="tx1"/>
              </a:solidFill>
              <a:latin typeface="微软雅黑" pitchFamily="34" charset="-122"/>
              <a:ea typeface="微软雅黑" pitchFamily="34" charset="-122"/>
            </a:endParaRPr>
          </a:p>
        </p:txBody>
      </p:sp>
      <p:sp>
        <p:nvSpPr>
          <p:cNvPr id="74" name="AutoShape 10"/>
          <p:cNvSpPr>
            <a:spLocks/>
          </p:cNvSpPr>
          <p:nvPr/>
        </p:nvSpPr>
        <p:spPr bwMode="auto">
          <a:xfrm flipH="1">
            <a:off x="509999" y="3404106"/>
            <a:ext cx="181824" cy="1268874"/>
          </a:xfrm>
          <a:prstGeom prst="rightBrace">
            <a:avLst>
              <a:gd name="adj1" fmla="val 76253"/>
              <a:gd name="adj2" fmla="val 50000"/>
            </a:avLst>
          </a:prstGeom>
          <a:noFill/>
          <a:ln w="22225">
            <a:solidFill>
              <a:schemeClr val="tx1"/>
            </a:solidFill>
            <a:round/>
            <a:headEnd/>
            <a:tailEnd/>
          </a:ln>
          <a:effectLst/>
        </p:spPr>
        <p:txBody>
          <a:bodyPr wrap="none" lIns="0" tIns="0" rIns="0" bIns="0" anchor="ctr"/>
          <a:lstStyle/>
          <a:p>
            <a:endParaRPr lang="zh-CN" altLang="en-US"/>
          </a:p>
        </p:txBody>
      </p:sp>
      <p:sp>
        <p:nvSpPr>
          <p:cNvPr id="75" name="AutoShape 10"/>
          <p:cNvSpPr>
            <a:spLocks/>
          </p:cNvSpPr>
          <p:nvPr/>
        </p:nvSpPr>
        <p:spPr bwMode="auto">
          <a:xfrm flipH="1">
            <a:off x="3526031" y="3479348"/>
            <a:ext cx="204080" cy="1944216"/>
          </a:xfrm>
          <a:prstGeom prst="rightBrace">
            <a:avLst>
              <a:gd name="adj1" fmla="val 76253"/>
              <a:gd name="adj2" fmla="val 50000"/>
            </a:avLst>
          </a:prstGeom>
          <a:noFill/>
          <a:ln w="222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86" name="矩形 85"/>
          <p:cNvSpPr/>
          <p:nvPr/>
        </p:nvSpPr>
        <p:spPr>
          <a:xfrm>
            <a:off x="6228184" y="3388826"/>
            <a:ext cx="317500" cy="2826256"/>
          </a:xfrm>
          <a:prstGeom prst="rect">
            <a:avLst/>
          </a:prstGeom>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en-US" sz="1600" b="1" dirty="0" smtClean="0">
                <a:solidFill>
                  <a:schemeClr val="tx1"/>
                </a:solidFill>
                <a:latin typeface="微软雅黑" pitchFamily="34" charset="-122"/>
                <a:ea typeface="微软雅黑" pitchFamily="34" charset="-122"/>
              </a:rPr>
              <a:t>④发展方式粗放</a:t>
            </a:r>
          </a:p>
        </p:txBody>
      </p:sp>
      <p:sp>
        <p:nvSpPr>
          <p:cNvPr id="87" name="矩形 86"/>
          <p:cNvSpPr/>
          <p:nvPr/>
        </p:nvSpPr>
        <p:spPr>
          <a:xfrm>
            <a:off x="6732240" y="3429000"/>
            <a:ext cx="2261805" cy="386446"/>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高消耗</a:t>
            </a:r>
          </a:p>
        </p:txBody>
      </p:sp>
      <p:sp>
        <p:nvSpPr>
          <p:cNvPr id="88" name="矩形 87"/>
          <p:cNvSpPr/>
          <p:nvPr/>
        </p:nvSpPr>
        <p:spPr>
          <a:xfrm>
            <a:off x="6732240" y="3933626"/>
            <a:ext cx="2261805" cy="353368"/>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itchFamily="34" charset="-122"/>
                <a:ea typeface="微软雅黑" pitchFamily="34" charset="-122"/>
              </a:rPr>
              <a:t>高污染</a:t>
            </a:r>
          </a:p>
        </p:txBody>
      </p:sp>
      <p:sp>
        <p:nvSpPr>
          <p:cNvPr id="89" name="矩形 88"/>
          <p:cNvSpPr/>
          <p:nvPr/>
        </p:nvSpPr>
        <p:spPr>
          <a:xfrm>
            <a:off x="6732240" y="4479864"/>
            <a:ext cx="2261805" cy="461874"/>
          </a:xfrm>
          <a:prstGeom prst="rect">
            <a:avLst/>
          </a:prstGeom>
          <a:solidFill>
            <a:srgbClr val="CC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高投入、低效率</a:t>
            </a:r>
          </a:p>
        </p:txBody>
      </p:sp>
      <p:sp>
        <p:nvSpPr>
          <p:cNvPr id="93" name="矩形 92"/>
          <p:cNvSpPr/>
          <p:nvPr/>
        </p:nvSpPr>
        <p:spPr>
          <a:xfrm>
            <a:off x="6611884" y="5085115"/>
            <a:ext cx="2532116" cy="954107"/>
          </a:xfrm>
          <a:prstGeom prst="rect">
            <a:avLst/>
          </a:prstGeom>
        </p:spPr>
        <p:txBody>
          <a:bodyPr wrap="square">
            <a:spAutoFit/>
          </a:bodyPr>
          <a:lstStyle/>
          <a:p>
            <a:pPr>
              <a:spcAft>
                <a:spcPts val="600"/>
              </a:spcAft>
              <a:buFont typeface="Wingdings" pitchFamily="2" charset="2"/>
              <a:buChar char="Ø"/>
            </a:pPr>
            <a:r>
              <a:rPr lang="zh-CN" altLang="en-US" sz="1400" dirty="0" smtClean="0">
                <a:latin typeface="微软雅黑" pitchFamily="34" charset="-122"/>
                <a:ea typeface="微软雅黑" pitchFamily="34" charset="-122"/>
              </a:rPr>
              <a:t>单位制造业增加值能耗分别是美、日、德、韩的</a:t>
            </a:r>
            <a:r>
              <a:rPr lang="en-US" altLang="zh-CN" sz="1400" dirty="0" smtClean="0">
                <a:latin typeface="微软雅黑" pitchFamily="34" charset="-122"/>
                <a:ea typeface="微软雅黑" pitchFamily="34" charset="-122"/>
              </a:rPr>
              <a:t>1.6</a:t>
            </a:r>
            <a:r>
              <a:rPr lang="zh-CN" altLang="en-US" sz="1400" dirty="0" smtClean="0">
                <a:latin typeface="微软雅黑" pitchFamily="34" charset="-122"/>
                <a:ea typeface="微软雅黑" pitchFamily="34" charset="-122"/>
              </a:rPr>
              <a:t>倍、</a:t>
            </a:r>
            <a:r>
              <a:rPr lang="en-US" altLang="zh-CN" sz="1400" dirty="0" smtClean="0">
                <a:latin typeface="微软雅黑" pitchFamily="34" charset="-122"/>
                <a:ea typeface="微软雅黑" pitchFamily="34" charset="-122"/>
              </a:rPr>
              <a:t>2.3</a:t>
            </a:r>
            <a:r>
              <a:rPr lang="zh-CN" altLang="en-US" sz="1400" dirty="0" smtClean="0">
                <a:latin typeface="微软雅黑" pitchFamily="34" charset="-122"/>
                <a:ea typeface="微软雅黑" pitchFamily="34" charset="-122"/>
              </a:rPr>
              <a:t>倍、</a:t>
            </a:r>
            <a:r>
              <a:rPr lang="en-US" altLang="zh-CN" sz="1400" dirty="0" smtClean="0">
                <a:latin typeface="微软雅黑" pitchFamily="34" charset="-122"/>
                <a:ea typeface="微软雅黑" pitchFamily="34" charset="-122"/>
              </a:rPr>
              <a:t>2.4</a:t>
            </a:r>
            <a:r>
              <a:rPr lang="zh-CN" altLang="en-US" sz="1400" dirty="0" smtClean="0">
                <a:latin typeface="微软雅黑" pitchFamily="34" charset="-122"/>
                <a:ea typeface="微软雅黑" pitchFamily="34" charset="-122"/>
              </a:rPr>
              <a:t>倍和</a:t>
            </a:r>
            <a:r>
              <a:rPr lang="en-US" altLang="zh-CN" sz="1400" dirty="0" smtClean="0">
                <a:latin typeface="微软雅黑" pitchFamily="34" charset="-122"/>
                <a:ea typeface="微软雅黑" pitchFamily="34" charset="-122"/>
              </a:rPr>
              <a:t>1.4</a:t>
            </a:r>
            <a:r>
              <a:rPr lang="zh-CN" altLang="en-US" sz="1400" dirty="0" smtClean="0">
                <a:latin typeface="微软雅黑" pitchFamily="34" charset="-122"/>
                <a:ea typeface="微软雅黑" pitchFamily="34" charset="-122"/>
              </a:rPr>
              <a:t>倍，重大环境污染事件时有发生</a:t>
            </a:r>
            <a:endParaRPr lang="en-US" altLang="zh-CN" sz="1400" dirty="0" smtClean="0">
              <a:latin typeface="微软雅黑" pitchFamily="34" charset="-122"/>
              <a:ea typeface="微软雅黑" pitchFamily="34" charset="-122"/>
            </a:endParaRPr>
          </a:p>
        </p:txBody>
      </p:sp>
      <p:sp>
        <p:nvSpPr>
          <p:cNvPr id="94" name="AutoShape 10"/>
          <p:cNvSpPr>
            <a:spLocks/>
          </p:cNvSpPr>
          <p:nvPr/>
        </p:nvSpPr>
        <p:spPr bwMode="auto">
          <a:xfrm flipH="1">
            <a:off x="6542112" y="3501578"/>
            <a:ext cx="190038" cy="1439527"/>
          </a:xfrm>
          <a:prstGeom prst="rightBrace">
            <a:avLst>
              <a:gd name="adj1" fmla="val 76253"/>
              <a:gd name="adj2" fmla="val 50000"/>
            </a:avLst>
          </a:prstGeom>
          <a:noFill/>
          <a:ln w="222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箭头连接符 43"/>
          <p:cNvCxnSpPr/>
          <p:nvPr/>
        </p:nvCxnSpPr>
        <p:spPr>
          <a:xfrm>
            <a:off x="5572132" y="5785466"/>
            <a:ext cx="2714643" cy="1588"/>
          </a:xfrm>
          <a:prstGeom prst="straightConnector1">
            <a:avLst/>
          </a:prstGeom>
          <a:ln>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12</a:t>
            </a:fld>
            <a:endParaRPr lang="en-US" altLang="zh-CN" b="0" dirty="0" smtClean="0">
              <a:solidFill>
                <a:schemeClr val="tx1"/>
              </a:solidFill>
            </a:endParaRPr>
          </a:p>
        </p:txBody>
      </p:sp>
      <p:sp>
        <p:nvSpPr>
          <p:cNvPr id="29698" name="Title 1"/>
          <p:cNvSpPr>
            <a:spLocks noGrp="1"/>
          </p:cNvSpPr>
          <p:nvPr>
            <p:ph type="title"/>
          </p:nvPr>
        </p:nvSpPr>
        <p:spPr>
          <a:xfrm>
            <a:off x="-142908" y="0"/>
            <a:ext cx="8445500" cy="928670"/>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（二）挑战：制造业面临现实问题（</a:t>
            </a:r>
            <a:r>
              <a:rPr lang="en-US" altLang="zh-CN" sz="3200" dirty="0" smtClean="0">
                <a:solidFill>
                  <a:srgbClr val="0F0FD7"/>
                </a:solidFill>
                <a:latin typeface="黑体" pitchFamily="49" charset="-122"/>
                <a:ea typeface="黑体" pitchFamily="49" charset="-122"/>
                <a:sym typeface="黑体" pitchFamily="49" charset="-122"/>
              </a:rPr>
              <a:t>2</a:t>
            </a:r>
            <a:r>
              <a:rPr lang="zh-CN" altLang="en-US" sz="3200" dirty="0" smtClean="0">
                <a:solidFill>
                  <a:srgbClr val="0F0FD7"/>
                </a:solidFill>
                <a:latin typeface="黑体" pitchFamily="49" charset="-122"/>
                <a:ea typeface="黑体" pitchFamily="49" charset="-122"/>
                <a:sym typeface="黑体" pitchFamily="49" charset="-122"/>
              </a:rPr>
              <a:t>）</a:t>
            </a:r>
          </a:p>
        </p:txBody>
      </p:sp>
      <p:sp>
        <p:nvSpPr>
          <p:cNvPr id="29699" name="AutoShape 2" descr="http://img3.imgtn.bdimg.com/it/u=645735997,1740543176&amp;fm=23&amp;gp=0.jpg"/>
          <p:cNvSpPr>
            <a:spLocks noChangeAspect="1" noChangeArrowheads="1"/>
          </p:cNvSpPr>
          <p:nvPr/>
        </p:nvSpPr>
        <p:spPr bwMode="auto">
          <a:xfrm>
            <a:off x="1108075" y="639763"/>
            <a:ext cx="304800" cy="304800"/>
          </a:xfrm>
          <a:prstGeom prst="rect">
            <a:avLst/>
          </a:prstGeom>
          <a:noFill/>
          <a:ln w="9525">
            <a:noFill/>
            <a:miter lim="800000"/>
            <a:headEnd/>
            <a:tailEnd/>
          </a:ln>
        </p:spPr>
        <p:txBody>
          <a:bodyPr/>
          <a:lstStyle/>
          <a:p>
            <a:endParaRPr lang="zh-CN" altLang="en-US"/>
          </a:p>
        </p:txBody>
      </p:sp>
      <p:sp>
        <p:nvSpPr>
          <p:cNvPr id="29700" name="矩形 64"/>
          <p:cNvSpPr>
            <a:spLocks noChangeArrowheads="1"/>
          </p:cNvSpPr>
          <p:nvPr/>
        </p:nvSpPr>
        <p:spPr bwMode="auto">
          <a:xfrm>
            <a:off x="684213" y="2924175"/>
            <a:ext cx="503237" cy="3209925"/>
          </a:xfrm>
          <a:prstGeom prst="rect">
            <a:avLst/>
          </a:prstGeom>
          <a:noFill/>
          <a:ln w="9525">
            <a:noFill/>
            <a:miter lim="800000"/>
            <a:headEnd/>
            <a:tailEnd/>
          </a:ln>
        </p:spPr>
        <p:txBody>
          <a:bodyPr>
            <a:spAutoFit/>
          </a:bodyPr>
          <a:lstStyle/>
          <a:p>
            <a:pPr>
              <a:lnSpc>
                <a:spcPct val="125000"/>
              </a:lnSpc>
            </a:pPr>
            <a:r>
              <a:rPr lang="zh-CN" altLang="en-US">
                <a:latin typeface="微软雅黑" pitchFamily="34" charset="-122"/>
                <a:ea typeface="微软雅黑" pitchFamily="34" charset="-122"/>
              </a:rPr>
              <a:t>两化融合发展</a:t>
            </a:r>
            <a:r>
              <a:rPr lang="zh-CN" altLang="en-US">
                <a:solidFill>
                  <a:srgbClr val="FF0000"/>
                </a:solidFill>
                <a:latin typeface="微软雅黑" pitchFamily="34" charset="-122"/>
                <a:ea typeface="微软雅黑" pitchFamily="34" charset="-122"/>
              </a:rPr>
              <a:t>不平衡</a:t>
            </a:r>
            <a:endParaRPr lang="en-US" altLang="zh-CN">
              <a:solidFill>
                <a:srgbClr val="FF0000"/>
              </a:solidFill>
              <a:latin typeface="微软雅黑" pitchFamily="34" charset="-122"/>
              <a:ea typeface="微软雅黑" pitchFamily="34" charset="-122"/>
            </a:endParaRPr>
          </a:p>
        </p:txBody>
      </p:sp>
      <p:sp>
        <p:nvSpPr>
          <p:cNvPr id="66" name="矩形 65"/>
          <p:cNvSpPr/>
          <p:nvPr/>
        </p:nvSpPr>
        <p:spPr>
          <a:xfrm>
            <a:off x="2411413" y="1196975"/>
            <a:ext cx="4278312" cy="503238"/>
          </a:xfrm>
          <a:prstGeom prst="rect">
            <a:avLst/>
          </a:prstGeom>
          <a:ln/>
        </p:spPr>
        <p:style>
          <a:lnRef idx="1">
            <a:schemeClr val="accent5"/>
          </a:lnRef>
          <a:fillRef idx="2">
            <a:schemeClr val="accent5"/>
          </a:fillRef>
          <a:effectRef idx="1">
            <a:schemeClr val="accent5"/>
          </a:effectRef>
          <a:fontRef idx="minor">
            <a:schemeClr val="dk1"/>
          </a:fontRef>
        </p:style>
        <p:txBody>
          <a:bodyPr anchor="ctr">
            <a:normAutofit/>
          </a:bodyPr>
          <a:lstStyle/>
          <a:p>
            <a:pPr algn="ctr">
              <a:buFont typeface="Arial" pitchFamily="34" charset="0"/>
              <a:buNone/>
              <a:defRPr/>
            </a:pPr>
            <a:r>
              <a:rPr lang="zh-CN" altLang="en-US" sz="2000" b="1" dirty="0" smtClean="0">
                <a:latin typeface="微软雅黑" panose="020B0503020204020204" pitchFamily="34" charset="-122"/>
                <a:ea typeface="微软雅黑" panose="020B0503020204020204" pitchFamily="34" charset="-122"/>
                <a:cs typeface="+mj-cs"/>
              </a:rPr>
              <a:t>⑤两</a:t>
            </a:r>
            <a:r>
              <a:rPr lang="zh-CN" altLang="en-US" sz="2000" b="1" dirty="0">
                <a:latin typeface="微软雅黑" panose="020B0503020204020204" pitchFamily="34" charset="-122"/>
                <a:ea typeface="微软雅黑" panose="020B0503020204020204" pitchFamily="34" charset="-122"/>
                <a:cs typeface="+mj-cs"/>
              </a:rPr>
              <a:t>化融合水平不高</a:t>
            </a:r>
          </a:p>
        </p:txBody>
      </p:sp>
      <p:sp>
        <p:nvSpPr>
          <p:cNvPr id="67" name="矩形 66"/>
          <p:cNvSpPr/>
          <p:nvPr/>
        </p:nvSpPr>
        <p:spPr>
          <a:xfrm>
            <a:off x="2000232" y="4857760"/>
            <a:ext cx="2665413" cy="431800"/>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10000"/>
              </a:lnSpc>
              <a:buFont typeface="Arial" pitchFamily="34" charset="0"/>
              <a:buNone/>
              <a:defRPr/>
            </a:pPr>
            <a:r>
              <a:rPr lang="zh-CN" altLang="en-US" sz="1600" dirty="0">
                <a:solidFill>
                  <a:schemeClr val="tx1"/>
                </a:solidFill>
                <a:latin typeface="微软雅黑" panose="020B0503020204020204" pitchFamily="34" charset="-122"/>
                <a:ea typeface="微软雅黑" panose="020B0503020204020204" pitchFamily="34" charset="-122"/>
              </a:rPr>
              <a:t>不同地区融合</a:t>
            </a:r>
            <a:r>
              <a:rPr lang="zh-CN" altLang="en-US" sz="1600" dirty="0">
                <a:solidFill>
                  <a:srgbClr val="000000"/>
                </a:solidFill>
                <a:latin typeface="微软雅黑" panose="020B0503020204020204" pitchFamily="34" charset="-122"/>
                <a:ea typeface="微软雅黑" panose="020B0503020204020204" pitchFamily="34" charset="-122"/>
              </a:rPr>
              <a:t>发展水平不一</a:t>
            </a:r>
            <a:endParaRPr lang="en-US" altLang="zh-CN" sz="1600" dirty="0">
              <a:solidFill>
                <a:srgbClr val="000000"/>
              </a:solidFill>
              <a:latin typeface="微软雅黑" panose="020B0503020204020204" pitchFamily="34" charset="-122"/>
              <a:ea typeface="微软雅黑" panose="020B0503020204020204" pitchFamily="34" charset="-122"/>
            </a:endParaRPr>
          </a:p>
        </p:txBody>
      </p:sp>
      <p:sp>
        <p:nvSpPr>
          <p:cNvPr id="29703" name="矩形 71"/>
          <p:cNvSpPr>
            <a:spLocks noChangeArrowheads="1"/>
          </p:cNvSpPr>
          <p:nvPr/>
        </p:nvSpPr>
        <p:spPr bwMode="auto">
          <a:xfrm>
            <a:off x="5572132" y="4922850"/>
            <a:ext cx="2665413" cy="363538"/>
          </a:xfrm>
          <a:prstGeom prst="rect">
            <a:avLst/>
          </a:prstGeom>
          <a:noFill/>
          <a:ln w="9525">
            <a:noFill/>
            <a:miter lim="800000"/>
            <a:headEnd/>
            <a:tailEnd/>
          </a:ln>
        </p:spPr>
        <p:txBody>
          <a:bodyPr>
            <a:spAutoFit/>
          </a:bodyPr>
          <a:lstStyle/>
          <a:p>
            <a:pPr>
              <a:lnSpc>
                <a:spcPct val="110000"/>
              </a:lnSpc>
            </a:pPr>
            <a:r>
              <a:rPr lang="zh-CN" altLang="en-US" sz="1600" dirty="0">
                <a:solidFill>
                  <a:srgbClr val="000000"/>
                </a:solidFill>
                <a:latin typeface="微软雅黑" pitchFamily="34" charset="-122"/>
                <a:ea typeface="微软雅黑" pitchFamily="34" charset="-122"/>
              </a:rPr>
              <a:t>不同企业融合发展水平不一</a:t>
            </a:r>
            <a:endParaRPr lang="en-US" altLang="zh-CN" sz="1600" dirty="0">
              <a:solidFill>
                <a:srgbClr val="000000"/>
              </a:solidFill>
              <a:latin typeface="微软雅黑" pitchFamily="34" charset="-122"/>
              <a:ea typeface="微软雅黑" pitchFamily="34" charset="-122"/>
            </a:endParaRPr>
          </a:p>
        </p:txBody>
      </p:sp>
      <p:grpSp>
        <p:nvGrpSpPr>
          <p:cNvPr id="2" name="组合 105"/>
          <p:cNvGrpSpPr>
            <a:grpSpLocks/>
          </p:cNvGrpSpPr>
          <p:nvPr/>
        </p:nvGrpSpPr>
        <p:grpSpPr bwMode="auto">
          <a:xfrm>
            <a:off x="1692275" y="2492375"/>
            <a:ext cx="3167063" cy="1944688"/>
            <a:chOff x="107689" y="3356995"/>
            <a:chExt cx="3024211" cy="1944135"/>
          </a:xfrm>
        </p:grpSpPr>
        <p:sp>
          <p:nvSpPr>
            <p:cNvPr id="29729" name="矩形 91"/>
            <p:cNvSpPr>
              <a:spLocks noChangeArrowheads="1"/>
            </p:cNvSpPr>
            <p:nvPr/>
          </p:nvSpPr>
          <p:spPr bwMode="auto">
            <a:xfrm>
              <a:off x="107689" y="3356995"/>
              <a:ext cx="3024210" cy="1944135"/>
            </a:xfrm>
            <a:prstGeom prst="rect">
              <a:avLst/>
            </a:prstGeom>
            <a:noFill/>
            <a:ln w="9525" algn="ctr">
              <a:solidFill>
                <a:schemeClr val="tx1"/>
              </a:solidFill>
              <a:round/>
              <a:headEnd/>
              <a:tailEnd/>
            </a:ln>
          </p:spPr>
          <p:txBody>
            <a:bodyPr/>
            <a:lstStyle/>
            <a:p>
              <a:endParaRPr lang="zh-CN" altLang="en-US"/>
            </a:p>
          </p:txBody>
        </p:sp>
        <p:sp>
          <p:nvSpPr>
            <p:cNvPr id="29730" name="矩形 69"/>
            <p:cNvSpPr>
              <a:spLocks noChangeArrowheads="1"/>
            </p:cNvSpPr>
            <p:nvPr/>
          </p:nvSpPr>
          <p:spPr bwMode="auto">
            <a:xfrm>
              <a:off x="330250" y="3497854"/>
              <a:ext cx="2664185" cy="363176"/>
            </a:xfrm>
            <a:prstGeom prst="rect">
              <a:avLst/>
            </a:prstGeom>
            <a:noFill/>
            <a:ln w="9525">
              <a:noFill/>
              <a:miter lim="800000"/>
              <a:headEnd/>
              <a:tailEnd/>
            </a:ln>
          </p:spPr>
          <p:txBody>
            <a:bodyPr>
              <a:spAutoFit/>
            </a:bodyPr>
            <a:lstStyle/>
            <a:p>
              <a:pPr>
                <a:lnSpc>
                  <a:spcPct val="110000"/>
                </a:lnSpc>
              </a:pPr>
              <a:r>
                <a:rPr lang="zh-CN" altLang="en-US" sz="1600">
                  <a:solidFill>
                    <a:srgbClr val="000000"/>
                  </a:solidFill>
                  <a:latin typeface="微软雅黑" pitchFamily="34" charset="-122"/>
                  <a:ea typeface="微软雅黑" pitchFamily="34" charset="-122"/>
                </a:rPr>
                <a:t>不同环节融合发展水平不一</a:t>
              </a:r>
              <a:endParaRPr lang="en-US" altLang="zh-CN" sz="1600">
                <a:solidFill>
                  <a:srgbClr val="000000"/>
                </a:solidFill>
                <a:latin typeface="微软雅黑" pitchFamily="34" charset="-122"/>
                <a:ea typeface="微软雅黑" pitchFamily="34" charset="-122"/>
              </a:endParaRPr>
            </a:p>
          </p:txBody>
        </p:sp>
        <p:sp>
          <p:nvSpPr>
            <p:cNvPr id="73" name="笑脸 72"/>
            <p:cNvSpPr/>
            <p:nvPr/>
          </p:nvSpPr>
          <p:spPr bwMode="auto">
            <a:xfrm>
              <a:off x="286565" y="3982292"/>
              <a:ext cx="489635" cy="512617"/>
            </a:xfrm>
            <a:prstGeom prst="smileyFace">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pPr>
                <a:buFont typeface="Arial" pitchFamily="34" charset="0"/>
                <a:buNone/>
                <a:defRPr/>
              </a:pPr>
              <a:endParaRPr lang="zh-CN" altLang="en-US">
                <a:solidFill>
                  <a:schemeClr val="tx1"/>
                </a:solidFill>
              </a:endParaRPr>
            </a:p>
          </p:txBody>
        </p:sp>
        <p:grpSp>
          <p:nvGrpSpPr>
            <p:cNvPr id="3" name="组合 82"/>
            <p:cNvGrpSpPr>
              <a:grpSpLocks/>
            </p:cNvGrpSpPr>
            <p:nvPr/>
          </p:nvGrpSpPr>
          <p:grpSpPr bwMode="auto">
            <a:xfrm>
              <a:off x="166314" y="4581080"/>
              <a:ext cx="2965586" cy="619582"/>
              <a:chOff x="130629" y="5229125"/>
              <a:chExt cx="3030301" cy="619582"/>
            </a:xfrm>
          </p:grpSpPr>
          <p:sp>
            <p:nvSpPr>
              <p:cNvPr id="29735" name="右箭头 81"/>
              <p:cNvSpPr>
                <a:spLocks noChangeArrowheads="1"/>
              </p:cNvSpPr>
              <p:nvPr/>
            </p:nvSpPr>
            <p:spPr bwMode="auto">
              <a:xfrm>
                <a:off x="130629" y="5229125"/>
                <a:ext cx="3030301" cy="619582"/>
              </a:xfrm>
              <a:prstGeom prst="rightArrow">
                <a:avLst>
                  <a:gd name="adj1" fmla="val 62611"/>
                  <a:gd name="adj2" fmla="val 89281"/>
                </a:avLst>
              </a:prstGeom>
              <a:solidFill>
                <a:srgbClr val="FFFFCC"/>
              </a:solidFill>
              <a:ln w="9525" algn="ctr">
                <a:solidFill>
                  <a:schemeClr val="tx1"/>
                </a:solidFill>
                <a:round/>
                <a:headEnd/>
                <a:tailEnd/>
              </a:ln>
            </p:spPr>
            <p:txBody>
              <a:bodyPr/>
              <a:lstStyle/>
              <a:p>
                <a:endParaRPr lang="zh-CN" altLang="en-US"/>
              </a:p>
            </p:txBody>
          </p:sp>
          <p:sp>
            <p:nvSpPr>
              <p:cNvPr id="29736" name="矩形 73"/>
              <p:cNvSpPr>
                <a:spLocks noChangeArrowheads="1"/>
              </p:cNvSpPr>
              <p:nvPr/>
            </p:nvSpPr>
            <p:spPr bwMode="auto">
              <a:xfrm>
                <a:off x="140944" y="5373135"/>
                <a:ext cx="902811" cy="307777"/>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研发设计</a:t>
                </a:r>
                <a:endParaRPr lang="zh-CN" altLang="en-US" sz="1400">
                  <a:latin typeface="微软雅黑" pitchFamily="34" charset="-122"/>
                  <a:ea typeface="微软雅黑" pitchFamily="34" charset="-122"/>
                </a:endParaRPr>
              </a:p>
            </p:txBody>
          </p:sp>
          <p:sp>
            <p:nvSpPr>
              <p:cNvPr id="29737" name="矩形 74"/>
              <p:cNvSpPr>
                <a:spLocks noChangeArrowheads="1"/>
              </p:cNvSpPr>
              <p:nvPr/>
            </p:nvSpPr>
            <p:spPr bwMode="auto">
              <a:xfrm>
                <a:off x="2123830" y="5373135"/>
                <a:ext cx="902811"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销售服务</a:t>
                </a:r>
              </a:p>
            </p:txBody>
          </p:sp>
          <p:sp>
            <p:nvSpPr>
              <p:cNvPr id="29738" name="矩形 77"/>
              <p:cNvSpPr>
                <a:spLocks noChangeArrowheads="1"/>
              </p:cNvSpPr>
              <p:nvPr/>
            </p:nvSpPr>
            <p:spPr bwMode="auto">
              <a:xfrm>
                <a:off x="1115760" y="5373135"/>
                <a:ext cx="902811"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生产制造</a:t>
                </a:r>
              </a:p>
            </p:txBody>
          </p:sp>
        </p:grpSp>
        <p:sp>
          <p:nvSpPr>
            <p:cNvPr id="84" name="笑脸 83"/>
            <p:cNvSpPr/>
            <p:nvPr/>
          </p:nvSpPr>
          <p:spPr bwMode="auto">
            <a:xfrm>
              <a:off x="1238547" y="3996576"/>
              <a:ext cx="489635" cy="512616"/>
            </a:xfrm>
            <a:prstGeom prst="smileyFace">
              <a:avLst>
                <a:gd name="adj" fmla="val -4653"/>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lstStyle/>
            <a:p>
              <a:pPr>
                <a:buFont typeface="Arial" pitchFamily="34" charset="0"/>
                <a:buNone/>
                <a:defRPr/>
              </a:pPr>
              <a:endParaRPr lang="zh-CN" altLang="en-US">
                <a:solidFill>
                  <a:schemeClr val="tx1"/>
                </a:solidFill>
              </a:endParaRPr>
            </a:p>
          </p:txBody>
        </p:sp>
        <p:sp>
          <p:nvSpPr>
            <p:cNvPr id="85" name="笑脸 84"/>
            <p:cNvSpPr/>
            <p:nvPr/>
          </p:nvSpPr>
          <p:spPr bwMode="auto">
            <a:xfrm>
              <a:off x="2231458" y="3996576"/>
              <a:ext cx="489634" cy="512616"/>
            </a:xfrm>
            <a:prstGeom prst="smileyFace">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a:lstStyle/>
            <a:p>
              <a:pPr>
                <a:buFont typeface="Arial" pitchFamily="34" charset="0"/>
                <a:buNone/>
                <a:defRPr/>
              </a:pPr>
              <a:endParaRPr lang="zh-CN" altLang="en-US">
                <a:solidFill>
                  <a:schemeClr val="tx1"/>
                </a:solidFill>
              </a:endParaRPr>
            </a:p>
          </p:txBody>
        </p:sp>
      </p:grpSp>
      <p:grpSp>
        <p:nvGrpSpPr>
          <p:cNvPr id="4" name="组合 104"/>
          <p:cNvGrpSpPr>
            <a:grpSpLocks/>
          </p:cNvGrpSpPr>
          <p:nvPr/>
        </p:nvGrpSpPr>
        <p:grpSpPr bwMode="auto">
          <a:xfrm>
            <a:off x="5364163" y="2492375"/>
            <a:ext cx="3168650" cy="1944688"/>
            <a:chOff x="4427990" y="2996970"/>
            <a:chExt cx="3168219" cy="1944135"/>
          </a:xfrm>
        </p:grpSpPr>
        <p:sp>
          <p:nvSpPr>
            <p:cNvPr id="29720" name="矩形 70"/>
            <p:cNvSpPr>
              <a:spLocks noChangeArrowheads="1"/>
            </p:cNvSpPr>
            <p:nvPr/>
          </p:nvSpPr>
          <p:spPr bwMode="auto">
            <a:xfrm>
              <a:off x="4788015" y="3140980"/>
              <a:ext cx="2736190" cy="344325"/>
            </a:xfrm>
            <a:prstGeom prst="rect">
              <a:avLst/>
            </a:prstGeom>
            <a:noFill/>
            <a:ln w="9525">
              <a:noFill/>
              <a:miter lim="800000"/>
              <a:headEnd/>
              <a:tailEnd/>
            </a:ln>
          </p:spPr>
          <p:txBody>
            <a:bodyPr>
              <a:spAutoFit/>
            </a:bodyPr>
            <a:lstStyle/>
            <a:p>
              <a:pPr>
                <a:lnSpc>
                  <a:spcPct val="110000"/>
                </a:lnSpc>
              </a:pPr>
              <a:r>
                <a:rPr lang="zh-CN" altLang="en-US" sz="1600">
                  <a:solidFill>
                    <a:srgbClr val="000000"/>
                  </a:solidFill>
                  <a:latin typeface="微软雅黑" pitchFamily="34" charset="-122"/>
                  <a:ea typeface="微软雅黑" pitchFamily="34" charset="-122"/>
                </a:rPr>
                <a:t>不同领域融合发展水平不一</a:t>
              </a:r>
              <a:endParaRPr lang="en-US" altLang="zh-CN" sz="1600">
                <a:solidFill>
                  <a:srgbClr val="000000"/>
                </a:solidFill>
                <a:latin typeface="微软雅黑" pitchFamily="34" charset="-122"/>
                <a:ea typeface="微软雅黑" pitchFamily="34" charset="-122"/>
              </a:endParaRPr>
            </a:p>
          </p:txBody>
        </p:sp>
        <p:sp>
          <p:nvSpPr>
            <p:cNvPr id="29721" name="矩形 85"/>
            <p:cNvSpPr>
              <a:spLocks noChangeArrowheads="1"/>
            </p:cNvSpPr>
            <p:nvPr/>
          </p:nvSpPr>
          <p:spPr bwMode="auto">
            <a:xfrm>
              <a:off x="4787063" y="4509075"/>
              <a:ext cx="723275" cy="307777"/>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消费品</a:t>
              </a:r>
              <a:endParaRPr lang="zh-CN" altLang="en-US" sz="1400">
                <a:latin typeface="微软雅黑" pitchFamily="34" charset="-122"/>
                <a:ea typeface="微软雅黑" pitchFamily="34" charset="-122"/>
              </a:endParaRPr>
            </a:p>
          </p:txBody>
        </p:sp>
        <p:sp>
          <p:nvSpPr>
            <p:cNvPr id="29722" name="矩形 86"/>
            <p:cNvSpPr>
              <a:spLocks noChangeArrowheads="1"/>
            </p:cNvSpPr>
            <p:nvPr/>
          </p:nvSpPr>
          <p:spPr bwMode="auto">
            <a:xfrm>
              <a:off x="5756381" y="4509075"/>
              <a:ext cx="543739"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装备</a:t>
              </a:r>
            </a:p>
          </p:txBody>
        </p:sp>
        <p:sp>
          <p:nvSpPr>
            <p:cNvPr id="29723" name="矩形 87"/>
            <p:cNvSpPr>
              <a:spLocks noChangeArrowheads="1"/>
            </p:cNvSpPr>
            <p:nvPr/>
          </p:nvSpPr>
          <p:spPr bwMode="auto">
            <a:xfrm>
              <a:off x="6512910" y="4509075"/>
              <a:ext cx="723275" cy="307777"/>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原材料</a:t>
              </a:r>
            </a:p>
          </p:txBody>
        </p:sp>
        <p:pic>
          <p:nvPicPr>
            <p:cNvPr id="96" name="Picture 4" descr="C:\Users\newton\Desktop\q\消费品.jpg"/>
            <p:cNvPicPr>
              <a:picLocks noChangeAspect="1" noChangeArrowheads="1"/>
            </p:cNvPicPr>
            <p:nvPr/>
          </p:nvPicPr>
          <p:blipFill>
            <a:blip r:embed="rId2" cstate="print"/>
            <a:srcRect/>
            <a:stretch>
              <a:fillRect/>
            </a:stretch>
          </p:blipFill>
          <p:spPr bwMode="auto">
            <a:xfrm>
              <a:off x="4715288" y="3860324"/>
              <a:ext cx="865070" cy="607840"/>
            </a:xfrm>
            <a:prstGeom prst="rect">
              <a:avLst/>
            </a:prstGeom>
            <a:noFill/>
            <a:ln>
              <a:solidFill>
                <a:schemeClr val="bg2">
                  <a:lumMod val="25000"/>
                  <a:lumOff val="75000"/>
                </a:schemeClr>
              </a:solidFill>
            </a:ln>
            <a:extLst>
              <a:ext uri="{909E8E84-426E-40DD-AFC4-6F175D3DCCD1}"/>
            </a:extLst>
          </p:spPr>
        </p:pic>
        <p:pic>
          <p:nvPicPr>
            <p:cNvPr id="97" name="Picture 5" descr="C:\Users\newton\Desktop\q\装备.jpg"/>
            <p:cNvPicPr>
              <a:picLocks noChangeAspect="1" noChangeArrowheads="1"/>
            </p:cNvPicPr>
            <p:nvPr/>
          </p:nvPicPr>
          <p:blipFill>
            <a:blip r:embed="rId3" cstate="print"/>
            <a:srcRect/>
            <a:stretch>
              <a:fillRect/>
            </a:stretch>
          </p:blipFill>
          <p:spPr bwMode="auto">
            <a:xfrm>
              <a:off x="5724801" y="3933329"/>
              <a:ext cx="652374" cy="458658"/>
            </a:xfrm>
            <a:prstGeom prst="rect">
              <a:avLst/>
            </a:prstGeom>
            <a:noFill/>
            <a:ln>
              <a:solidFill>
                <a:schemeClr val="bg2">
                  <a:lumMod val="25000"/>
                  <a:lumOff val="75000"/>
                </a:schemeClr>
              </a:solidFill>
            </a:ln>
            <a:extLst>
              <a:ext uri="{909E8E84-426E-40DD-AFC4-6F175D3DCCD1}"/>
            </a:extLst>
          </p:spPr>
        </p:pic>
        <p:pic>
          <p:nvPicPr>
            <p:cNvPr id="100" name="Picture 6" descr="C:\Users\newton\Desktop\q\原材料工业.jpg"/>
            <p:cNvPicPr>
              <a:picLocks noChangeAspect="1" noChangeArrowheads="1"/>
            </p:cNvPicPr>
            <p:nvPr/>
          </p:nvPicPr>
          <p:blipFill rotWithShape="1">
            <a:blip r:embed="rId4" cstate="print"/>
            <a:srcRect t="16395"/>
            <a:stretch/>
          </p:blipFill>
          <p:spPr bwMode="auto">
            <a:xfrm>
              <a:off x="6588283" y="3933329"/>
              <a:ext cx="611105" cy="431677"/>
            </a:xfrm>
            <a:prstGeom prst="rect">
              <a:avLst/>
            </a:prstGeom>
            <a:noFill/>
            <a:ln>
              <a:solidFill>
                <a:schemeClr val="bg2">
                  <a:lumMod val="25000"/>
                  <a:lumOff val="75000"/>
                </a:schemeClr>
              </a:solidFill>
            </a:ln>
            <a:extLst>
              <a:ext uri="{909E8E84-426E-40DD-AFC4-6F175D3DCCD1}"/>
            </a:extLst>
          </p:spPr>
        </p:pic>
        <p:sp>
          <p:nvSpPr>
            <p:cNvPr id="29727" name="右箭头 100"/>
            <p:cNvSpPr>
              <a:spLocks noChangeArrowheads="1"/>
            </p:cNvSpPr>
            <p:nvPr/>
          </p:nvSpPr>
          <p:spPr bwMode="auto">
            <a:xfrm>
              <a:off x="4788014" y="3429000"/>
              <a:ext cx="2376165" cy="504035"/>
            </a:xfrm>
            <a:prstGeom prst="rightArrow">
              <a:avLst>
                <a:gd name="adj1" fmla="val 50000"/>
                <a:gd name="adj2" fmla="val 50002"/>
              </a:avLst>
            </a:prstGeom>
            <a:gradFill rotWithShape="0">
              <a:gsLst>
                <a:gs pos="0">
                  <a:srgbClr val="00B050"/>
                </a:gs>
                <a:gs pos="31000">
                  <a:srgbClr val="00B050"/>
                </a:gs>
                <a:gs pos="49001">
                  <a:srgbClr val="00F66F"/>
                </a:gs>
                <a:gs pos="100000">
                  <a:srgbClr val="C5FBCF"/>
                </a:gs>
              </a:gsLst>
              <a:lin ang="0"/>
            </a:gradFill>
            <a:ln w="9525" algn="ctr">
              <a:noFill/>
              <a:round/>
              <a:headEnd/>
              <a:tailEnd/>
            </a:ln>
          </p:spPr>
          <p:txBody>
            <a:bodyPr/>
            <a:lstStyle/>
            <a:p>
              <a:endParaRPr lang="zh-CN" altLang="en-US"/>
            </a:p>
          </p:txBody>
        </p:sp>
        <p:sp>
          <p:nvSpPr>
            <p:cNvPr id="29728" name="矩形 101"/>
            <p:cNvSpPr>
              <a:spLocks noChangeArrowheads="1"/>
            </p:cNvSpPr>
            <p:nvPr/>
          </p:nvSpPr>
          <p:spPr bwMode="auto">
            <a:xfrm>
              <a:off x="4427990" y="2996970"/>
              <a:ext cx="3168219" cy="1944135"/>
            </a:xfrm>
            <a:prstGeom prst="rect">
              <a:avLst/>
            </a:prstGeom>
            <a:noFill/>
            <a:ln w="9525" algn="ctr">
              <a:solidFill>
                <a:schemeClr val="tx1"/>
              </a:solidFill>
              <a:round/>
              <a:headEnd/>
              <a:tailEnd/>
            </a:ln>
          </p:spPr>
          <p:txBody>
            <a:bodyPr/>
            <a:lstStyle/>
            <a:p>
              <a:endParaRPr lang="zh-CN" altLang="en-US"/>
            </a:p>
          </p:txBody>
        </p:sp>
      </p:grpSp>
      <p:sp>
        <p:nvSpPr>
          <p:cNvPr id="29708" name="矩形 106"/>
          <p:cNvSpPr>
            <a:spLocks noChangeArrowheads="1"/>
          </p:cNvSpPr>
          <p:nvPr/>
        </p:nvSpPr>
        <p:spPr bwMode="auto">
          <a:xfrm>
            <a:off x="1692275" y="4724400"/>
            <a:ext cx="3167063" cy="1633558"/>
          </a:xfrm>
          <a:prstGeom prst="rect">
            <a:avLst/>
          </a:prstGeom>
          <a:noFill/>
          <a:ln w="9525" algn="ctr">
            <a:solidFill>
              <a:schemeClr val="tx1"/>
            </a:solidFill>
            <a:round/>
            <a:headEnd/>
            <a:tailEnd/>
          </a:ln>
        </p:spPr>
        <p:txBody>
          <a:bodyPr/>
          <a:lstStyle/>
          <a:p>
            <a:endParaRPr lang="zh-CN" altLang="en-US"/>
          </a:p>
        </p:txBody>
      </p:sp>
      <p:sp>
        <p:nvSpPr>
          <p:cNvPr id="29712" name="矩形 109"/>
          <p:cNvSpPr>
            <a:spLocks noChangeArrowheads="1"/>
          </p:cNvSpPr>
          <p:nvPr/>
        </p:nvSpPr>
        <p:spPr bwMode="auto">
          <a:xfrm>
            <a:off x="5364163" y="4724400"/>
            <a:ext cx="3168650" cy="1633558"/>
          </a:xfrm>
          <a:prstGeom prst="rect">
            <a:avLst/>
          </a:prstGeom>
          <a:noFill/>
          <a:ln w="9525" algn="ctr">
            <a:solidFill>
              <a:schemeClr val="tx1"/>
            </a:solidFill>
            <a:round/>
            <a:headEnd/>
            <a:tailEnd/>
          </a:ln>
        </p:spPr>
        <p:txBody>
          <a:bodyPr/>
          <a:lstStyle/>
          <a:p>
            <a:endParaRPr lang="zh-CN" altLang="en-US"/>
          </a:p>
        </p:txBody>
      </p:sp>
      <p:sp>
        <p:nvSpPr>
          <p:cNvPr id="29713" name="矩形 110"/>
          <p:cNvSpPr>
            <a:spLocks noChangeArrowheads="1"/>
          </p:cNvSpPr>
          <p:nvPr/>
        </p:nvSpPr>
        <p:spPr bwMode="auto">
          <a:xfrm>
            <a:off x="684213" y="1844675"/>
            <a:ext cx="5572125" cy="438150"/>
          </a:xfrm>
          <a:prstGeom prst="rect">
            <a:avLst/>
          </a:prstGeom>
          <a:noFill/>
          <a:ln w="9525">
            <a:noFill/>
            <a:miter lim="800000"/>
            <a:headEnd/>
            <a:tailEnd/>
          </a:ln>
        </p:spPr>
        <p:txBody>
          <a:bodyPr>
            <a:spAutoFit/>
          </a:bodyPr>
          <a:lstStyle/>
          <a:p>
            <a:pPr>
              <a:lnSpc>
                <a:spcPct val="125000"/>
              </a:lnSpc>
            </a:pPr>
            <a:r>
              <a:rPr lang="zh-CN" altLang="en-US">
                <a:solidFill>
                  <a:srgbClr val="000000"/>
                </a:solidFill>
                <a:latin typeface="微软雅黑" pitchFamily="34" charset="-122"/>
                <a:ea typeface="微软雅黑" pitchFamily="34" charset="-122"/>
              </a:rPr>
              <a:t>两化融合仍处于以</a:t>
            </a:r>
            <a:r>
              <a:rPr lang="zh-CN" altLang="en-US">
                <a:solidFill>
                  <a:srgbClr val="FF0000"/>
                </a:solidFill>
                <a:latin typeface="微软雅黑" pitchFamily="34" charset="-122"/>
                <a:ea typeface="微软雅黑" pitchFamily="34" charset="-122"/>
              </a:rPr>
              <a:t>初级或局部应用</a:t>
            </a:r>
            <a:r>
              <a:rPr lang="zh-CN" altLang="en-US">
                <a:solidFill>
                  <a:srgbClr val="000000"/>
                </a:solidFill>
                <a:latin typeface="微软雅黑" pitchFamily="34" charset="-122"/>
                <a:ea typeface="微软雅黑" pitchFamily="34" charset="-122"/>
              </a:rPr>
              <a:t>为主的阶段</a:t>
            </a:r>
            <a:endParaRPr lang="en-US" altLang="zh-CN">
              <a:solidFill>
                <a:srgbClr val="000000"/>
              </a:solidFill>
              <a:latin typeface="微软雅黑" pitchFamily="34" charset="-122"/>
              <a:ea typeface="微软雅黑" pitchFamily="34" charset="-122"/>
            </a:endParaRPr>
          </a:p>
        </p:txBody>
      </p:sp>
      <p:sp>
        <p:nvSpPr>
          <p:cNvPr id="117" name="椭圆 116"/>
          <p:cNvSpPr/>
          <p:nvPr/>
        </p:nvSpPr>
        <p:spPr bwMode="auto">
          <a:xfrm flipH="1">
            <a:off x="251737" y="1844890"/>
            <a:ext cx="359988" cy="359988"/>
          </a:xfrm>
          <a:prstGeom prst="ellipse">
            <a:avLst/>
          </a:prstGeom>
          <a:solidFill>
            <a:schemeClr val="accent2"/>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buFontTx/>
              <a:buNone/>
              <a:defRPr/>
            </a:pPr>
            <a:r>
              <a:rPr lang="en-US" altLang="zh-CN" sz="1600" b="1" dirty="0">
                <a:solidFill>
                  <a:schemeClr val="bg1"/>
                </a:solidFill>
                <a:latin typeface="Arial Unicode MS" pitchFamily="34" charset="-122"/>
                <a:ea typeface="Arial Unicode MS" pitchFamily="34" charset="-122"/>
                <a:cs typeface="Arial Unicode MS" pitchFamily="34" charset="-122"/>
              </a:rPr>
              <a:t>1</a:t>
            </a:r>
            <a:endParaRPr lang="zh-CN" altLang="en-US" sz="1600" b="1" dirty="0">
              <a:solidFill>
                <a:schemeClr val="bg1"/>
              </a:solidFill>
              <a:latin typeface="Arial Unicode MS" pitchFamily="34" charset="-122"/>
              <a:ea typeface="Arial Unicode MS" pitchFamily="34" charset="-122"/>
              <a:cs typeface="Arial Unicode MS" pitchFamily="34" charset="-122"/>
            </a:endParaRPr>
          </a:p>
        </p:txBody>
      </p:sp>
      <p:sp>
        <p:nvSpPr>
          <p:cNvPr id="118" name="椭圆 117"/>
          <p:cNvSpPr/>
          <p:nvPr/>
        </p:nvSpPr>
        <p:spPr bwMode="auto">
          <a:xfrm flipH="1">
            <a:off x="251737" y="2996970"/>
            <a:ext cx="359988" cy="359988"/>
          </a:xfrm>
          <a:prstGeom prst="ellipse">
            <a:avLst/>
          </a:prstGeom>
          <a:solidFill>
            <a:schemeClr val="accent2"/>
          </a:solidFill>
          <a:ln w="9525"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buFontTx/>
              <a:buNone/>
              <a:defRPr/>
            </a:pPr>
            <a:r>
              <a:rPr lang="en-US" altLang="zh-CN" sz="1600" b="1" dirty="0">
                <a:solidFill>
                  <a:schemeClr val="bg1"/>
                </a:solidFill>
                <a:latin typeface="Arial Unicode MS" pitchFamily="34" charset="-122"/>
                <a:ea typeface="Arial Unicode MS" pitchFamily="34" charset="-122"/>
                <a:cs typeface="Arial Unicode MS" pitchFamily="34" charset="-122"/>
              </a:rPr>
              <a:t>2</a:t>
            </a:r>
            <a:endParaRPr lang="zh-CN" altLang="en-US" sz="1600" b="1" dirty="0">
              <a:solidFill>
                <a:schemeClr val="bg1"/>
              </a:solidFill>
              <a:latin typeface="Arial Unicode MS" pitchFamily="34" charset="-122"/>
              <a:ea typeface="Arial Unicode MS" pitchFamily="34" charset="-122"/>
              <a:cs typeface="Arial Unicode MS" pitchFamily="34" charset="-122"/>
            </a:endParaRPr>
          </a:p>
        </p:txBody>
      </p:sp>
      <p:sp>
        <p:nvSpPr>
          <p:cNvPr id="40" name="TextBox 39"/>
          <p:cNvSpPr txBox="1"/>
          <p:nvPr/>
        </p:nvSpPr>
        <p:spPr>
          <a:xfrm>
            <a:off x="5753413" y="5429264"/>
            <a:ext cx="461665" cy="775212"/>
          </a:xfrm>
          <a:prstGeom prst="rect">
            <a:avLst/>
          </a:prstGeom>
          <a:solidFill>
            <a:schemeClr val="accent1">
              <a:lumMod val="60000"/>
              <a:lumOff val="40000"/>
            </a:schemeClr>
          </a:solidFill>
        </p:spPr>
        <p:txBody>
          <a:bodyPr vert="eaVert" wrap="none" rtlCol="0">
            <a:spAutoFit/>
          </a:bodyPr>
          <a:lstStyle/>
          <a:p>
            <a:r>
              <a:rPr lang="zh-CN" altLang="en-US" b="1" dirty="0" smtClean="0"/>
              <a:t>引领者</a:t>
            </a:r>
            <a:endParaRPr lang="zh-CN" altLang="en-US" b="1" dirty="0"/>
          </a:p>
        </p:txBody>
      </p:sp>
      <p:sp>
        <p:nvSpPr>
          <p:cNvPr id="41" name="TextBox 40"/>
          <p:cNvSpPr txBox="1"/>
          <p:nvPr/>
        </p:nvSpPr>
        <p:spPr>
          <a:xfrm>
            <a:off x="6682111" y="5429264"/>
            <a:ext cx="461665" cy="775212"/>
          </a:xfrm>
          <a:prstGeom prst="rect">
            <a:avLst/>
          </a:prstGeom>
          <a:solidFill>
            <a:schemeClr val="accent1">
              <a:lumMod val="60000"/>
              <a:lumOff val="40000"/>
            </a:schemeClr>
          </a:solidFill>
        </p:spPr>
        <p:txBody>
          <a:bodyPr vert="eaVert" wrap="none" rtlCol="0">
            <a:spAutoFit/>
          </a:bodyPr>
          <a:lstStyle/>
          <a:p>
            <a:r>
              <a:rPr lang="zh-CN" altLang="en-US" b="1" dirty="0" smtClean="0"/>
              <a:t>跟随者</a:t>
            </a:r>
            <a:endParaRPr lang="zh-CN" altLang="en-US" b="1" dirty="0"/>
          </a:p>
        </p:txBody>
      </p:sp>
      <p:sp>
        <p:nvSpPr>
          <p:cNvPr id="42" name="TextBox 41"/>
          <p:cNvSpPr txBox="1"/>
          <p:nvPr/>
        </p:nvSpPr>
        <p:spPr>
          <a:xfrm>
            <a:off x="7610798" y="5429264"/>
            <a:ext cx="461665" cy="775212"/>
          </a:xfrm>
          <a:prstGeom prst="rect">
            <a:avLst/>
          </a:prstGeom>
          <a:solidFill>
            <a:schemeClr val="accent1">
              <a:lumMod val="60000"/>
              <a:lumOff val="40000"/>
            </a:schemeClr>
          </a:solidFill>
        </p:spPr>
        <p:txBody>
          <a:bodyPr vert="eaVert" wrap="none" rtlCol="0">
            <a:spAutoFit/>
          </a:bodyPr>
          <a:lstStyle/>
          <a:p>
            <a:r>
              <a:rPr lang="zh-CN" altLang="en-US" b="1" dirty="0" smtClean="0"/>
              <a:t>滞后者</a:t>
            </a:r>
            <a:endParaRPr lang="zh-CN" altLang="en-US" b="1" dirty="0"/>
          </a:p>
        </p:txBody>
      </p:sp>
      <p:sp>
        <p:nvSpPr>
          <p:cNvPr id="48" name="右箭头 47"/>
          <p:cNvSpPr/>
          <p:nvPr/>
        </p:nvSpPr>
        <p:spPr>
          <a:xfrm>
            <a:off x="1928794" y="5286388"/>
            <a:ext cx="2643206" cy="42862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49" name="TextBox 48"/>
          <p:cNvSpPr txBox="1"/>
          <p:nvPr/>
        </p:nvSpPr>
        <p:spPr>
          <a:xfrm>
            <a:off x="1994961" y="5857892"/>
            <a:ext cx="1005403" cy="338554"/>
          </a:xfrm>
          <a:prstGeom prst="rect">
            <a:avLst/>
          </a:prstGeom>
          <a:solidFill>
            <a:schemeClr val="accent1">
              <a:lumMod val="60000"/>
              <a:lumOff val="40000"/>
            </a:schemeClr>
          </a:solidFill>
        </p:spPr>
        <p:txBody>
          <a:bodyPr wrap="none" rtlCol="0">
            <a:spAutoFit/>
          </a:bodyPr>
          <a:lstStyle/>
          <a:p>
            <a:r>
              <a:rPr lang="zh-CN" altLang="en-US" sz="1600" b="1" dirty="0" smtClean="0"/>
              <a:t>发达地区</a:t>
            </a:r>
            <a:endParaRPr lang="zh-CN" altLang="en-US" sz="1600" b="1" dirty="0"/>
          </a:p>
        </p:txBody>
      </p:sp>
      <p:sp>
        <p:nvSpPr>
          <p:cNvPr id="50" name="TextBox 49"/>
          <p:cNvSpPr txBox="1"/>
          <p:nvPr/>
        </p:nvSpPr>
        <p:spPr>
          <a:xfrm>
            <a:off x="3214678" y="5876528"/>
            <a:ext cx="1210588" cy="338554"/>
          </a:xfrm>
          <a:prstGeom prst="rect">
            <a:avLst/>
          </a:prstGeom>
          <a:solidFill>
            <a:schemeClr val="accent1">
              <a:lumMod val="60000"/>
              <a:lumOff val="40000"/>
            </a:schemeClr>
          </a:solidFill>
        </p:spPr>
        <p:txBody>
          <a:bodyPr wrap="none" rtlCol="0">
            <a:spAutoFit/>
          </a:bodyPr>
          <a:lstStyle/>
          <a:p>
            <a:r>
              <a:rPr lang="zh-CN" altLang="en-US" sz="1600" b="1" dirty="0" smtClean="0"/>
              <a:t>欠发达地区</a:t>
            </a:r>
            <a:endParaRPr lang="zh-CN" altLang="en-US" sz="1600" b="1" dirty="0"/>
          </a:p>
        </p:txBody>
      </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13</a:t>
            </a:fld>
            <a:endParaRPr lang="en-US" altLang="zh-CN" b="0" dirty="0" smtClean="0">
              <a:solidFill>
                <a:schemeClr val="tx1"/>
              </a:solidFill>
            </a:endParaRPr>
          </a:p>
        </p:txBody>
      </p:sp>
      <p:sp>
        <p:nvSpPr>
          <p:cNvPr id="30722" name="标题 1"/>
          <p:cNvSpPr>
            <a:spLocks noGrp="1"/>
          </p:cNvSpPr>
          <p:nvPr>
            <p:ph type="title"/>
          </p:nvPr>
        </p:nvSpPr>
        <p:spPr>
          <a:xfrm>
            <a:off x="0" y="0"/>
            <a:ext cx="9144000" cy="981075"/>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（三）优势：互联网第二强国</a:t>
            </a:r>
          </a:p>
        </p:txBody>
      </p:sp>
      <p:sp>
        <p:nvSpPr>
          <p:cNvPr id="30723" name="AutoShape 4" descr="http://img5.imgtn.bdimg.com/it/u=3597528891,57039944&amp;fm=23&amp;gp=0.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7" name="TextBox 5"/>
          <p:cNvSpPr txBox="1">
            <a:spLocks noChangeArrowheads="1"/>
          </p:cNvSpPr>
          <p:nvPr/>
        </p:nvSpPr>
        <p:spPr bwMode="auto">
          <a:xfrm>
            <a:off x="560166" y="1071546"/>
            <a:ext cx="7940923" cy="832911"/>
          </a:xfrm>
          <a:prstGeom prst="rect">
            <a:avLst/>
          </a:prstGeom>
          <a:ln w="28575">
            <a:headEnd/>
            <a:tailEnd/>
          </a:ln>
        </p:spPr>
        <p:style>
          <a:lnRef idx="2">
            <a:schemeClr val="accent1"/>
          </a:lnRef>
          <a:fillRef idx="1">
            <a:schemeClr val="lt1"/>
          </a:fillRef>
          <a:effectRef idx="0">
            <a:schemeClr val="accent1"/>
          </a:effectRef>
          <a:fontRef idx="minor">
            <a:schemeClr val="dk1"/>
          </a:fontRef>
        </p:style>
        <p:txBody>
          <a:bodyPr wrap="square" lIns="36000" tIns="36000" rIns="36000" bIns="36000">
            <a:spAutoFit/>
          </a:bodyPr>
          <a:lstStyle/>
          <a:p>
            <a:pPr marL="287338" indent="-287338">
              <a:lnSpc>
                <a:spcPct val="130000"/>
              </a:lnSpc>
              <a:buFont typeface="Wingdings" pitchFamily="2" charset="2"/>
              <a:buChar char="u"/>
            </a:pPr>
            <a:r>
              <a:rPr lang="zh-CN" altLang="en-US" sz="2000" b="1" dirty="0" smtClean="0">
                <a:solidFill>
                  <a:srgbClr val="000000"/>
                </a:solidFill>
                <a:latin typeface="微软雅黑" pitchFamily="34" charset="-122"/>
                <a:ea typeface="微软雅黑" pitchFamily="34" charset="-122"/>
              </a:rPr>
              <a:t>庞大的用户基础：</a:t>
            </a:r>
            <a:endParaRPr lang="en-US" altLang="zh-CN" sz="2000" b="1" dirty="0" smtClean="0">
              <a:solidFill>
                <a:srgbClr val="000000"/>
              </a:solidFill>
              <a:latin typeface="微软雅黑" pitchFamily="34" charset="-122"/>
              <a:ea typeface="微软雅黑" pitchFamily="34" charset="-122"/>
            </a:endParaRPr>
          </a:p>
          <a:p>
            <a:pPr marL="287338" indent="-287338">
              <a:lnSpc>
                <a:spcPct val="130000"/>
              </a:lnSpc>
            </a:pPr>
            <a:r>
              <a:rPr lang="en-US" altLang="zh-CN" dirty="0" smtClean="0">
                <a:solidFill>
                  <a:srgbClr val="000000"/>
                </a:solidFill>
                <a:latin typeface="微软雅黑" pitchFamily="34" charset="-122"/>
                <a:ea typeface="微软雅黑" pitchFamily="34" charset="-122"/>
              </a:rPr>
              <a:t>   2014</a:t>
            </a:r>
            <a:r>
              <a:rPr lang="zh-CN" altLang="en-US" dirty="0" smtClean="0">
                <a:solidFill>
                  <a:srgbClr val="000000"/>
                </a:solidFill>
                <a:latin typeface="微软雅黑" pitchFamily="34" charset="-122"/>
                <a:ea typeface="微软雅黑" pitchFamily="34" charset="-122"/>
              </a:rPr>
              <a:t>年</a:t>
            </a:r>
            <a:r>
              <a:rPr lang="en-US" altLang="zh-CN" dirty="0" smtClean="0">
                <a:solidFill>
                  <a:srgbClr val="000000"/>
                </a:solidFill>
                <a:latin typeface="微软雅黑" pitchFamily="34" charset="-122"/>
                <a:ea typeface="微软雅黑" pitchFamily="34" charset="-122"/>
              </a:rPr>
              <a:t>12</a:t>
            </a:r>
            <a:r>
              <a:rPr lang="zh-CN" altLang="en-US" dirty="0" smtClean="0">
                <a:solidFill>
                  <a:srgbClr val="000000"/>
                </a:solidFill>
                <a:latin typeface="微软雅黑" pitchFamily="34" charset="-122"/>
                <a:ea typeface="微软雅黑" pitchFamily="34" charset="-122"/>
              </a:rPr>
              <a:t>月，我国互联网用户</a:t>
            </a:r>
            <a:r>
              <a:rPr lang="en-US" altLang="zh-CN" dirty="0" smtClean="0">
                <a:solidFill>
                  <a:srgbClr val="000000"/>
                </a:solidFill>
                <a:latin typeface="微软雅黑" pitchFamily="34" charset="-122"/>
                <a:ea typeface="微软雅黑" pitchFamily="34" charset="-122"/>
              </a:rPr>
              <a:t>6.49</a:t>
            </a:r>
            <a:r>
              <a:rPr lang="zh-CN" altLang="en-US" dirty="0" smtClean="0">
                <a:solidFill>
                  <a:srgbClr val="000000"/>
                </a:solidFill>
                <a:latin typeface="微软雅黑" pitchFamily="34" charset="-122"/>
                <a:ea typeface="微软雅黑" pitchFamily="34" charset="-122"/>
              </a:rPr>
              <a:t>亿，全球占比约</a:t>
            </a:r>
            <a:r>
              <a:rPr lang="en-US" altLang="zh-CN" dirty="0" smtClean="0">
                <a:solidFill>
                  <a:srgbClr val="000000"/>
                </a:solidFill>
                <a:latin typeface="微软雅黑" pitchFamily="34" charset="-122"/>
                <a:ea typeface="微软雅黑" pitchFamily="34" charset="-122"/>
              </a:rPr>
              <a:t>21%</a:t>
            </a:r>
            <a:r>
              <a:rPr lang="zh-CN" altLang="en-US" dirty="0" smtClean="0">
                <a:solidFill>
                  <a:srgbClr val="000000"/>
                </a:solidFill>
                <a:latin typeface="微软雅黑" pitchFamily="34" charset="-122"/>
                <a:ea typeface="微软雅黑" pitchFamily="34" charset="-122"/>
              </a:rPr>
              <a:t>。</a:t>
            </a:r>
            <a:endParaRPr lang="en-US" altLang="zh-CN" dirty="0" smtClean="0">
              <a:solidFill>
                <a:srgbClr val="000000"/>
              </a:solidFill>
              <a:latin typeface="微软雅黑" pitchFamily="34" charset="-122"/>
              <a:ea typeface="微软雅黑" pitchFamily="34" charset="-122"/>
            </a:endParaRPr>
          </a:p>
        </p:txBody>
      </p:sp>
      <p:sp>
        <p:nvSpPr>
          <p:cNvPr id="8" name="TextBox 5"/>
          <p:cNvSpPr txBox="1">
            <a:spLocks noChangeArrowheads="1"/>
          </p:cNvSpPr>
          <p:nvPr/>
        </p:nvSpPr>
        <p:spPr bwMode="auto">
          <a:xfrm>
            <a:off x="571472" y="2079658"/>
            <a:ext cx="7929618" cy="1193010"/>
          </a:xfrm>
          <a:prstGeom prst="rect">
            <a:avLst/>
          </a:prstGeom>
          <a:ln w="28575">
            <a:headEnd/>
            <a:tailEnd/>
          </a:ln>
        </p:spPr>
        <p:style>
          <a:lnRef idx="2">
            <a:schemeClr val="accent1"/>
          </a:lnRef>
          <a:fillRef idx="1">
            <a:schemeClr val="lt1"/>
          </a:fillRef>
          <a:effectRef idx="0">
            <a:schemeClr val="accent1"/>
          </a:effectRef>
          <a:fontRef idx="minor">
            <a:schemeClr val="dk1"/>
          </a:fontRef>
        </p:style>
        <p:txBody>
          <a:bodyPr wrap="square" lIns="36000" tIns="36000" rIns="36000" bIns="36000">
            <a:spAutoFit/>
          </a:bodyPr>
          <a:lstStyle/>
          <a:p>
            <a:pPr marL="287338" indent="-287338">
              <a:lnSpc>
                <a:spcPct val="130000"/>
              </a:lnSpc>
              <a:buFont typeface="Wingdings" pitchFamily="2" charset="2"/>
              <a:buChar char="u"/>
            </a:pPr>
            <a:r>
              <a:rPr lang="zh-CN" altLang="en-US" sz="2000" b="1" dirty="0" smtClean="0">
                <a:solidFill>
                  <a:srgbClr val="000000"/>
                </a:solidFill>
                <a:latin typeface="微软雅黑" pitchFamily="34" charset="-122"/>
                <a:ea typeface="微软雅黑" pitchFamily="34" charset="-122"/>
              </a:rPr>
              <a:t>国际影响力突出的企业巨头：</a:t>
            </a:r>
            <a:endParaRPr lang="en-US" altLang="zh-CN" sz="2000" b="1" dirty="0" smtClean="0">
              <a:solidFill>
                <a:srgbClr val="000000"/>
              </a:solidFill>
              <a:latin typeface="微软雅黑" pitchFamily="34" charset="-122"/>
              <a:ea typeface="微软雅黑" pitchFamily="34" charset="-122"/>
            </a:endParaRPr>
          </a:p>
          <a:p>
            <a:pPr marL="287338" indent="-287338">
              <a:lnSpc>
                <a:spcPct val="130000"/>
              </a:lnSpc>
            </a:pPr>
            <a:r>
              <a:rPr lang="zh-CN" altLang="en-US" dirty="0" smtClean="0">
                <a:solidFill>
                  <a:srgbClr val="000000"/>
                </a:solidFill>
                <a:latin typeface="微软雅黑" pitchFamily="34" charset="-122"/>
                <a:ea typeface="微软雅黑" pitchFamily="34" charset="-122"/>
              </a:rPr>
              <a:t>    全球互联网市值前十强企业由中美包揽，美国</a:t>
            </a:r>
            <a:r>
              <a:rPr lang="en-US" altLang="zh-CN" dirty="0" smtClean="0">
                <a:solidFill>
                  <a:srgbClr val="000000"/>
                </a:solidFill>
                <a:latin typeface="微软雅黑" pitchFamily="34" charset="-122"/>
                <a:ea typeface="微软雅黑" pitchFamily="34" charset="-122"/>
              </a:rPr>
              <a:t>6-7</a:t>
            </a:r>
            <a:r>
              <a:rPr lang="zh-CN" altLang="en-US" dirty="0" smtClean="0">
                <a:solidFill>
                  <a:srgbClr val="000000"/>
                </a:solidFill>
                <a:latin typeface="微软雅黑" pitchFamily="34" charset="-122"/>
                <a:ea typeface="微软雅黑" pitchFamily="34" charset="-122"/>
              </a:rPr>
              <a:t>家，中国</a:t>
            </a:r>
            <a:r>
              <a:rPr lang="en-US" altLang="zh-CN" dirty="0" smtClean="0">
                <a:solidFill>
                  <a:srgbClr val="000000"/>
                </a:solidFill>
                <a:latin typeface="微软雅黑" pitchFamily="34" charset="-122"/>
                <a:ea typeface="微软雅黑" pitchFamily="34" charset="-122"/>
              </a:rPr>
              <a:t>3-4</a:t>
            </a:r>
            <a:r>
              <a:rPr lang="zh-CN" altLang="en-US" dirty="0" smtClean="0">
                <a:solidFill>
                  <a:srgbClr val="000000"/>
                </a:solidFill>
                <a:latin typeface="微软雅黑" pitchFamily="34" charset="-122"/>
                <a:ea typeface="微软雅黑" pitchFamily="34" charset="-122"/>
              </a:rPr>
              <a:t>家。</a:t>
            </a:r>
          </a:p>
          <a:p>
            <a:pPr marL="287338" indent="-287338">
              <a:lnSpc>
                <a:spcPct val="130000"/>
              </a:lnSpc>
            </a:pPr>
            <a:r>
              <a:rPr lang="zh-CN" altLang="en-US" dirty="0" smtClean="0">
                <a:solidFill>
                  <a:srgbClr val="000000"/>
                </a:solidFill>
                <a:latin typeface="微软雅黑" pitchFamily="34" charset="-122"/>
                <a:ea typeface="微软雅黑" pitchFamily="34" charset="-122"/>
              </a:rPr>
              <a:t>    前三十强中，美国</a:t>
            </a:r>
            <a:r>
              <a:rPr lang="en-US" altLang="zh-CN" dirty="0" smtClean="0">
                <a:solidFill>
                  <a:srgbClr val="000000"/>
                </a:solidFill>
                <a:latin typeface="微软雅黑" pitchFamily="34" charset="-122"/>
                <a:ea typeface="微软雅黑" pitchFamily="34" charset="-122"/>
              </a:rPr>
              <a:t>17</a:t>
            </a:r>
            <a:r>
              <a:rPr lang="zh-CN" altLang="en-US" dirty="0" smtClean="0">
                <a:solidFill>
                  <a:srgbClr val="000000"/>
                </a:solidFill>
                <a:latin typeface="微软雅黑" pitchFamily="34" charset="-122"/>
                <a:ea typeface="微软雅黑" pitchFamily="34" charset="-122"/>
              </a:rPr>
              <a:t>家，中国</a:t>
            </a:r>
            <a:r>
              <a:rPr lang="en-US" altLang="zh-CN" dirty="0" smtClean="0">
                <a:solidFill>
                  <a:srgbClr val="000000"/>
                </a:solidFill>
                <a:latin typeface="微软雅黑" pitchFamily="34" charset="-122"/>
                <a:ea typeface="微软雅黑" pitchFamily="34" charset="-122"/>
              </a:rPr>
              <a:t>8</a:t>
            </a:r>
            <a:r>
              <a:rPr lang="zh-CN" altLang="en-US" dirty="0" smtClean="0">
                <a:solidFill>
                  <a:srgbClr val="000000"/>
                </a:solidFill>
                <a:latin typeface="微软雅黑" pitchFamily="34" charset="-122"/>
                <a:ea typeface="微软雅黑" pitchFamily="34" charset="-122"/>
              </a:rPr>
              <a:t>家，其他国家合计</a:t>
            </a:r>
            <a:r>
              <a:rPr lang="en-US" altLang="zh-CN" dirty="0" smtClean="0">
                <a:solidFill>
                  <a:srgbClr val="000000"/>
                </a:solidFill>
                <a:latin typeface="微软雅黑" pitchFamily="34" charset="-122"/>
                <a:ea typeface="微软雅黑" pitchFamily="34" charset="-122"/>
              </a:rPr>
              <a:t>5</a:t>
            </a:r>
            <a:r>
              <a:rPr lang="zh-CN" altLang="en-US" dirty="0" smtClean="0">
                <a:solidFill>
                  <a:srgbClr val="000000"/>
                </a:solidFill>
                <a:latin typeface="微软雅黑" pitchFamily="34" charset="-122"/>
                <a:ea typeface="微软雅黑" pitchFamily="34" charset="-122"/>
              </a:rPr>
              <a:t>家。</a:t>
            </a:r>
          </a:p>
        </p:txBody>
      </p:sp>
      <p:sp>
        <p:nvSpPr>
          <p:cNvPr id="16" name="TextBox 5"/>
          <p:cNvSpPr txBox="1">
            <a:spLocks noChangeArrowheads="1"/>
          </p:cNvSpPr>
          <p:nvPr/>
        </p:nvSpPr>
        <p:spPr bwMode="auto">
          <a:xfrm>
            <a:off x="5286380" y="4004953"/>
            <a:ext cx="3591019" cy="1553108"/>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lIns="36000" tIns="36000" rIns="36000" bIns="36000">
            <a:spAutoFit/>
          </a:bodyPr>
          <a:lstStyle/>
          <a:p>
            <a:pPr marL="287338" indent="-287338">
              <a:lnSpc>
                <a:spcPct val="130000"/>
              </a:lnSpc>
              <a:buFont typeface="Wingdings" pitchFamily="2" charset="2"/>
              <a:buChar char="u"/>
            </a:pPr>
            <a:r>
              <a:rPr lang="zh-CN" altLang="en-US" sz="2000" b="1" dirty="0" smtClean="0">
                <a:solidFill>
                  <a:srgbClr val="000000"/>
                </a:solidFill>
                <a:latin typeface="微软雅黑" pitchFamily="34" charset="-122"/>
                <a:ea typeface="微软雅黑" pitchFamily="34" charset="-122"/>
              </a:rPr>
              <a:t>依托本土创新的应用服务：</a:t>
            </a:r>
            <a:endParaRPr lang="en-US" altLang="zh-CN" sz="2000" b="1" dirty="0" smtClean="0">
              <a:solidFill>
                <a:srgbClr val="000000"/>
              </a:solidFill>
              <a:latin typeface="微软雅黑" pitchFamily="34" charset="-122"/>
              <a:ea typeface="微软雅黑" pitchFamily="34" charset="-122"/>
            </a:endParaRPr>
          </a:p>
          <a:p>
            <a:pPr marL="287338" indent="-287338">
              <a:lnSpc>
                <a:spcPct val="130000"/>
              </a:lnSpc>
            </a:pPr>
            <a:r>
              <a:rPr lang="en-US" altLang="zh-CN" dirty="0" smtClean="0">
                <a:solidFill>
                  <a:srgbClr val="000000"/>
                </a:solidFill>
                <a:latin typeface="微软雅黑" pitchFamily="34" charset="-122"/>
                <a:ea typeface="微软雅黑" pitchFamily="34" charset="-122"/>
              </a:rPr>
              <a:t>    </a:t>
            </a:r>
            <a:r>
              <a:rPr lang="zh-CN" altLang="en-US" dirty="0" smtClean="0">
                <a:solidFill>
                  <a:srgbClr val="000000"/>
                </a:solidFill>
                <a:latin typeface="微软雅黑" pitchFamily="34" charset="-122"/>
                <a:ea typeface="微软雅黑" pitchFamily="34" charset="-122"/>
              </a:rPr>
              <a:t>阿里</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电商生态</a:t>
            </a:r>
            <a:endParaRPr lang="en-US" altLang="zh-CN" dirty="0" smtClean="0">
              <a:solidFill>
                <a:srgbClr val="000000"/>
              </a:solidFill>
              <a:latin typeface="微软雅黑" pitchFamily="34" charset="-122"/>
              <a:ea typeface="微软雅黑" pitchFamily="34" charset="-122"/>
            </a:endParaRPr>
          </a:p>
          <a:p>
            <a:pPr marL="287338" indent="-287338">
              <a:lnSpc>
                <a:spcPct val="130000"/>
              </a:lnSpc>
            </a:pPr>
            <a:r>
              <a:rPr lang="en-US" altLang="zh-CN" dirty="0" smtClean="0">
                <a:solidFill>
                  <a:srgbClr val="000000"/>
                </a:solidFill>
                <a:latin typeface="微软雅黑" pitchFamily="34" charset="-122"/>
                <a:ea typeface="微软雅黑" pitchFamily="34" charset="-122"/>
              </a:rPr>
              <a:t>    </a:t>
            </a:r>
            <a:r>
              <a:rPr lang="zh-CN" altLang="en-US" dirty="0" smtClean="0">
                <a:solidFill>
                  <a:srgbClr val="000000"/>
                </a:solidFill>
                <a:latin typeface="微软雅黑" pitchFamily="34" charset="-122"/>
                <a:ea typeface="微软雅黑" pitchFamily="34" charset="-122"/>
              </a:rPr>
              <a:t>腾讯</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微信平台</a:t>
            </a:r>
            <a:endParaRPr lang="en-US" altLang="zh-CN" dirty="0" smtClean="0">
              <a:solidFill>
                <a:srgbClr val="000000"/>
              </a:solidFill>
              <a:latin typeface="微软雅黑" pitchFamily="34" charset="-122"/>
              <a:ea typeface="微软雅黑" pitchFamily="34" charset="-122"/>
            </a:endParaRPr>
          </a:p>
          <a:p>
            <a:pPr marL="287338" indent="-287338">
              <a:lnSpc>
                <a:spcPct val="130000"/>
              </a:lnSpc>
            </a:pPr>
            <a:r>
              <a:rPr lang="en-US" altLang="zh-CN" dirty="0" smtClean="0">
                <a:solidFill>
                  <a:srgbClr val="000000"/>
                </a:solidFill>
                <a:latin typeface="微软雅黑" pitchFamily="34" charset="-122"/>
                <a:ea typeface="微软雅黑" pitchFamily="34" charset="-122"/>
              </a:rPr>
              <a:t>    </a:t>
            </a:r>
            <a:r>
              <a:rPr lang="zh-CN" altLang="en-US" dirty="0" smtClean="0">
                <a:solidFill>
                  <a:srgbClr val="000000"/>
                </a:solidFill>
                <a:latin typeface="微软雅黑" pitchFamily="34" charset="-122"/>
                <a:ea typeface="微软雅黑" pitchFamily="34" charset="-122"/>
              </a:rPr>
              <a:t>百度</a:t>
            </a:r>
            <a:r>
              <a:rPr lang="en-US" altLang="zh-CN" dirty="0" smtClean="0">
                <a:solidFill>
                  <a:srgbClr val="000000"/>
                </a:solidFill>
                <a:latin typeface="微软雅黑" pitchFamily="34" charset="-122"/>
                <a:ea typeface="微软雅黑" pitchFamily="34" charset="-122"/>
              </a:rPr>
              <a:t>—</a:t>
            </a:r>
            <a:r>
              <a:rPr lang="zh-CN" altLang="en-US" dirty="0" smtClean="0">
                <a:solidFill>
                  <a:srgbClr val="000000"/>
                </a:solidFill>
                <a:latin typeface="微软雅黑" pitchFamily="34" charset="-122"/>
                <a:ea typeface="微软雅黑" pitchFamily="34" charset="-122"/>
              </a:rPr>
              <a:t>人工智能</a:t>
            </a:r>
          </a:p>
        </p:txBody>
      </p:sp>
      <p:graphicFrame>
        <p:nvGraphicFramePr>
          <p:cNvPr id="20" name="图表 19"/>
          <p:cNvGraphicFramePr>
            <a:graphicFrameLocks/>
          </p:cNvGraphicFramePr>
          <p:nvPr/>
        </p:nvGraphicFramePr>
        <p:xfrm>
          <a:off x="251700" y="3645015"/>
          <a:ext cx="4891804" cy="278354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圆角矩形 46"/>
          <p:cNvSpPr/>
          <p:nvPr/>
        </p:nvSpPr>
        <p:spPr bwMode="auto">
          <a:xfrm>
            <a:off x="8072462" y="1984869"/>
            <a:ext cx="857256" cy="500066"/>
          </a:xfrm>
          <a:prstGeom prst="round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a:prstShdw prst="shdw13" dist="38100" dir="3360000">
              <a:schemeClr val="bg2">
                <a:alpha val="1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制造</a:t>
            </a:r>
            <a:endParaRPr kumimoji="0" lang="en-US" altLang="zh-CN" sz="1400" b="1" i="0" u="none" strike="noStrike" cap="none" normalizeH="0" baseline="0" dirty="0" smtClean="0">
              <a:ln>
                <a:noFill/>
              </a:ln>
              <a:solidFill>
                <a:schemeClr val="tx1"/>
              </a:solidFill>
              <a:effectLst/>
              <a:latin typeface="华文细黑" pitchFamily="2" charset="-122"/>
              <a:ea typeface="华文细黑" pitchFamily="2" charset="-122"/>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服务化</a:t>
            </a:r>
          </a:p>
        </p:txBody>
      </p:sp>
      <p:sp>
        <p:nvSpPr>
          <p:cNvPr id="49" name="圆角矩形 48"/>
          <p:cNvSpPr/>
          <p:nvPr/>
        </p:nvSpPr>
        <p:spPr bwMode="auto">
          <a:xfrm>
            <a:off x="8072462" y="1303437"/>
            <a:ext cx="820588" cy="500066"/>
          </a:xfrm>
          <a:prstGeom prst="round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a:prstShdw prst="shdw13" dist="38100" dir="3360000">
              <a:schemeClr val="bg2">
                <a:alpha val="1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产品</a:t>
            </a:r>
            <a:endParaRPr kumimoji="0" lang="en-US" altLang="zh-CN" sz="1400" b="1" i="0" u="none" strike="noStrike" cap="none" normalizeH="0" baseline="0" dirty="0" smtClean="0">
              <a:ln>
                <a:noFill/>
              </a:ln>
              <a:solidFill>
                <a:schemeClr val="tx1"/>
              </a:solidFill>
              <a:effectLst/>
              <a:latin typeface="华文细黑" pitchFamily="2" charset="-122"/>
              <a:ea typeface="华文细黑" pitchFamily="2" charset="-122"/>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个性化</a:t>
            </a:r>
          </a:p>
        </p:txBody>
      </p:sp>
      <p:sp>
        <p:nvSpPr>
          <p:cNvPr id="50" name="圆角矩形 49"/>
          <p:cNvSpPr/>
          <p:nvPr/>
        </p:nvSpPr>
        <p:spPr bwMode="auto">
          <a:xfrm>
            <a:off x="8072462" y="3347735"/>
            <a:ext cx="857256" cy="520552"/>
          </a:xfrm>
          <a:prstGeom prst="round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a:prstShdw prst="shdw13" dist="38100" dir="3360000">
              <a:schemeClr val="bg2">
                <a:alpha val="1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组织</a:t>
            </a:r>
            <a:endParaRPr kumimoji="0" lang="en-US" altLang="zh-CN" sz="1400" b="1" i="0" u="none" strike="noStrike" cap="none" normalizeH="0" baseline="0" dirty="0" smtClean="0">
              <a:ln>
                <a:noFill/>
              </a:ln>
              <a:solidFill>
                <a:schemeClr val="tx1"/>
              </a:solidFill>
              <a:effectLst/>
              <a:latin typeface="华文细黑" pitchFamily="2" charset="-122"/>
              <a:ea typeface="华文细黑" pitchFamily="2" charset="-122"/>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分散化</a:t>
            </a:r>
          </a:p>
        </p:txBody>
      </p:sp>
      <p:sp>
        <p:nvSpPr>
          <p:cNvPr id="52" name="圆角矩形 51"/>
          <p:cNvSpPr/>
          <p:nvPr/>
        </p:nvSpPr>
        <p:spPr bwMode="auto">
          <a:xfrm>
            <a:off x="8072462" y="4049653"/>
            <a:ext cx="857256" cy="539932"/>
          </a:xfrm>
          <a:prstGeom prst="round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a:prstShdw prst="shdw13" dist="38100" dir="3360000">
              <a:schemeClr val="bg2">
                <a:alpha val="1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制造资源云化</a:t>
            </a:r>
          </a:p>
        </p:txBody>
      </p:sp>
      <p:sp>
        <p:nvSpPr>
          <p:cNvPr id="54" name="矩形 53"/>
          <p:cNvSpPr/>
          <p:nvPr/>
        </p:nvSpPr>
        <p:spPr>
          <a:xfrm>
            <a:off x="857224" y="4643446"/>
            <a:ext cx="3214710" cy="661720"/>
          </a:xfrm>
          <a:prstGeom prst="rect">
            <a:avLst/>
          </a:prstGeom>
          <a:noFill/>
          <a:ln w="28575"/>
        </p:spPr>
        <p:style>
          <a:lnRef idx="2">
            <a:schemeClr val="accent1"/>
          </a:lnRef>
          <a:fillRef idx="1">
            <a:schemeClr val="lt1"/>
          </a:fillRef>
          <a:effectRef idx="0">
            <a:schemeClr val="accent1"/>
          </a:effectRef>
          <a:fontRef idx="minor">
            <a:schemeClr val="dk1"/>
          </a:fontRef>
        </p:style>
        <p:txBody>
          <a:bodyPr wrap="square">
            <a:spAutoFit/>
          </a:bodyPr>
          <a:lstStyle/>
          <a:p>
            <a:pPr>
              <a:spcAft>
                <a:spcPts val="600"/>
              </a:spcAft>
              <a:buFont typeface="Wingdings" pitchFamily="2" charset="2"/>
              <a:buChar char="l"/>
            </a:pPr>
            <a:r>
              <a:rPr lang="zh-CN" altLang="en-US" sz="1600" b="0" dirty="0" smtClean="0">
                <a:solidFill>
                  <a:srgbClr val="000000"/>
                </a:solidFill>
                <a:latin typeface="微软雅黑" pitchFamily="34" charset="-122"/>
                <a:ea typeface="微软雅黑" pitchFamily="34" charset="-122"/>
              </a:rPr>
              <a:t>产业链各行业与消费者的距离</a:t>
            </a:r>
            <a:endParaRPr lang="en-US" altLang="zh-CN" sz="1600" b="0" dirty="0" smtClean="0">
              <a:solidFill>
                <a:srgbClr val="000000"/>
              </a:solidFill>
              <a:latin typeface="微软雅黑" pitchFamily="34" charset="-122"/>
              <a:ea typeface="微软雅黑" pitchFamily="34" charset="-122"/>
            </a:endParaRPr>
          </a:p>
          <a:p>
            <a:pPr>
              <a:spcAft>
                <a:spcPts val="600"/>
              </a:spcAft>
              <a:buFont typeface="Wingdings" pitchFamily="2" charset="2"/>
              <a:buChar char="l"/>
            </a:pPr>
            <a:r>
              <a:rPr lang="zh-CN" altLang="en-US" sz="1600" b="0" dirty="0" smtClean="0">
                <a:solidFill>
                  <a:srgbClr val="000000"/>
                </a:solidFill>
                <a:latin typeface="微软雅黑" pitchFamily="34" charset="-122"/>
                <a:ea typeface="微软雅黑" pitchFamily="34" charset="-122"/>
              </a:rPr>
              <a:t>价值链各环节开放程度</a:t>
            </a:r>
            <a:endParaRPr lang="zh-CN" altLang="en-US" sz="1600" b="0" dirty="0"/>
          </a:p>
        </p:txBody>
      </p:sp>
      <p:sp>
        <p:nvSpPr>
          <p:cNvPr id="55" name="矩形 54"/>
          <p:cNvSpPr/>
          <p:nvPr/>
        </p:nvSpPr>
        <p:spPr>
          <a:xfrm>
            <a:off x="5000628" y="4643446"/>
            <a:ext cx="2571768" cy="584775"/>
          </a:xfrm>
          <a:prstGeom prst="rect">
            <a:avLst/>
          </a:prstGeom>
          <a:solidFill>
            <a:schemeClr val="bg2">
              <a:lumMod val="20000"/>
              <a:lumOff val="80000"/>
            </a:schemeClr>
          </a:solidFill>
          <a:ln w="28575">
            <a:solidFill>
              <a:schemeClr val="accent1"/>
            </a:solidFill>
          </a:ln>
        </p:spPr>
        <p:txBody>
          <a:bodyPr wrap="square">
            <a:spAutoFit/>
          </a:bodyPr>
          <a:lstStyle/>
          <a:p>
            <a:r>
              <a:rPr lang="zh-CN" altLang="en-US" sz="1600" b="0" dirty="0" smtClean="0">
                <a:solidFill>
                  <a:srgbClr val="000000"/>
                </a:solidFill>
                <a:latin typeface="微软雅黑" pitchFamily="34" charset="-122"/>
                <a:ea typeface="微软雅黑" pitchFamily="34" charset="-122"/>
              </a:rPr>
              <a:t>决定了与互联网融合的时间顺序、程度和范围</a:t>
            </a:r>
            <a:endParaRPr lang="zh-CN" altLang="en-US" sz="1600" b="0" dirty="0"/>
          </a:p>
        </p:txBody>
      </p:sp>
      <p:sp>
        <p:nvSpPr>
          <p:cNvPr id="56" name="右箭头 55"/>
          <p:cNvSpPr/>
          <p:nvPr/>
        </p:nvSpPr>
        <p:spPr>
          <a:xfrm>
            <a:off x="4429124" y="4714884"/>
            <a:ext cx="285752" cy="500066"/>
          </a:xfrm>
          <a:prstGeom prst="rightArrow">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285720" y="5789630"/>
            <a:ext cx="8392833" cy="1000274"/>
          </a:xfrm>
          <a:prstGeom prst="rect">
            <a:avLst/>
          </a:prstGeom>
          <a:solidFill>
            <a:schemeClr val="bg1"/>
          </a:solidFill>
          <a:ln>
            <a:solidFill>
              <a:schemeClr val="accent2"/>
            </a:solidFill>
          </a:ln>
          <a:effectLst/>
        </p:spPr>
        <p:style>
          <a:lnRef idx="1">
            <a:schemeClr val="accent1"/>
          </a:lnRef>
          <a:fillRef idx="2">
            <a:schemeClr val="accent1"/>
          </a:fillRef>
          <a:effectRef idx="1">
            <a:schemeClr val="accent1"/>
          </a:effectRef>
          <a:fontRef idx="minor">
            <a:schemeClr val="dk1"/>
          </a:fontRef>
        </p:style>
        <p:txBody>
          <a:bodyPr wrap="square">
            <a:spAutoFit/>
          </a:bodyPr>
          <a:lstStyle/>
          <a:p>
            <a:pPr marL="216000" indent="-216000">
              <a:spcAft>
                <a:spcPts val="600"/>
              </a:spcAft>
              <a:buFont typeface="Wingdings" pitchFamily="2" charset="2"/>
              <a:buChar char="ü"/>
            </a:pPr>
            <a:r>
              <a:rPr lang="zh-CN" altLang="en-US" dirty="0" smtClean="0">
                <a:solidFill>
                  <a:schemeClr val="tx1"/>
                </a:solidFill>
                <a:latin typeface="微软雅黑" pitchFamily="34" charset="-122"/>
                <a:ea typeface="微软雅黑" pitchFamily="34" charset="-122"/>
              </a:rPr>
              <a:t> 互联网与制造业融合正沿产业链下游的消费品行业向中游装备及上游原材料行业不断延伸</a:t>
            </a:r>
            <a:endParaRPr lang="en-US" altLang="zh-CN" dirty="0" smtClean="0">
              <a:solidFill>
                <a:schemeClr val="tx1"/>
              </a:solidFill>
              <a:latin typeface="微软雅黑" pitchFamily="34" charset="-122"/>
              <a:ea typeface="微软雅黑" pitchFamily="34" charset="-122"/>
            </a:endParaRPr>
          </a:p>
          <a:p>
            <a:pPr marL="216000" indent="-216000">
              <a:spcAft>
                <a:spcPts val="600"/>
              </a:spcAft>
              <a:buFont typeface="Wingdings" pitchFamily="2" charset="2"/>
              <a:buChar char="ü"/>
            </a:pPr>
            <a:r>
              <a:rPr lang="zh-CN" altLang="en-US" dirty="0" smtClean="0">
                <a:solidFill>
                  <a:schemeClr val="tx1"/>
                </a:solidFill>
                <a:latin typeface="微软雅黑" pitchFamily="34" charset="-122"/>
                <a:ea typeface="微软雅黑" pitchFamily="34" charset="-122"/>
              </a:rPr>
              <a:t> 开放程度越高、与用户互动越多的环节融合变革越明显</a:t>
            </a:r>
            <a:endParaRPr lang="zh-CN" altLang="en-US" dirty="0">
              <a:solidFill>
                <a:schemeClr val="tx1"/>
              </a:solidFill>
              <a:latin typeface="微软雅黑" pitchFamily="34" charset="-122"/>
              <a:ea typeface="微软雅黑" pitchFamily="34" charset="-122"/>
            </a:endParaRPr>
          </a:p>
        </p:txBody>
      </p:sp>
      <p:grpSp>
        <p:nvGrpSpPr>
          <p:cNvPr id="2" name="组合 57"/>
          <p:cNvGrpSpPr/>
          <p:nvPr/>
        </p:nvGrpSpPr>
        <p:grpSpPr>
          <a:xfrm>
            <a:off x="214282" y="1000108"/>
            <a:ext cx="7572428" cy="3976875"/>
            <a:chOff x="285720" y="642918"/>
            <a:chExt cx="7572428" cy="4304541"/>
          </a:xfrm>
        </p:grpSpPr>
        <p:cxnSp>
          <p:nvCxnSpPr>
            <p:cNvPr id="59" name="直接箭头连接符 58"/>
            <p:cNvCxnSpPr/>
            <p:nvPr/>
          </p:nvCxnSpPr>
          <p:spPr>
            <a:xfrm rot="5400000">
              <a:off x="-1179553" y="2536025"/>
              <a:ext cx="3787008" cy="794"/>
            </a:xfrm>
            <a:prstGeom prst="straightConnector1">
              <a:avLst/>
            </a:prstGeom>
            <a:noFill/>
            <a:ln w="28575">
              <a:noFill/>
              <a:prstDash val="solid"/>
              <a:round/>
              <a:headEnd type="arrow" w="med" len="med"/>
              <a:tailEnd type="none" w="med" len="med"/>
            </a:ln>
            <a:effectLst/>
          </p:spPr>
        </p:cxnSp>
        <p:grpSp>
          <p:nvGrpSpPr>
            <p:cNvPr id="3" name="组合 118"/>
            <p:cNvGrpSpPr/>
            <p:nvPr/>
          </p:nvGrpSpPr>
          <p:grpSpPr>
            <a:xfrm>
              <a:off x="777236" y="4140719"/>
              <a:ext cx="6638276" cy="291074"/>
              <a:chOff x="1142976" y="6313723"/>
              <a:chExt cx="6638276" cy="291074"/>
            </a:xfrm>
          </p:grpSpPr>
          <p:sp>
            <p:nvSpPr>
              <p:cNvPr id="140" name="TextBox 139"/>
              <p:cNvSpPr txBox="1"/>
              <p:nvPr/>
            </p:nvSpPr>
            <p:spPr bwMode="auto">
              <a:xfrm>
                <a:off x="1142976" y="6316384"/>
                <a:ext cx="1294434" cy="288413"/>
              </a:xfrm>
              <a:prstGeom prst="rect">
                <a:avLst/>
              </a:prstGeom>
              <a:solidFill>
                <a:srgbClr val="FFC000"/>
              </a:solidFill>
              <a:ln w="12700" algn="ctr">
                <a:noFill/>
                <a:miter lim="800000"/>
                <a:headEnd type="none" w="sm" len="sm"/>
                <a:tailEnd type="none" w="sm" len="sm"/>
              </a:ln>
              <a:effectLst/>
            </p:spPr>
            <p:txBody>
              <a:bodyPr wrap="square" tIns="46800" bIns="46800" rtlCol="0">
                <a:spAutoFit/>
              </a:bodyPr>
              <a:lstStyle/>
              <a:p>
                <a:pPr fontAlgn="auto">
                  <a:lnSpc>
                    <a:spcPct val="90000"/>
                  </a:lnSpc>
                  <a:spcBef>
                    <a:spcPts val="0"/>
                  </a:spcBef>
                  <a:spcAft>
                    <a:spcPts val="0"/>
                  </a:spcAft>
                  <a:buFont typeface="宋体" pitchFamily="2" charset="-122"/>
                  <a:buNone/>
                </a:pPr>
                <a:r>
                  <a:rPr lang="zh-CN" altLang="en-US" sz="1400" b="1" dirty="0" smtClean="0"/>
                  <a:t>    本世纪初</a:t>
                </a:r>
              </a:p>
            </p:txBody>
          </p:sp>
          <p:sp>
            <p:nvSpPr>
              <p:cNvPr id="141" name="TextBox 140"/>
              <p:cNvSpPr txBox="1"/>
              <p:nvPr/>
            </p:nvSpPr>
            <p:spPr bwMode="auto">
              <a:xfrm>
                <a:off x="5697904" y="6313723"/>
                <a:ext cx="2083348" cy="288413"/>
              </a:xfrm>
              <a:prstGeom prst="rect">
                <a:avLst/>
              </a:prstGeom>
              <a:solidFill>
                <a:srgbClr val="FFC000"/>
              </a:solid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t>未来</a:t>
                </a:r>
                <a:r>
                  <a:rPr lang="en-US" altLang="zh-CN" sz="1400" b="1" dirty="0" smtClean="0"/>
                  <a:t>……</a:t>
                </a:r>
                <a:endParaRPr lang="zh-CN" altLang="en-US" sz="1400" b="1" dirty="0" smtClean="0"/>
              </a:p>
            </p:txBody>
          </p:sp>
          <p:sp>
            <p:nvSpPr>
              <p:cNvPr id="142" name="TextBox 141"/>
              <p:cNvSpPr txBox="1"/>
              <p:nvPr/>
            </p:nvSpPr>
            <p:spPr bwMode="auto">
              <a:xfrm>
                <a:off x="2437411" y="6313723"/>
                <a:ext cx="3265674" cy="288413"/>
              </a:xfrm>
              <a:prstGeom prst="rect">
                <a:avLst/>
              </a:prstGeom>
              <a:solidFill>
                <a:srgbClr val="FFC000"/>
              </a:solid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t>本世纪前期</a:t>
                </a:r>
              </a:p>
            </p:txBody>
          </p:sp>
        </p:grpSp>
        <p:sp>
          <p:nvSpPr>
            <p:cNvPr id="73" name="TextBox 72"/>
            <p:cNvSpPr txBox="1"/>
            <p:nvPr/>
          </p:nvSpPr>
          <p:spPr bwMode="auto">
            <a:xfrm>
              <a:off x="6143636" y="1421326"/>
              <a:ext cx="630302" cy="343813"/>
            </a:xfrm>
            <a:prstGeom prst="rect">
              <a:avLst/>
            </a:prstGeom>
            <a:noFill/>
            <a:ln w="12700" algn="ctr">
              <a:noFill/>
              <a:prstDash val="dash"/>
              <a:miter lim="800000"/>
              <a:headEnd type="none" w="sm" len="sm"/>
              <a:tailEnd type="none" w="sm" len="sm"/>
            </a:ln>
            <a:effectLst/>
          </p:spPr>
          <p:txBody>
            <a:bodyPr wrap="none" tIns="46800" bIns="46800" rtlCol="0">
              <a:spAutoFit/>
            </a:bodyPr>
            <a:lstStyle/>
            <a:p>
              <a:pPr algn="ctr" fontAlgn="auto">
                <a:lnSpc>
                  <a:spcPct val="90000"/>
                </a:lnSpc>
                <a:spcBef>
                  <a:spcPts val="0"/>
                </a:spcBef>
                <a:spcAft>
                  <a:spcPts val="0"/>
                </a:spcAft>
              </a:pPr>
              <a:r>
                <a:rPr lang="en-US" altLang="zh-CN" b="1" dirty="0" smtClean="0">
                  <a:solidFill>
                    <a:schemeClr val="bg1"/>
                  </a:solidFill>
                  <a:latin typeface="微软雅黑" pitchFamily="34" charset="-122"/>
                  <a:ea typeface="微软雅黑" pitchFamily="34" charset="-122"/>
                </a:rPr>
                <a:t>……</a:t>
              </a:r>
              <a:endParaRPr lang="zh-CN" altLang="en-US" b="1" dirty="0" smtClean="0">
                <a:solidFill>
                  <a:schemeClr val="bg1"/>
                </a:solidFill>
                <a:latin typeface="微软雅黑" pitchFamily="34" charset="-122"/>
                <a:ea typeface="微软雅黑" pitchFamily="34" charset="-122"/>
              </a:endParaRPr>
            </a:p>
          </p:txBody>
        </p:sp>
        <p:sp>
          <p:nvSpPr>
            <p:cNvPr id="81" name="TextBox 80"/>
            <p:cNvSpPr txBox="1"/>
            <p:nvPr/>
          </p:nvSpPr>
          <p:spPr bwMode="auto">
            <a:xfrm rot="19907376">
              <a:off x="4425165" y="2013419"/>
              <a:ext cx="1214446"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en-US" altLang="zh-CN" sz="1400" b="1" dirty="0" smtClean="0">
                  <a:solidFill>
                    <a:schemeClr val="bg1"/>
                  </a:solidFill>
                  <a:latin typeface="Times New Roman" pitchFamily="18" charset="0"/>
                  <a:ea typeface="微软雅黑" pitchFamily="34" charset="-122"/>
                  <a:cs typeface="Times New Roman" pitchFamily="18" charset="0"/>
                </a:rPr>
                <a:t>O2O</a:t>
              </a:r>
              <a:endParaRPr lang="zh-CN" altLang="en-US" sz="1400" b="1" dirty="0" smtClean="0">
                <a:solidFill>
                  <a:schemeClr val="bg1"/>
                </a:solidFill>
                <a:latin typeface="Times New Roman" pitchFamily="18" charset="0"/>
                <a:ea typeface="微软雅黑" pitchFamily="34" charset="-122"/>
                <a:cs typeface="Times New Roman" pitchFamily="18" charset="0"/>
              </a:endParaRPr>
            </a:p>
          </p:txBody>
        </p:sp>
        <p:sp>
          <p:nvSpPr>
            <p:cNvPr id="82" name="TextBox 81"/>
            <p:cNvSpPr txBox="1"/>
            <p:nvPr/>
          </p:nvSpPr>
          <p:spPr bwMode="auto">
            <a:xfrm rot="20034451">
              <a:off x="5273918" y="1633979"/>
              <a:ext cx="1000132"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chemeClr val="bg1"/>
                  </a:solidFill>
                  <a:latin typeface="Times New Roman" pitchFamily="18" charset="0"/>
                  <a:ea typeface="微软雅黑" pitchFamily="34" charset="-122"/>
                  <a:cs typeface="Times New Roman" pitchFamily="18" charset="0"/>
                </a:rPr>
                <a:t>社交营销</a:t>
              </a:r>
            </a:p>
          </p:txBody>
        </p:sp>
        <p:sp>
          <p:nvSpPr>
            <p:cNvPr id="83" name="TextBox 82"/>
            <p:cNvSpPr txBox="1"/>
            <p:nvPr/>
          </p:nvSpPr>
          <p:spPr bwMode="auto">
            <a:xfrm>
              <a:off x="7500958" y="797566"/>
              <a:ext cx="357190" cy="4149893"/>
            </a:xfrm>
            <a:prstGeom prst="rect">
              <a:avLst/>
            </a:prstGeom>
            <a:no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b="1" dirty="0" smtClean="0">
                  <a:solidFill>
                    <a:srgbClr val="FF0000"/>
                  </a:solidFill>
                  <a:latin typeface="微软雅黑" pitchFamily="34" charset="-122"/>
                  <a:ea typeface="微软雅黑" pitchFamily="34" charset="-122"/>
                </a:rPr>
                <a:t>开放程度越高</a:t>
              </a:r>
              <a:r>
                <a:rPr lang="zh-CN" altLang="en-US" dirty="0" smtClean="0">
                  <a:solidFill>
                    <a:srgbClr val="FF0000"/>
                  </a:solidFill>
                  <a:latin typeface="微软雅黑" pitchFamily="34" charset="-122"/>
                  <a:ea typeface="微软雅黑" pitchFamily="34" charset="-122"/>
                </a:rPr>
                <a:t>的环节融合程度越深</a:t>
              </a:r>
            </a:p>
          </p:txBody>
        </p:sp>
        <p:cxnSp>
          <p:nvCxnSpPr>
            <p:cNvPr id="84" name="直接箭头连接符 83"/>
            <p:cNvCxnSpPr/>
            <p:nvPr/>
          </p:nvCxnSpPr>
          <p:spPr>
            <a:xfrm rot="5400000">
              <a:off x="5678495" y="2536025"/>
              <a:ext cx="3787008" cy="794"/>
            </a:xfrm>
            <a:prstGeom prst="straightConnector1">
              <a:avLst/>
            </a:prstGeom>
            <a:noFill/>
            <a:ln w="28575">
              <a:noFill/>
              <a:prstDash val="solid"/>
              <a:round/>
              <a:headEnd type="arrow" w="med" len="med"/>
              <a:tailEnd type="none" w="med" len="med"/>
            </a:ln>
            <a:effectLst/>
          </p:spPr>
        </p:cxnSp>
        <p:sp>
          <p:nvSpPr>
            <p:cNvPr id="85" name="矩形 84"/>
            <p:cNvSpPr/>
            <p:nvPr/>
          </p:nvSpPr>
          <p:spPr>
            <a:xfrm>
              <a:off x="785786" y="714356"/>
              <a:ext cx="6643734" cy="3357586"/>
            </a:xfrm>
            <a:prstGeom prst="rect">
              <a:avLst/>
            </a:prstGeom>
            <a:solidFill>
              <a:schemeClr val="accent4"/>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85"/>
            <p:cNvSpPr/>
            <p:nvPr/>
          </p:nvSpPr>
          <p:spPr>
            <a:xfrm>
              <a:off x="1857356" y="1428736"/>
              <a:ext cx="5572164" cy="2643206"/>
            </a:xfrm>
            <a:prstGeom prst="rect">
              <a:avLst/>
            </a:prstGeom>
            <a:solidFill>
              <a:schemeClr val="accent5">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3286116" y="2143116"/>
              <a:ext cx="4143404" cy="1928826"/>
            </a:xfrm>
            <a:prstGeom prst="rect">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87"/>
            <p:cNvSpPr/>
            <p:nvPr/>
          </p:nvSpPr>
          <p:spPr>
            <a:xfrm>
              <a:off x="4357686" y="2857496"/>
              <a:ext cx="3071834" cy="1214446"/>
            </a:xfrm>
            <a:prstGeom prst="rect">
              <a:avLst/>
            </a:prstGeom>
            <a:solidFill>
              <a:schemeClr val="accent5">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TextBox 88"/>
            <p:cNvSpPr txBox="1"/>
            <p:nvPr/>
          </p:nvSpPr>
          <p:spPr bwMode="auto">
            <a:xfrm>
              <a:off x="6286512" y="785794"/>
              <a:ext cx="518091" cy="316113"/>
            </a:xfrm>
            <a:prstGeom prst="rect">
              <a:avLst/>
            </a:prstGeom>
            <a:noFill/>
            <a:ln w="12700" algn="ctr">
              <a:noFill/>
              <a:prstDash val="dash"/>
              <a:miter lim="800000"/>
              <a:headEnd type="none" w="sm" len="sm"/>
              <a:tailEnd type="none" w="sm" len="sm"/>
            </a:ln>
            <a:effectLst/>
          </p:spPr>
          <p:txBody>
            <a:bodyPr wrap="none" tIns="46800" bIns="46800" rtlCol="0">
              <a:spAutoFit/>
            </a:bodyPr>
            <a:lstStyle/>
            <a:p>
              <a:pPr algn="ctr" fontAlgn="auto">
                <a:lnSpc>
                  <a:spcPct val="90000"/>
                </a:lnSpc>
                <a:spcBef>
                  <a:spcPts val="0"/>
                </a:spcBef>
                <a:spcAft>
                  <a:spcPts val="0"/>
                </a:spcAft>
              </a:pPr>
              <a:r>
                <a:rPr lang="en-US" altLang="zh-CN" sz="1600" dirty="0" smtClean="0">
                  <a:solidFill>
                    <a:schemeClr val="bg1"/>
                  </a:solidFill>
                  <a:latin typeface="微软雅黑" pitchFamily="34" charset="-122"/>
                  <a:ea typeface="微软雅黑" pitchFamily="34" charset="-122"/>
                </a:rPr>
                <a:t>……</a:t>
              </a:r>
              <a:endParaRPr lang="zh-CN" altLang="en-US" sz="1600" dirty="0" smtClean="0">
                <a:solidFill>
                  <a:schemeClr val="bg1"/>
                </a:solidFill>
                <a:latin typeface="微软雅黑" pitchFamily="34" charset="-122"/>
                <a:ea typeface="微软雅黑" pitchFamily="34" charset="-122"/>
              </a:endParaRPr>
            </a:p>
          </p:txBody>
        </p:sp>
        <p:sp>
          <p:nvSpPr>
            <p:cNvPr id="90" name="TextBox 89"/>
            <p:cNvSpPr txBox="1"/>
            <p:nvPr/>
          </p:nvSpPr>
          <p:spPr bwMode="auto">
            <a:xfrm>
              <a:off x="2285984" y="803547"/>
              <a:ext cx="857256" cy="4823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chemeClr val="bg1"/>
                  </a:solidFill>
                  <a:latin typeface="微软雅黑" pitchFamily="34" charset="-122"/>
                  <a:ea typeface="微软雅黑" pitchFamily="34" charset="-122"/>
                </a:rPr>
                <a:t>个性化定制</a:t>
              </a:r>
            </a:p>
          </p:txBody>
        </p:sp>
        <p:sp>
          <p:nvSpPr>
            <p:cNvPr id="91" name="TextBox 90"/>
            <p:cNvSpPr txBox="1"/>
            <p:nvPr/>
          </p:nvSpPr>
          <p:spPr bwMode="auto">
            <a:xfrm>
              <a:off x="857224" y="1029538"/>
              <a:ext cx="1000132" cy="731927"/>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chemeClr val="bg1"/>
                  </a:solidFill>
                  <a:latin typeface="微软雅黑" pitchFamily="34" charset="-122"/>
                  <a:ea typeface="微软雅黑" pitchFamily="34" charset="-122"/>
                </a:rPr>
                <a:t>电子商务</a:t>
              </a:r>
              <a:r>
                <a:rPr lang="en-US" altLang="zh-CN" sz="1400" b="1" dirty="0" smtClean="0">
                  <a:solidFill>
                    <a:schemeClr val="bg1"/>
                  </a:solidFill>
                  <a:latin typeface="微软雅黑" pitchFamily="34" charset="-122"/>
                  <a:ea typeface="微软雅黑" pitchFamily="34" charset="-122"/>
                </a:rPr>
                <a:t>B2B</a:t>
              </a:r>
              <a:r>
                <a:rPr lang="zh-CN" altLang="en-US" sz="1400" b="1" dirty="0" smtClean="0">
                  <a:solidFill>
                    <a:schemeClr val="bg1"/>
                  </a:solidFill>
                  <a:latin typeface="微软雅黑" pitchFamily="34" charset="-122"/>
                  <a:ea typeface="微软雅黑" pitchFamily="34" charset="-122"/>
                </a:rPr>
                <a:t>、</a:t>
              </a:r>
              <a:r>
                <a:rPr lang="en-US" altLang="zh-CN" sz="1400" b="1" dirty="0" smtClean="0">
                  <a:solidFill>
                    <a:schemeClr val="bg1"/>
                  </a:solidFill>
                  <a:latin typeface="微软雅黑" pitchFamily="34" charset="-122"/>
                  <a:ea typeface="微软雅黑" pitchFamily="34" charset="-122"/>
                </a:rPr>
                <a:t>B2C</a:t>
              </a:r>
              <a:endParaRPr lang="zh-CN" altLang="en-US" sz="1400" b="1" dirty="0" smtClean="0">
                <a:solidFill>
                  <a:schemeClr val="bg1"/>
                </a:solidFill>
                <a:latin typeface="微软雅黑" pitchFamily="34" charset="-122"/>
                <a:ea typeface="微软雅黑" pitchFamily="34" charset="-122"/>
              </a:endParaRPr>
            </a:p>
          </p:txBody>
        </p:sp>
        <p:sp>
          <p:nvSpPr>
            <p:cNvPr id="93" name="TextBox 92"/>
            <p:cNvSpPr txBox="1"/>
            <p:nvPr/>
          </p:nvSpPr>
          <p:spPr bwMode="auto">
            <a:xfrm>
              <a:off x="4780044" y="857232"/>
              <a:ext cx="1435030"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chemeClr val="bg1"/>
                  </a:solidFill>
                  <a:latin typeface="微软雅黑" pitchFamily="34" charset="-122"/>
                  <a:ea typeface="微软雅黑" pitchFamily="34" charset="-122"/>
                </a:rPr>
                <a:t>移动社交营销</a:t>
              </a:r>
            </a:p>
          </p:txBody>
        </p:sp>
        <p:sp>
          <p:nvSpPr>
            <p:cNvPr id="95" name="TextBox 94"/>
            <p:cNvSpPr txBox="1"/>
            <p:nvPr/>
          </p:nvSpPr>
          <p:spPr bwMode="auto">
            <a:xfrm>
              <a:off x="4643438" y="3214686"/>
              <a:ext cx="857256" cy="4823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solidFill>
                    <a:schemeClr val="tx2">
                      <a:lumMod val="75000"/>
                    </a:schemeClr>
                  </a:solidFill>
                  <a:latin typeface="微软雅黑" pitchFamily="34" charset="-122"/>
                  <a:ea typeface="微软雅黑" pitchFamily="34" charset="-122"/>
                </a:rPr>
                <a:t>在线协同制造</a:t>
              </a:r>
              <a:endParaRPr lang="en-US" altLang="zh-CN" sz="1400" b="1" dirty="0" smtClean="0">
                <a:solidFill>
                  <a:schemeClr val="tx2">
                    <a:lumMod val="75000"/>
                  </a:schemeClr>
                </a:solidFill>
                <a:latin typeface="微软雅黑" pitchFamily="34" charset="-122"/>
                <a:ea typeface="微软雅黑" pitchFamily="34" charset="-122"/>
              </a:endParaRPr>
            </a:p>
          </p:txBody>
        </p:sp>
        <p:sp>
          <p:nvSpPr>
            <p:cNvPr id="98" name="TextBox 97"/>
            <p:cNvSpPr txBox="1"/>
            <p:nvPr/>
          </p:nvSpPr>
          <p:spPr bwMode="auto">
            <a:xfrm>
              <a:off x="2285984" y="2857496"/>
              <a:ext cx="642848" cy="522052"/>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solidFill>
                    <a:schemeClr val="tx2"/>
                  </a:solidFill>
                  <a:latin typeface="微软雅黑" pitchFamily="34" charset="-122"/>
                  <a:ea typeface="微软雅黑" pitchFamily="34" charset="-122"/>
                </a:rPr>
                <a:t>远程运维</a:t>
              </a:r>
            </a:p>
          </p:txBody>
        </p:sp>
        <p:sp>
          <p:nvSpPr>
            <p:cNvPr id="99" name="TextBox 98"/>
            <p:cNvSpPr txBox="1"/>
            <p:nvPr/>
          </p:nvSpPr>
          <p:spPr bwMode="auto">
            <a:xfrm>
              <a:off x="5357818" y="3426339"/>
              <a:ext cx="720080"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fontAlgn="auto">
                <a:lnSpc>
                  <a:spcPct val="90000"/>
                </a:lnSpc>
                <a:spcBef>
                  <a:spcPts val="0"/>
                </a:spcBef>
                <a:spcAft>
                  <a:spcPts val="0"/>
                </a:spcAft>
                <a:buFont typeface="宋体" pitchFamily="2" charset="-122"/>
                <a:buNone/>
              </a:pPr>
              <a:r>
                <a:rPr lang="zh-CN" altLang="en-US" sz="1400" b="1" dirty="0" smtClean="0">
                  <a:solidFill>
                    <a:schemeClr val="tx2">
                      <a:lumMod val="75000"/>
                    </a:schemeClr>
                  </a:solidFill>
                  <a:latin typeface="微软雅黑" pitchFamily="34" charset="-122"/>
                  <a:ea typeface="微软雅黑" pitchFamily="34" charset="-122"/>
                </a:rPr>
                <a:t>云制造</a:t>
              </a:r>
              <a:endParaRPr lang="en-US" altLang="zh-CN" sz="1400" b="1" dirty="0" smtClean="0">
                <a:solidFill>
                  <a:schemeClr val="tx2">
                    <a:lumMod val="75000"/>
                  </a:schemeClr>
                </a:solidFill>
                <a:latin typeface="微软雅黑" pitchFamily="34" charset="-122"/>
                <a:ea typeface="微软雅黑" pitchFamily="34" charset="-122"/>
              </a:endParaRPr>
            </a:p>
          </p:txBody>
        </p:sp>
        <p:sp>
          <p:nvSpPr>
            <p:cNvPr id="105" name="TextBox 104"/>
            <p:cNvSpPr txBox="1"/>
            <p:nvPr/>
          </p:nvSpPr>
          <p:spPr bwMode="auto">
            <a:xfrm>
              <a:off x="6500826" y="3571876"/>
              <a:ext cx="518091" cy="316113"/>
            </a:xfrm>
            <a:prstGeom prst="rect">
              <a:avLst/>
            </a:prstGeom>
            <a:noFill/>
            <a:ln w="12700" algn="ctr">
              <a:noFill/>
              <a:prstDash val="dash"/>
              <a:miter lim="800000"/>
              <a:headEnd type="none" w="sm" len="sm"/>
              <a:tailEnd type="none" w="sm" len="sm"/>
            </a:ln>
            <a:effectLst/>
          </p:spPr>
          <p:txBody>
            <a:bodyPr wrap="none" tIns="46800" bIns="46800" rtlCol="0">
              <a:spAutoFit/>
            </a:bodyPr>
            <a:lstStyle/>
            <a:p>
              <a:pPr algn="ctr" fontAlgn="auto">
                <a:lnSpc>
                  <a:spcPct val="90000"/>
                </a:lnSpc>
                <a:spcBef>
                  <a:spcPts val="0"/>
                </a:spcBef>
                <a:spcAft>
                  <a:spcPts val="0"/>
                </a:spcAft>
              </a:pPr>
              <a:r>
                <a:rPr lang="en-US" altLang="zh-CN" sz="1600" dirty="0" smtClean="0">
                  <a:latin typeface="微软雅黑" pitchFamily="34" charset="-122"/>
                  <a:ea typeface="微软雅黑" pitchFamily="34" charset="-122"/>
                </a:rPr>
                <a:t>……</a:t>
              </a:r>
              <a:endParaRPr lang="zh-CN" altLang="en-US" sz="1600" dirty="0" smtClean="0">
                <a:latin typeface="微软雅黑" pitchFamily="34" charset="-122"/>
                <a:ea typeface="微软雅黑" pitchFamily="34" charset="-122"/>
              </a:endParaRPr>
            </a:p>
          </p:txBody>
        </p:sp>
        <p:sp>
          <p:nvSpPr>
            <p:cNvPr id="112" name="TextBox 111"/>
            <p:cNvSpPr txBox="1"/>
            <p:nvPr/>
          </p:nvSpPr>
          <p:spPr bwMode="auto">
            <a:xfrm>
              <a:off x="5143504" y="2354769"/>
              <a:ext cx="928694"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rgbClr val="002060"/>
                  </a:solidFill>
                  <a:latin typeface="微软雅黑" pitchFamily="34" charset="-122"/>
                  <a:ea typeface="微软雅黑" pitchFamily="34" charset="-122"/>
                </a:rPr>
                <a:t>众包设计</a:t>
              </a:r>
            </a:p>
          </p:txBody>
        </p:sp>
        <p:sp>
          <p:nvSpPr>
            <p:cNvPr id="113" name="TextBox 112"/>
            <p:cNvSpPr txBox="1"/>
            <p:nvPr/>
          </p:nvSpPr>
          <p:spPr bwMode="auto">
            <a:xfrm>
              <a:off x="3582355" y="1648130"/>
              <a:ext cx="989645" cy="312176"/>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solidFill>
                    <a:schemeClr val="tx2"/>
                  </a:solidFill>
                  <a:latin typeface="微软雅黑" pitchFamily="34" charset="-122"/>
                  <a:ea typeface="微软雅黑" pitchFamily="34" charset="-122"/>
                </a:rPr>
                <a:t>在线诊断</a:t>
              </a:r>
            </a:p>
          </p:txBody>
        </p:sp>
        <p:sp>
          <p:nvSpPr>
            <p:cNvPr id="114" name="TextBox 113"/>
            <p:cNvSpPr txBox="1"/>
            <p:nvPr/>
          </p:nvSpPr>
          <p:spPr bwMode="auto">
            <a:xfrm>
              <a:off x="4857752" y="1643050"/>
              <a:ext cx="1428760" cy="312176"/>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sz="1400" b="1" dirty="0" smtClean="0">
                  <a:solidFill>
                    <a:schemeClr val="tx2"/>
                  </a:solidFill>
                  <a:latin typeface="微软雅黑" pitchFamily="34" charset="-122"/>
                  <a:ea typeface="微软雅黑" pitchFamily="34" charset="-122"/>
                </a:rPr>
                <a:t>智能决策</a:t>
              </a:r>
            </a:p>
          </p:txBody>
        </p:sp>
        <p:sp>
          <p:nvSpPr>
            <p:cNvPr id="118" name="TextBox 117"/>
            <p:cNvSpPr txBox="1"/>
            <p:nvPr/>
          </p:nvSpPr>
          <p:spPr bwMode="auto">
            <a:xfrm>
              <a:off x="5715008" y="3786190"/>
              <a:ext cx="1143008"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fontAlgn="auto">
                <a:lnSpc>
                  <a:spcPct val="90000"/>
                </a:lnSpc>
                <a:spcBef>
                  <a:spcPts val="0"/>
                </a:spcBef>
                <a:spcAft>
                  <a:spcPts val="0"/>
                </a:spcAft>
                <a:buFont typeface="宋体" pitchFamily="2" charset="-122"/>
                <a:buNone/>
              </a:pPr>
              <a:r>
                <a:rPr lang="zh-CN" altLang="en-US" sz="1400" b="1" dirty="0" smtClean="0">
                  <a:solidFill>
                    <a:schemeClr val="tx2">
                      <a:lumMod val="75000"/>
                    </a:schemeClr>
                  </a:solidFill>
                  <a:latin typeface="微软雅黑" pitchFamily="34" charset="-122"/>
                  <a:ea typeface="微软雅黑" pitchFamily="34" charset="-122"/>
                </a:rPr>
                <a:t>个人制造</a:t>
              </a:r>
              <a:endParaRPr lang="en-US" altLang="zh-CN" sz="1400" b="1" dirty="0" smtClean="0">
                <a:solidFill>
                  <a:schemeClr val="tx2">
                    <a:lumMod val="75000"/>
                  </a:schemeClr>
                </a:solidFill>
                <a:latin typeface="微软雅黑" pitchFamily="34" charset="-122"/>
                <a:ea typeface="微软雅黑" pitchFamily="34" charset="-122"/>
              </a:endParaRPr>
            </a:p>
          </p:txBody>
        </p:sp>
        <p:sp>
          <p:nvSpPr>
            <p:cNvPr id="119" name="TextBox 118"/>
            <p:cNvSpPr txBox="1"/>
            <p:nvPr/>
          </p:nvSpPr>
          <p:spPr bwMode="auto">
            <a:xfrm>
              <a:off x="3571868" y="3500438"/>
              <a:ext cx="714380" cy="4823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rgbClr val="002060"/>
                  </a:solidFill>
                  <a:latin typeface="微软雅黑" pitchFamily="34" charset="-122"/>
                  <a:ea typeface="微软雅黑" pitchFamily="34" charset="-122"/>
                </a:rPr>
                <a:t>协同研发</a:t>
              </a:r>
            </a:p>
          </p:txBody>
        </p:sp>
        <p:sp>
          <p:nvSpPr>
            <p:cNvPr id="120" name="TextBox 119"/>
            <p:cNvSpPr txBox="1"/>
            <p:nvPr/>
          </p:nvSpPr>
          <p:spPr bwMode="auto">
            <a:xfrm>
              <a:off x="3428992" y="2928934"/>
              <a:ext cx="928694" cy="285752"/>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rgbClr val="002060"/>
                  </a:solidFill>
                  <a:latin typeface="微软雅黑" pitchFamily="34" charset="-122"/>
                  <a:ea typeface="微软雅黑" pitchFamily="34" charset="-122"/>
                </a:rPr>
                <a:t>虚拟设计</a:t>
              </a:r>
            </a:p>
          </p:txBody>
        </p:sp>
        <p:sp>
          <p:nvSpPr>
            <p:cNvPr id="121" name="TextBox 120"/>
            <p:cNvSpPr txBox="1"/>
            <p:nvPr/>
          </p:nvSpPr>
          <p:spPr bwMode="auto">
            <a:xfrm>
              <a:off x="6691770" y="857232"/>
              <a:ext cx="809188" cy="343813"/>
            </a:xfrm>
            <a:prstGeom prst="rect">
              <a:avLst/>
            </a:prstGeom>
            <a:no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b="1" dirty="0" smtClean="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营销</a:t>
              </a:r>
            </a:p>
          </p:txBody>
        </p:sp>
        <p:sp>
          <p:nvSpPr>
            <p:cNvPr id="122" name="TextBox 121"/>
            <p:cNvSpPr txBox="1"/>
            <p:nvPr/>
          </p:nvSpPr>
          <p:spPr bwMode="auto">
            <a:xfrm>
              <a:off x="6691770" y="1574273"/>
              <a:ext cx="737750" cy="343813"/>
            </a:xfrm>
            <a:prstGeom prst="rect">
              <a:avLst/>
            </a:prstGeom>
            <a:no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b="1" dirty="0" smtClean="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服务</a:t>
              </a:r>
            </a:p>
          </p:txBody>
        </p:sp>
        <p:sp>
          <p:nvSpPr>
            <p:cNvPr id="123" name="TextBox 122"/>
            <p:cNvSpPr txBox="1"/>
            <p:nvPr/>
          </p:nvSpPr>
          <p:spPr bwMode="auto">
            <a:xfrm>
              <a:off x="6715140" y="2285992"/>
              <a:ext cx="666312" cy="343813"/>
            </a:xfrm>
            <a:prstGeom prst="rect">
              <a:avLst/>
            </a:prstGeom>
            <a:no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b="1" dirty="0" smtClean="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研发</a:t>
              </a:r>
            </a:p>
          </p:txBody>
        </p:sp>
        <p:sp>
          <p:nvSpPr>
            <p:cNvPr id="124" name="TextBox 123"/>
            <p:cNvSpPr txBox="1"/>
            <p:nvPr/>
          </p:nvSpPr>
          <p:spPr bwMode="auto">
            <a:xfrm>
              <a:off x="6715140" y="3143248"/>
              <a:ext cx="642942" cy="343813"/>
            </a:xfrm>
            <a:prstGeom prst="rect">
              <a:avLst/>
            </a:prstGeom>
            <a:noFill/>
            <a:ln w="12700" algn="ctr">
              <a:noFill/>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buFont typeface="宋体" pitchFamily="2" charset="-122"/>
                <a:buNone/>
              </a:pPr>
              <a:r>
                <a:rPr lang="zh-CN" altLang="en-US" b="1" dirty="0" smtClean="0">
                  <a:solidFill>
                    <a:srgbClr val="FFFF00"/>
                  </a:solidFill>
                  <a:effectLst>
                    <a:outerShdw blurRad="38100" dist="38100" dir="2700000" algn="tl">
                      <a:srgbClr val="000000">
                        <a:alpha val="43137"/>
                      </a:srgbClr>
                    </a:outerShdw>
                  </a:effectLst>
                  <a:latin typeface="微软雅黑" pitchFamily="34" charset="-122"/>
                  <a:ea typeface="微软雅黑" pitchFamily="34" charset="-122"/>
                </a:rPr>
                <a:t>制造</a:t>
              </a:r>
            </a:p>
          </p:txBody>
        </p:sp>
        <p:sp>
          <p:nvSpPr>
            <p:cNvPr id="125" name="TextBox 124"/>
            <p:cNvSpPr txBox="1"/>
            <p:nvPr/>
          </p:nvSpPr>
          <p:spPr bwMode="auto">
            <a:xfrm>
              <a:off x="3643306" y="857232"/>
              <a:ext cx="857256" cy="288413"/>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en-US" altLang="zh-CN" sz="1400" b="1" dirty="0" smtClean="0">
                  <a:solidFill>
                    <a:schemeClr val="bg1"/>
                  </a:solidFill>
                  <a:latin typeface="微软雅黑" pitchFamily="34" charset="-122"/>
                  <a:ea typeface="微软雅黑" pitchFamily="34" charset="-122"/>
                </a:rPr>
                <a:t>O2O</a:t>
              </a:r>
              <a:endParaRPr lang="zh-CN" altLang="en-US" sz="1400" b="1" dirty="0" smtClean="0">
                <a:solidFill>
                  <a:schemeClr val="bg1"/>
                </a:solidFill>
                <a:latin typeface="微软雅黑" pitchFamily="34" charset="-122"/>
                <a:ea typeface="微软雅黑" pitchFamily="34" charset="-122"/>
              </a:endParaRPr>
            </a:p>
          </p:txBody>
        </p:sp>
        <p:sp>
          <p:nvSpPr>
            <p:cNvPr id="126" name="TextBox 125"/>
            <p:cNvSpPr txBox="1"/>
            <p:nvPr/>
          </p:nvSpPr>
          <p:spPr bwMode="auto">
            <a:xfrm>
              <a:off x="6286512" y="1571612"/>
              <a:ext cx="518091" cy="316113"/>
            </a:xfrm>
            <a:prstGeom prst="rect">
              <a:avLst/>
            </a:prstGeom>
            <a:noFill/>
            <a:ln w="12700" algn="ctr">
              <a:noFill/>
              <a:prstDash val="dash"/>
              <a:miter lim="800000"/>
              <a:headEnd type="none" w="sm" len="sm"/>
              <a:tailEnd type="none" w="sm" len="sm"/>
            </a:ln>
            <a:effectLst/>
          </p:spPr>
          <p:txBody>
            <a:bodyPr wrap="none" tIns="46800" bIns="46800" rtlCol="0">
              <a:spAutoFit/>
            </a:bodyPr>
            <a:lstStyle/>
            <a:p>
              <a:pPr algn="ctr" fontAlgn="auto">
                <a:lnSpc>
                  <a:spcPct val="90000"/>
                </a:lnSpc>
                <a:spcBef>
                  <a:spcPts val="0"/>
                </a:spcBef>
                <a:spcAft>
                  <a:spcPts val="0"/>
                </a:spcAft>
              </a:pPr>
              <a:r>
                <a:rPr lang="en-US" altLang="zh-CN" sz="1600" dirty="0" smtClean="0">
                  <a:solidFill>
                    <a:schemeClr val="bg1"/>
                  </a:solidFill>
                  <a:latin typeface="微软雅黑" pitchFamily="34" charset="-122"/>
                  <a:ea typeface="微软雅黑" pitchFamily="34" charset="-122"/>
                </a:rPr>
                <a:t>……</a:t>
              </a:r>
              <a:endParaRPr lang="zh-CN" altLang="en-US" sz="1600" dirty="0" smtClean="0">
                <a:solidFill>
                  <a:schemeClr val="bg1"/>
                </a:solidFill>
                <a:latin typeface="微软雅黑" pitchFamily="34" charset="-122"/>
                <a:ea typeface="微软雅黑" pitchFamily="34" charset="-122"/>
              </a:endParaRPr>
            </a:p>
          </p:txBody>
        </p:sp>
        <p:sp>
          <p:nvSpPr>
            <p:cNvPr id="127" name="TextBox 126"/>
            <p:cNvSpPr txBox="1"/>
            <p:nvPr/>
          </p:nvSpPr>
          <p:spPr bwMode="auto">
            <a:xfrm>
              <a:off x="6286512" y="2357430"/>
              <a:ext cx="518091" cy="316113"/>
            </a:xfrm>
            <a:prstGeom prst="rect">
              <a:avLst/>
            </a:prstGeom>
            <a:noFill/>
            <a:ln w="12700" algn="ctr">
              <a:noFill/>
              <a:prstDash val="dash"/>
              <a:miter lim="800000"/>
              <a:headEnd type="none" w="sm" len="sm"/>
              <a:tailEnd type="none" w="sm" len="sm"/>
            </a:ln>
            <a:effectLst/>
          </p:spPr>
          <p:txBody>
            <a:bodyPr wrap="none" tIns="46800" bIns="46800" rtlCol="0">
              <a:spAutoFit/>
            </a:bodyPr>
            <a:lstStyle/>
            <a:p>
              <a:pPr algn="ctr" fontAlgn="auto">
                <a:lnSpc>
                  <a:spcPct val="90000"/>
                </a:lnSpc>
                <a:spcBef>
                  <a:spcPts val="0"/>
                </a:spcBef>
                <a:spcAft>
                  <a:spcPts val="0"/>
                </a:spcAft>
              </a:pPr>
              <a:r>
                <a:rPr lang="en-US" altLang="zh-CN" sz="1600" dirty="0" smtClean="0">
                  <a:latin typeface="微软雅黑" pitchFamily="34" charset="-122"/>
                  <a:ea typeface="微软雅黑" pitchFamily="34" charset="-122"/>
                </a:rPr>
                <a:t>……</a:t>
              </a:r>
              <a:endParaRPr lang="zh-CN" altLang="en-US" sz="1600" dirty="0" smtClean="0">
                <a:latin typeface="微软雅黑" pitchFamily="34" charset="-122"/>
                <a:ea typeface="微软雅黑" pitchFamily="34" charset="-122"/>
              </a:endParaRPr>
            </a:p>
          </p:txBody>
        </p:sp>
        <p:sp>
          <p:nvSpPr>
            <p:cNvPr id="128" name="上箭头 127"/>
            <p:cNvSpPr/>
            <p:nvPr/>
          </p:nvSpPr>
          <p:spPr>
            <a:xfrm rot="10800000">
              <a:off x="4357686" y="714356"/>
              <a:ext cx="500066" cy="2571768"/>
            </a:xfrm>
            <a:prstGeom prst="up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1200" b="1" dirty="0" smtClean="0">
                <a:solidFill>
                  <a:schemeClr val="dk1"/>
                </a:solidFill>
                <a:latin typeface="微软雅黑" pitchFamily="34" charset="-122"/>
                <a:ea typeface="微软雅黑" pitchFamily="34" charset="-122"/>
              </a:endParaRPr>
            </a:p>
          </p:txBody>
        </p:sp>
        <p:sp>
          <p:nvSpPr>
            <p:cNvPr id="129" name="上箭头 128"/>
            <p:cNvSpPr/>
            <p:nvPr/>
          </p:nvSpPr>
          <p:spPr>
            <a:xfrm rot="10800000">
              <a:off x="3214678" y="714356"/>
              <a:ext cx="500066" cy="2143140"/>
            </a:xfrm>
            <a:prstGeom prst="up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1200" b="1" dirty="0" smtClean="0">
                <a:solidFill>
                  <a:schemeClr val="dk1"/>
                </a:solidFill>
                <a:latin typeface="微软雅黑" pitchFamily="34" charset="-122"/>
                <a:ea typeface="微软雅黑" pitchFamily="34" charset="-122"/>
              </a:endParaRPr>
            </a:p>
          </p:txBody>
        </p:sp>
        <p:sp>
          <p:nvSpPr>
            <p:cNvPr id="131" name="上箭头 130"/>
            <p:cNvSpPr/>
            <p:nvPr/>
          </p:nvSpPr>
          <p:spPr>
            <a:xfrm rot="10800000">
              <a:off x="1785919" y="714356"/>
              <a:ext cx="571504" cy="1500198"/>
            </a:xfrm>
            <a:prstGeom prst="upArrow">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1200" b="1" dirty="0">
                <a:latin typeface="微软雅黑" pitchFamily="34" charset="-122"/>
                <a:ea typeface="微软雅黑" pitchFamily="34" charset="-122"/>
              </a:endParaRPr>
            </a:p>
          </p:txBody>
        </p:sp>
        <p:sp>
          <p:nvSpPr>
            <p:cNvPr id="132" name="TextBox 131"/>
            <p:cNvSpPr txBox="1"/>
            <p:nvPr/>
          </p:nvSpPr>
          <p:spPr bwMode="auto">
            <a:xfrm>
              <a:off x="285720" y="720242"/>
              <a:ext cx="357190" cy="4149893"/>
            </a:xfrm>
            <a:prstGeom prst="rect">
              <a:avLst/>
            </a:prstGeom>
            <a:noFill/>
            <a:ln w="12700" algn="ctr">
              <a:noFill/>
              <a:miter lim="800000"/>
              <a:headEnd type="none" w="sm" len="sm"/>
              <a:tailEnd type="none" w="sm" len="sm"/>
            </a:ln>
            <a:effectLst/>
          </p:spPr>
          <p:txBody>
            <a:bodyPr wrap="square" tIns="46800" bIns="46800" rtlCol="0">
              <a:spAutoFit/>
            </a:bodyPr>
            <a:lstStyle/>
            <a:p>
              <a:pPr algn="ctr">
                <a:lnSpc>
                  <a:spcPct val="90000"/>
                </a:lnSpc>
              </a:pPr>
              <a:r>
                <a:rPr lang="zh-CN" altLang="en-US" b="1" dirty="0" smtClean="0">
                  <a:solidFill>
                    <a:srgbClr val="FF0000"/>
                  </a:solidFill>
                  <a:latin typeface="微软雅黑" pitchFamily="34" charset="-122"/>
                  <a:ea typeface="微软雅黑" pitchFamily="34" charset="-122"/>
                </a:rPr>
                <a:t>距消费者越近的行业</a:t>
              </a:r>
              <a:r>
                <a:rPr lang="zh-CN" altLang="en-US" dirty="0" smtClean="0">
                  <a:solidFill>
                    <a:srgbClr val="FF0000"/>
                  </a:solidFill>
                  <a:latin typeface="微软雅黑" pitchFamily="34" charset="-122"/>
                  <a:ea typeface="微软雅黑" pitchFamily="34" charset="-122"/>
                </a:rPr>
                <a:t>融合环节越多</a:t>
              </a:r>
            </a:p>
          </p:txBody>
        </p:sp>
        <p:sp>
          <p:nvSpPr>
            <p:cNvPr id="133" name="矩形 132"/>
            <p:cNvSpPr/>
            <p:nvPr/>
          </p:nvSpPr>
          <p:spPr>
            <a:xfrm>
              <a:off x="3214678" y="928670"/>
              <a:ext cx="500066" cy="954107"/>
            </a:xfrm>
            <a:prstGeom prst="rect">
              <a:avLst/>
            </a:prstGeom>
            <a:ln>
              <a:noFill/>
            </a:ln>
          </p:spPr>
          <p:txBody>
            <a:bodyPr vert="horz" wrap="square">
              <a:spAutoFit/>
            </a:bodyPr>
            <a:lstStyle/>
            <a:p>
              <a:pPr algn="ctr"/>
              <a:r>
                <a:rPr lang="zh-CN" altLang="en-US" sz="1400" b="1" dirty="0" smtClean="0">
                  <a:solidFill>
                    <a:schemeClr val="dk1"/>
                  </a:solidFill>
                  <a:latin typeface="微软雅黑" pitchFamily="34" charset="-122"/>
                  <a:ea typeface="微软雅黑" pitchFamily="34" charset="-122"/>
                </a:rPr>
                <a:t>装备行业</a:t>
              </a:r>
            </a:p>
          </p:txBody>
        </p:sp>
        <p:sp>
          <p:nvSpPr>
            <p:cNvPr id="134" name="矩形 133"/>
            <p:cNvSpPr/>
            <p:nvPr/>
          </p:nvSpPr>
          <p:spPr>
            <a:xfrm>
              <a:off x="4429124" y="785794"/>
              <a:ext cx="357190" cy="1169551"/>
            </a:xfrm>
            <a:prstGeom prst="rect">
              <a:avLst/>
            </a:prstGeom>
            <a:ln>
              <a:noFill/>
            </a:ln>
          </p:spPr>
          <p:txBody>
            <a:bodyPr wrap="square">
              <a:spAutoFit/>
            </a:bodyPr>
            <a:lstStyle/>
            <a:p>
              <a:pPr algn="ctr"/>
              <a:r>
                <a:rPr lang="zh-CN" altLang="en-US" sz="1400" b="1" dirty="0" smtClean="0">
                  <a:solidFill>
                    <a:schemeClr val="dk1"/>
                  </a:solidFill>
                  <a:latin typeface="微软雅黑" pitchFamily="34" charset="-122"/>
                  <a:ea typeface="微软雅黑" pitchFamily="34" charset="-122"/>
                </a:rPr>
                <a:t>消费品行业</a:t>
              </a:r>
            </a:p>
          </p:txBody>
        </p:sp>
        <p:sp>
          <p:nvSpPr>
            <p:cNvPr id="135" name="矩形 134"/>
            <p:cNvSpPr/>
            <p:nvPr/>
          </p:nvSpPr>
          <p:spPr>
            <a:xfrm>
              <a:off x="1857356" y="857232"/>
              <a:ext cx="428628" cy="1167749"/>
            </a:xfrm>
            <a:prstGeom prst="rect">
              <a:avLst/>
            </a:prstGeom>
            <a:ln>
              <a:noFill/>
            </a:ln>
          </p:spPr>
          <p:txBody>
            <a:bodyPr wrap="square">
              <a:spAutoFit/>
            </a:bodyPr>
            <a:lstStyle/>
            <a:p>
              <a:pPr algn="ctr"/>
              <a:r>
                <a:rPr lang="zh-CN" altLang="en-US" sz="1400" b="1" dirty="0" smtClean="0">
                  <a:latin typeface="微软雅黑" pitchFamily="34" charset="-122"/>
                  <a:ea typeface="微软雅黑" pitchFamily="34" charset="-122"/>
                </a:rPr>
                <a:t>原材料行业</a:t>
              </a:r>
              <a:endParaRPr lang="zh-CN" altLang="en-US" sz="1400" b="1" dirty="0">
                <a:latin typeface="微软雅黑" pitchFamily="34" charset="-122"/>
                <a:ea typeface="微软雅黑" pitchFamily="34" charset="-122"/>
              </a:endParaRPr>
            </a:p>
          </p:txBody>
        </p:sp>
        <p:sp>
          <p:nvSpPr>
            <p:cNvPr id="136" name="TextBox 135"/>
            <p:cNvSpPr txBox="1"/>
            <p:nvPr/>
          </p:nvSpPr>
          <p:spPr bwMode="auto">
            <a:xfrm>
              <a:off x="785786" y="2807989"/>
              <a:ext cx="1000132" cy="312176"/>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endParaRPr lang="zh-CN" altLang="en-US" sz="1400" b="1" dirty="0" smtClean="0">
                <a:solidFill>
                  <a:schemeClr val="bg1"/>
                </a:solidFill>
                <a:latin typeface="微软雅黑" pitchFamily="34" charset="-122"/>
                <a:ea typeface="微软雅黑" pitchFamily="34" charset="-122"/>
              </a:endParaRPr>
            </a:p>
          </p:txBody>
        </p:sp>
        <p:sp>
          <p:nvSpPr>
            <p:cNvPr id="139" name="TextBox 138"/>
            <p:cNvSpPr txBox="1"/>
            <p:nvPr/>
          </p:nvSpPr>
          <p:spPr bwMode="auto">
            <a:xfrm>
              <a:off x="785786" y="2885313"/>
              <a:ext cx="1000132" cy="312176"/>
            </a:xfrm>
            <a:prstGeom prst="rect">
              <a:avLst/>
            </a:prstGeom>
            <a:noFill/>
            <a:ln w="12700" algn="ctr">
              <a:noFill/>
              <a:prstDash val="dash"/>
              <a:miter lim="800000"/>
              <a:headEnd type="none" w="sm" len="sm"/>
              <a:tailEnd type="none" w="sm" len="sm"/>
            </a:ln>
            <a:effectLst/>
          </p:spPr>
          <p:txBody>
            <a:bodyPr wrap="square" tIns="46800" bIns="46800" rtlCol="0">
              <a:spAutoFit/>
            </a:bodyPr>
            <a:lstStyle/>
            <a:p>
              <a:pPr algn="ctr" fontAlgn="auto">
                <a:lnSpc>
                  <a:spcPct val="90000"/>
                </a:lnSpc>
                <a:spcBef>
                  <a:spcPts val="0"/>
                </a:spcBef>
                <a:spcAft>
                  <a:spcPts val="0"/>
                </a:spcAft>
              </a:pPr>
              <a:r>
                <a:rPr lang="zh-CN" altLang="en-US" sz="1400" b="1" dirty="0" smtClean="0">
                  <a:solidFill>
                    <a:schemeClr val="bg1"/>
                  </a:solidFill>
                  <a:latin typeface="微软雅黑" pitchFamily="34" charset="-122"/>
                  <a:ea typeface="微软雅黑" pitchFamily="34" charset="-122"/>
                </a:rPr>
                <a:t>网络营销</a:t>
              </a:r>
            </a:p>
          </p:txBody>
        </p:sp>
      </p:grpSp>
      <p:sp>
        <p:nvSpPr>
          <p:cNvPr id="143" name="右箭头 142"/>
          <p:cNvSpPr/>
          <p:nvPr/>
        </p:nvSpPr>
        <p:spPr>
          <a:xfrm>
            <a:off x="7786710" y="2571744"/>
            <a:ext cx="285752" cy="500066"/>
          </a:xfrm>
          <a:prstGeom prst="rightArrow">
            <a:avLst/>
          </a:prstGeom>
          <a:solidFill>
            <a:schemeClr val="accent3">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下箭头 143"/>
          <p:cNvSpPr/>
          <p:nvPr/>
        </p:nvSpPr>
        <p:spPr>
          <a:xfrm>
            <a:off x="3286116" y="5429264"/>
            <a:ext cx="2357454" cy="214314"/>
          </a:xfrm>
          <a:prstGeom prst="downArrow">
            <a:avLst/>
          </a:prstGeom>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45" name="圆角矩形 144"/>
          <p:cNvSpPr/>
          <p:nvPr/>
        </p:nvSpPr>
        <p:spPr bwMode="auto">
          <a:xfrm>
            <a:off x="8072462" y="2666302"/>
            <a:ext cx="857256" cy="500066"/>
          </a:xfrm>
          <a:prstGeom prst="round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a:prstShdw prst="shdw13" dist="38100" dir="3360000">
              <a:schemeClr val="bg2">
                <a:alpha val="10000"/>
              </a:schemeClr>
            </a:prst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chemeClr val="tx1"/>
                </a:solidFill>
                <a:effectLst/>
                <a:latin typeface="华文细黑" pitchFamily="2" charset="-122"/>
                <a:ea typeface="华文细黑" pitchFamily="2" charset="-122"/>
              </a:rPr>
              <a:t>过程虚拟化</a:t>
            </a:r>
          </a:p>
        </p:txBody>
      </p:sp>
      <p:sp>
        <p:nvSpPr>
          <p:cNvPr id="61" name="矩形 5"/>
          <p:cNvSpPr>
            <a:spLocks noChangeArrowheads="1"/>
          </p:cNvSpPr>
          <p:nvPr/>
        </p:nvSpPr>
        <p:spPr bwMode="auto">
          <a:xfrm>
            <a:off x="-285784" y="260350"/>
            <a:ext cx="9264075" cy="553998"/>
          </a:xfrm>
          <a:prstGeom prst="rect">
            <a:avLst/>
          </a:prstGeom>
          <a:noFill/>
          <a:ln w="9525">
            <a:noFill/>
            <a:miter lim="800000"/>
            <a:headEnd/>
            <a:tailEnd/>
          </a:ln>
        </p:spPr>
        <p:txBody>
          <a:bodyPr wrap="none">
            <a:spAutoFit/>
          </a:bodyPr>
          <a:lstStyle/>
          <a:p>
            <a:r>
              <a:rPr lang="zh-CN" altLang="en-US" sz="3000" b="1" dirty="0" smtClean="0">
                <a:solidFill>
                  <a:srgbClr val="0F0FD7"/>
                </a:solidFill>
                <a:effectLst>
                  <a:outerShdw blurRad="31750" dist="25400" dir="5400000" algn="tl" rotWithShape="0">
                    <a:srgbClr val="000000">
                      <a:alpha val="25000"/>
                    </a:srgbClr>
                  </a:outerShdw>
                </a:effectLst>
                <a:latin typeface="黑体" pitchFamily="49" charset="-122"/>
                <a:ea typeface="黑体" pitchFamily="49" charset="-122"/>
                <a:cs typeface="+mj-cs"/>
                <a:sym typeface="Arial" pitchFamily="34" charset="0"/>
              </a:rPr>
              <a:t>（四）现实：我国“互联网</a:t>
            </a:r>
            <a:r>
              <a:rPr lang="en-US" altLang="zh-CN" sz="3000" b="1" dirty="0" smtClean="0">
                <a:solidFill>
                  <a:srgbClr val="0F0FD7"/>
                </a:solidFill>
                <a:effectLst>
                  <a:outerShdw blurRad="31750" dist="25400" dir="5400000" algn="tl" rotWithShape="0">
                    <a:srgbClr val="000000">
                      <a:alpha val="25000"/>
                    </a:srgbClr>
                  </a:outerShdw>
                </a:effectLst>
                <a:latin typeface="黑体" pitchFamily="49" charset="-122"/>
                <a:ea typeface="黑体" pitchFamily="49" charset="-122"/>
                <a:cs typeface="+mj-cs"/>
                <a:sym typeface="Arial" pitchFamily="34" charset="0"/>
              </a:rPr>
              <a:t>+</a:t>
            </a:r>
            <a:r>
              <a:rPr lang="zh-CN" altLang="en-US" sz="3000" b="1" dirty="0" smtClean="0">
                <a:solidFill>
                  <a:srgbClr val="0F0FD7"/>
                </a:solidFill>
                <a:effectLst>
                  <a:outerShdw blurRad="31750" dist="25400" dir="5400000" algn="tl" rotWithShape="0">
                    <a:srgbClr val="000000">
                      <a:alpha val="25000"/>
                    </a:srgbClr>
                  </a:outerShdw>
                </a:effectLst>
                <a:latin typeface="黑体" pitchFamily="49" charset="-122"/>
                <a:ea typeface="黑体" pitchFamily="49" charset="-122"/>
                <a:cs typeface="+mj-cs"/>
                <a:sym typeface="Arial" pitchFamily="34" charset="0"/>
              </a:rPr>
              <a:t>制造业”正引发五大变革</a:t>
            </a:r>
          </a:p>
        </p:txBody>
      </p:sp>
      <p:sp>
        <p:nvSpPr>
          <p:cNvPr id="60"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14</a:t>
            </a:fld>
            <a:endParaRPr lang="en-US" altLang="zh-CN" b="0" dirty="0" smtClean="0">
              <a:solidFill>
                <a:schemeClr val="tx1"/>
              </a:solidFill>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8"/>
          <p:cNvSpPr txBox="1"/>
          <p:nvPr/>
        </p:nvSpPr>
        <p:spPr>
          <a:xfrm>
            <a:off x="211138" y="1196975"/>
            <a:ext cx="8799512" cy="73501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rIns="108000" anchor="ctr"/>
          <a:lstStyle>
            <a:defPPr>
              <a:defRPr lang="zh-CN"/>
            </a:defPPr>
            <a:lvl1pPr>
              <a:lnSpc>
                <a:spcPct val="120000"/>
              </a:lnSpc>
              <a:defRPr sz="1600">
                <a:solidFill>
                  <a:schemeClr val="tx1"/>
                </a:solidFill>
                <a:latin typeface="微软雅黑" panose="020B0503020204020204" pitchFamily="34" charset="-122"/>
                <a:ea typeface="微软雅黑" panose="020B0503020204020204" pitchFamily="34" charset="-122"/>
              </a:defRPr>
            </a:lvl1pPr>
          </a:lstStyle>
          <a:p>
            <a:pPr algn="ctr">
              <a:buFont typeface="Arial" pitchFamily="34" charset="0"/>
              <a:buNone/>
              <a:defRPr/>
            </a:pPr>
            <a:r>
              <a:rPr lang="zh-CN" altLang="en-US" sz="1800" b="1" dirty="0" smtClean="0">
                <a:solidFill>
                  <a:srgbClr val="FF0000"/>
                </a:solidFill>
              </a:rPr>
              <a:t>产品个性化：由规模化标准产品向个性化定制产品延展</a:t>
            </a:r>
            <a:endParaRPr lang="en-US" altLang="zh-CN" sz="1800" b="1" dirty="0" smtClean="0">
              <a:solidFill>
                <a:srgbClr val="FF0000"/>
              </a:solidFill>
            </a:endParaRPr>
          </a:p>
          <a:p>
            <a:pPr algn="ctr">
              <a:buFont typeface="Arial" pitchFamily="34" charset="0"/>
              <a:buNone/>
              <a:defRPr/>
            </a:pPr>
            <a:r>
              <a:rPr lang="zh-CN" altLang="en-US" sz="1800" b="1" dirty="0" smtClean="0"/>
              <a:t>互联网结合智能分析、</a:t>
            </a:r>
            <a:r>
              <a:rPr lang="zh-CN" altLang="en-US" sz="1800" b="1" dirty="0"/>
              <a:t>柔性制</a:t>
            </a:r>
            <a:r>
              <a:rPr lang="zh-CN" altLang="en-US" sz="1800" b="1" dirty="0" smtClean="0"/>
              <a:t>造，针</a:t>
            </a:r>
            <a:r>
              <a:rPr lang="zh-CN" altLang="en-US" sz="1800" b="1" dirty="0"/>
              <a:t>对消费</a:t>
            </a:r>
            <a:r>
              <a:rPr lang="zh-CN" altLang="en-US" sz="1800" b="1" dirty="0" smtClean="0"/>
              <a:t>者个</a:t>
            </a:r>
            <a:r>
              <a:rPr lang="zh-CN" altLang="en-US" sz="1800" b="1" dirty="0"/>
              <a:t>性化需求，实</a:t>
            </a:r>
            <a:r>
              <a:rPr lang="zh-CN" altLang="en-US" sz="1800" b="1" dirty="0" smtClean="0"/>
              <a:t>现定</a:t>
            </a:r>
            <a:r>
              <a:rPr lang="zh-CN" altLang="en-US" sz="1800" b="1" dirty="0"/>
              <a:t>制产品的批量生</a:t>
            </a:r>
            <a:r>
              <a:rPr lang="zh-CN" altLang="en-US" sz="1800" b="1" dirty="0" smtClean="0"/>
              <a:t>产</a:t>
            </a:r>
            <a:endParaRPr lang="zh-CN" altLang="en-US" sz="1800" b="1" dirty="0"/>
          </a:p>
        </p:txBody>
      </p:sp>
      <p:sp>
        <p:nvSpPr>
          <p:cNvPr id="74"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15</a:t>
            </a:fld>
            <a:endParaRPr lang="en-US" altLang="zh-CN" b="0" dirty="0" smtClean="0">
              <a:solidFill>
                <a:schemeClr val="tx1"/>
              </a:solidFill>
            </a:endParaRPr>
          </a:p>
        </p:txBody>
      </p:sp>
      <p:sp>
        <p:nvSpPr>
          <p:cNvPr id="32771" name="Rectangle 2"/>
          <p:cNvSpPr>
            <a:spLocks noGrp="1" noChangeArrowheads="1"/>
          </p:cNvSpPr>
          <p:nvPr>
            <p:ph type="title"/>
          </p:nvPr>
        </p:nvSpPr>
        <p:spPr>
          <a:xfrm>
            <a:off x="0" y="209550"/>
            <a:ext cx="9144000" cy="647700"/>
          </a:xfrm>
        </p:spPr>
        <p:txBody>
          <a:bodyPr>
            <a:normAutofit/>
          </a:bodyPr>
          <a:lstStyle/>
          <a:p>
            <a:pPr eaLnBrk="1" hangingPunct="1"/>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1</a:t>
            </a:r>
            <a:r>
              <a:rPr lang="zh-CN" altLang="en-US" sz="3200" dirty="0" smtClean="0">
                <a:solidFill>
                  <a:srgbClr val="0F0FD7"/>
                </a:solidFill>
                <a:latin typeface="黑体" pitchFamily="49" charset="-122"/>
                <a:ea typeface="黑体" pitchFamily="49" charset="-122"/>
                <a:sym typeface="黑体" pitchFamily="49" charset="-122"/>
              </a:rPr>
              <a:t>）产品个性化</a:t>
            </a:r>
          </a:p>
        </p:txBody>
      </p:sp>
      <p:cxnSp>
        <p:nvCxnSpPr>
          <p:cNvPr id="162" name="直接连接符 161"/>
          <p:cNvCxnSpPr/>
          <p:nvPr/>
        </p:nvCxnSpPr>
        <p:spPr bwMode="auto">
          <a:xfrm rot="5400000">
            <a:off x="2270919" y="4128294"/>
            <a:ext cx="4746625" cy="1587"/>
          </a:xfrm>
          <a:prstGeom prst="line">
            <a:avLst/>
          </a:prstGeom>
          <a:ln>
            <a:solidFill>
              <a:schemeClr val="bg2">
                <a:lumMod val="50000"/>
                <a:lumOff val="50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01" name="Cloud 51"/>
          <p:cNvSpPr/>
          <p:nvPr/>
        </p:nvSpPr>
        <p:spPr>
          <a:xfrm>
            <a:off x="2493963" y="2309813"/>
            <a:ext cx="1624012" cy="717550"/>
          </a:xfrm>
          <a:prstGeom prst="cloud">
            <a:avLst/>
          </a:prstGeom>
          <a:solidFill>
            <a:srgbClr val="FFFFFF"/>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02" name="Flowchart: Process 87"/>
          <p:cNvSpPr/>
          <p:nvPr/>
        </p:nvSpPr>
        <p:spPr>
          <a:xfrm>
            <a:off x="2076450" y="2249488"/>
            <a:ext cx="2208213" cy="3482975"/>
          </a:xfrm>
          <a:prstGeom prst="flowChartProcess">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2775" name="TextBox 65"/>
          <p:cNvSpPr txBox="1">
            <a:spLocks noChangeArrowheads="1"/>
          </p:cNvSpPr>
          <p:nvPr/>
        </p:nvSpPr>
        <p:spPr bwMode="auto">
          <a:xfrm>
            <a:off x="2124075" y="5157788"/>
            <a:ext cx="2198688" cy="522287"/>
          </a:xfrm>
          <a:prstGeom prst="rect">
            <a:avLst/>
          </a:prstGeom>
          <a:noFill/>
          <a:ln w="9525">
            <a:noFill/>
            <a:miter lim="800000"/>
            <a:headEnd/>
            <a:tailEnd/>
          </a:ln>
        </p:spPr>
        <p:txBody>
          <a:bodyPr wrap="none">
            <a:spAutoFit/>
          </a:bodyPr>
          <a:lstStyle/>
          <a:p>
            <a:pPr algn="ctr"/>
            <a:r>
              <a:rPr lang="zh-CN" altLang="en-US" sz="1400">
                <a:latin typeface="微软雅黑" pitchFamily="34" charset="-122"/>
                <a:ea typeface="微软雅黑" pitchFamily="34" charset="-122"/>
              </a:rPr>
              <a:t>物联网管理系统</a:t>
            </a:r>
            <a:endParaRPr lang="en-US" altLang="zh-CN" sz="1400">
              <a:latin typeface="微软雅黑" pitchFamily="34" charset="-122"/>
              <a:ea typeface="微软雅黑" pitchFamily="34" charset="-122"/>
            </a:endParaRPr>
          </a:p>
          <a:p>
            <a:pPr algn="ctr"/>
            <a:r>
              <a:rPr lang="zh-CN" altLang="en-US" sz="1400">
                <a:latin typeface="微软雅黑" pitchFamily="34" charset="-122"/>
                <a:ea typeface="微软雅黑" pitchFamily="34" charset="-122"/>
              </a:rPr>
              <a:t>数字化设备</a:t>
            </a: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柔性化生产线</a:t>
            </a:r>
            <a:endParaRPr lang="en-US" altLang="zh-CN" sz="1400">
              <a:latin typeface="微软雅黑" pitchFamily="34" charset="-122"/>
              <a:ea typeface="微软雅黑" pitchFamily="34" charset="-122"/>
            </a:endParaRPr>
          </a:p>
        </p:txBody>
      </p:sp>
      <p:sp>
        <p:nvSpPr>
          <p:cNvPr id="32776" name="TextBox 63"/>
          <p:cNvSpPr txBox="1">
            <a:spLocks noChangeArrowheads="1"/>
          </p:cNvSpPr>
          <p:nvPr/>
        </p:nvSpPr>
        <p:spPr bwMode="auto">
          <a:xfrm>
            <a:off x="2919413" y="2503488"/>
            <a:ext cx="722312" cy="307975"/>
          </a:xfrm>
          <a:prstGeom prst="rect">
            <a:avLst/>
          </a:prstGeom>
          <a:noFill/>
          <a:ln w="9525">
            <a:noFill/>
            <a:miter lim="800000"/>
            <a:headEnd/>
            <a:tailEnd/>
          </a:ln>
        </p:spPr>
        <p:txBody>
          <a:bodyPr wrap="none">
            <a:spAutoFit/>
          </a:bodyPr>
          <a:lstStyle/>
          <a:p>
            <a:pPr algn="ctr"/>
            <a:r>
              <a:rPr lang="zh-CN" altLang="en-US" sz="1400">
                <a:latin typeface="微软雅黑" pitchFamily="34" charset="-122"/>
                <a:ea typeface="微软雅黑" pitchFamily="34" charset="-122"/>
              </a:rPr>
              <a:t>云中心</a:t>
            </a:r>
            <a:endParaRPr lang="en-US" altLang="zh-CN" sz="1400">
              <a:latin typeface="微软雅黑" pitchFamily="34" charset="-122"/>
              <a:ea typeface="微软雅黑" pitchFamily="34" charset="-122"/>
            </a:endParaRPr>
          </a:p>
        </p:txBody>
      </p:sp>
      <p:grpSp>
        <p:nvGrpSpPr>
          <p:cNvPr id="2" name="Group 8"/>
          <p:cNvGrpSpPr/>
          <p:nvPr/>
        </p:nvGrpSpPr>
        <p:grpSpPr>
          <a:xfrm>
            <a:off x="816676" y="3224606"/>
            <a:ext cx="343969" cy="442510"/>
            <a:chOff x="857250" y="2619980"/>
            <a:chExt cx="1435100" cy="2002820"/>
          </a:xfrm>
          <a:solidFill>
            <a:srgbClr val="6F08F8"/>
          </a:solidFill>
        </p:grpSpPr>
        <p:sp>
          <p:nvSpPr>
            <p:cNvPr id="108" name="Oval 9"/>
            <p:cNvSpPr/>
            <p:nvPr/>
          </p:nvSpPr>
          <p:spPr>
            <a:xfrm>
              <a:off x="1200150" y="2619980"/>
              <a:ext cx="749300" cy="758220"/>
            </a:xfrm>
            <a:prstGeom prst="ellipse">
              <a:avLst/>
            </a:prstGeom>
            <a:grp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09" name="Chord 10"/>
            <p:cNvSpPr/>
            <p:nvPr/>
          </p:nvSpPr>
          <p:spPr>
            <a:xfrm rot="5400000">
              <a:off x="952500" y="3282950"/>
              <a:ext cx="1244600" cy="1435100"/>
            </a:xfrm>
            <a:prstGeom prst="chord">
              <a:avLst>
                <a:gd name="adj1" fmla="val 5560019"/>
                <a:gd name="adj2" fmla="val 16017636"/>
              </a:avLst>
            </a:prstGeom>
            <a:grpFill/>
            <a:ln w="127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grpSp>
      <p:cxnSp>
        <p:nvCxnSpPr>
          <p:cNvPr id="110" name="Straight Arrow Connector 16"/>
          <p:cNvCxnSpPr/>
          <p:nvPr/>
        </p:nvCxnSpPr>
        <p:spPr>
          <a:xfrm>
            <a:off x="1052513" y="3600450"/>
            <a:ext cx="0" cy="6270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1" name="TextBox 17"/>
          <p:cNvSpPr txBox="1"/>
          <p:nvPr/>
        </p:nvSpPr>
        <p:spPr>
          <a:xfrm>
            <a:off x="1052513" y="3546475"/>
            <a:ext cx="554037" cy="708025"/>
          </a:xfrm>
          <a:prstGeom prst="rect">
            <a:avLst/>
          </a:prstGeom>
          <a:noFill/>
        </p:spPr>
        <p:txBody>
          <a:bodyPr vert="eaVert" wrap="none">
            <a:spAutoFit/>
          </a:bodyPr>
          <a:lstStyle/>
          <a:p>
            <a:pPr>
              <a:buFont typeface="Arial" pitchFamily="34" charset="0"/>
              <a:buNone/>
              <a:defRP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线下体验</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buFont typeface="Arial" pitchFamily="34" charset="0"/>
              <a:buNone/>
              <a:defRP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个性要求</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cxnSp>
        <p:nvCxnSpPr>
          <p:cNvPr id="113" name="Straight Arrow Connector 18"/>
          <p:cNvCxnSpPr/>
          <p:nvPr/>
        </p:nvCxnSpPr>
        <p:spPr>
          <a:xfrm flipV="1">
            <a:off x="923925" y="3575050"/>
            <a:ext cx="0" cy="6556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7" name="TextBox 19"/>
          <p:cNvSpPr txBox="1"/>
          <p:nvPr/>
        </p:nvSpPr>
        <p:spPr>
          <a:xfrm>
            <a:off x="390525" y="3559175"/>
            <a:ext cx="554038" cy="708025"/>
          </a:xfrm>
          <a:prstGeom prst="rect">
            <a:avLst/>
          </a:prstGeom>
          <a:noFill/>
        </p:spPr>
        <p:txBody>
          <a:bodyPr vert="eaVert" wrap="none">
            <a:spAutoFit/>
          </a:bodyPr>
          <a:lstStyle/>
          <a:p>
            <a:pPr>
              <a:buFont typeface="Arial" pitchFamily="34" charset="0"/>
              <a:buNone/>
              <a:defRP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免费量房</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a:p>
            <a:pPr>
              <a:buFont typeface="Arial" pitchFamily="34" charset="0"/>
              <a:buNone/>
              <a:defRPr/>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设计展示</a:t>
            </a:r>
            <a:endParaRPr lang="en-US" altLang="zh-CN" sz="12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3" name="Group 30"/>
          <p:cNvGrpSpPr>
            <a:grpSpLocks/>
          </p:cNvGrpSpPr>
          <p:nvPr/>
        </p:nvGrpSpPr>
        <p:grpSpPr bwMode="auto">
          <a:xfrm>
            <a:off x="596900" y="4287838"/>
            <a:ext cx="806450" cy="442912"/>
            <a:chOff x="5168900" y="2070100"/>
            <a:chExt cx="1739900" cy="1397000"/>
          </a:xfrm>
        </p:grpSpPr>
        <p:sp>
          <p:nvSpPr>
            <p:cNvPr id="119" name="Oval 31"/>
            <p:cNvSpPr/>
            <p:nvPr/>
          </p:nvSpPr>
          <p:spPr>
            <a:xfrm>
              <a:off x="5466876" y="3136627"/>
              <a:ext cx="1130250" cy="330473"/>
            </a:xfrm>
            <a:prstGeom prst="ellipse">
              <a:avLst/>
            </a:prstGeom>
            <a:solidFill>
              <a:schemeClr val="tx1">
                <a:lumMod val="50000"/>
                <a:lumOff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21" name="Rectangle 32"/>
            <p:cNvSpPr/>
            <p:nvPr/>
          </p:nvSpPr>
          <p:spPr>
            <a:xfrm>
              <a:off x="5168900" y="2070100"/>
              <a:ext cx="1739900" cy="1106584"/>
            </a:xfrm>
            <a:prstGeom prst="rect">
              <a:avLst/>
            </a:prstGeom>
            <a:solidFill>
              <a:schemeClr val="tx1">
                <a:lumMod val="50000"/>
                <a:lumOff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22" name="Rectangle 33"/>
            <p:cNvSpPr/>
            <p:nvPr/>
          </p:nvSpPr>
          <p:spPr>
            <a:xfrm>
              <a:off x="5295626" y="2160229"/>
              <a:ext cx="1496724" cy="886268"/>
            </a:xfrm>
            <a:prstGeom prst="rect">
              <a:avLst/>
            </a:pr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123" name="Can 54"/>
          <p:cNvSpPr/>
          <p:nvPr/>
        </p:nvSpPr>
        <p:spPr>
          <a:xfrm>
            <a:off x="2746375" y="3489325"/>
            <a:ext cx="1066800" cy="598488"/>
          </a:xfrm>
          <a:prstGeom prst="can">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grpSp>
        <p:nvGrpSpPr>
          <p:cNvPr id="4" name="Group 56"/>
          <p:cNvGrpSpPr/>
          <p:nvPr/>
        </p:nvGrpSpPr>
        <p:grpSpPr>
          <a:xfrm>
            <a:off x="2865140" y="4484733"/>
            <a:ext cx="1227864" cy="585718"/>
            <a:chOff x="2819400" y="2108200"/>
            <a:chExt cx="1346200" cy="787400"/>
          </a:xfrm>
          <a:solidFill>
            <a:schemeClr val="accent1">
              <a:lumMod val="20000"/>
              <a:lumOff val="80000"/>
            </a:schemeClr>
          </a:solidFill>
        </p:grpSpPr>
        <p:sp>
          <p:nvSpPr>
            <p:cNvPr id="125" name="Cube 59"/>
            <p:cNvSpPr/>
            <p:nvPr/>
          </p:nvSpPr>
          <p:spPr>
            <a:xfrm>
              <a:off x="2819400" y="2108200"/>
              <a:ext cx="1346200" cy="787400"/>
            </a:xfrm>
            <a:prstGeom prst="cube">
              <a:avLst>
                <a:gd name="adj" fmla="val 33065"/>
              </a:avLst>
            </a:prstGeom>
            <a:grp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27" name="Rectangle 60"/>
            <p:cNvSpPr/>
            <p:nvPr/>
          </p:nvSpPr>
          <p:spPr>
            <a:xfrm>
              <a:off x="2819400" y="2375136"/>
              <a:ext cx="1135401" cy="520464"/>
            </a:xfrm>
            <a:prstGeom prst="rect">
              <a:avLst/>
            </a:prstGeom>
            <a:solidFill>
              <a:schemeClr val="bg1"/>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37" name="Rectangle 61"/>
            <p:cNvSpPr/>
            <p:nvPr/>
          </p:nvSpPr>
          <p:spPr>
            <a:xfrm>
              <a:off x="3037560" y="2593101"/>
              <a:ext cx="611909" cy="302499"/>
            </a:xfrm>
            <a:prstGeom prst="rect">
              <a:avLst/>
            </a:prstGeom>
            <a:grp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grpSp>
      <p:sp>
        <p:nvSpPr>
          <p:cNvPr id="32785" name="TextBox 70"/>
          <p:cNvSpPr txBox="1">
            <a:spLocks noChangeArrowheads="1"/>
          </p:cNvSpPr>
          <p:nvPr/>
        </p:nvSpPr>
        <p:spPr bwMode="auto">
          <a:xfrm>
            <a:off x="323850" y="4868863"/>
            <a:ext cx="1262063" cy="523875"/>
          </a:xfrm>
          <a:prstGeom prst="rect">
            <a:avLst/>
          </a:prstGeom>
          <a:noFill/>
          <a:ln w="9525">
            <a:noFill/>
            <a:miter lim="800000"/>
            <a:headEnd/>
            <a:tailEnd/>
          </a:ln>
        </p:spPr>
        <p:txBody>
          <a:bodyPr wrap="none">
            <a:spAutoFit/>
          </a:bodyPr>
          <a:lstStyle/>
          <a:p>
            <a:pPr algn="ctr"/>
            <a:r>
              <a:rPr lang="en-US" altLang="zh-CN" sz="1400">
                <a:latin typeface="微软雅黑" pitchFamily="34" charset="-122"/>
                <a:ea typeface="微软雅黑" pitchFamily="34" charset="-122"/>
              </a:rPr>
              <a:t>O2O</a:t>
            </a:r>
          </a:p>
          <a:p>
            <a:pPr algn="ctr"/>
            <a:r>
              <a:rPr lang="zh-CN" altLang="en-US" sz="1400">
                <a:latin typeface="微软雅黑" pitchFamily="34" charset="-122"/>
                <a:ea typeface="微软雅黑" pitchFamily="34" charset="-122"/>
              </a:rPr>
              <a:t>电子商务平台</a:t>
            </a:r>
            <a:endParaRPr lang="en-US" altLang="zh-CN" sz="1400">
              <a:latin typeface="微软雅黑" pitchFamily="34" charset="-122"/>
              <a:ea typeface="微软雅黑" pitchFamily="34" charset="-122"/>
            </a:endParaRPr>
          </a:p>
        </p:txBody>
      </p:sp>
      <p:sp>
        <p:nvSpPr>
          <p:cNvPr id="32786" name="TextBox 46"/>
          <p:cNvSpPr txBox="1">
            <a:spLocks noChangeArrowheads="1"/>
          </p:cNvSpPr>
          <p:nvPr/>
        </p:nvSpPr>
        <p:spPr bwMode="auto">
          <a:xfrm>
            <a:off x="2184400" y="3384550"/>
            <a:ext cx="400050" cy="990600"/>
          </a:xfrm>
          <a:prstGeom prst="rect">
            <a:avLst/>
          </a:prstGeom>
          <a:noFill/>
          <a:ln w="9525">
            <a:noFill/>
            <a:miter lim="800000"/>
            <a:headEnd/>
            <a:tailEnd/>
          </a:ln>
        </p:spPr>
        <p:txBody>
          <a:bodyPr vert="eaVert" wrap="none">
            <a:spAutoFit/>
          </a:bodyPr>
          <a:lstStyle/>
          <a:p>
            <a:pPr algn="ctr"/>
            <a:r>
              <a:rPr lang="zh-CN" altLang="en-US" sz="1400">
                <a:solidFill>
                  <a:srgbClr val="823634"/>
                </a:solidFill>
                <a:latin typeface="微软雅黑" pitchFamily="34" charset="-122"/>
                <a:ea typeface="微软雅黑" pitchFamily="34" charset="-122"/>
              </a:rPr>
              <a:t>宽带互联网</a:t>
            </a:r>
          </a:p>
        </p:txBody>
      </p:sp>
      <p:sp>
        <p:nvSpPr>
          <p:cNvPr id="140" name="TextBox 77"/>
          <p:cNvSpPr txBox="1"/>
          <p:nvPr/>
        </p:nvSpPr>
        <p:spPr>
          <a:xfrm>
            <a:off x="2411413" y="4365625"/>
            <a:ext cx="492125" cy="276225"/>
          </a:xfrm>
          <a:prstGeom prst="rect">
            <a:avLst/>
          </a:prstGeom>
          <a:noFill/>
        </p:spPr>
        <p:txBody>
          <a:bodyPr wrap="none">
            <a:spAutoFit/>
          </a:bodyPr>
          <a:lstStyle/>
          <a:p>
            <a:pPr>
              <a:buFont typeface="Arial" pitchFamily="34" charset="0"/>
              <a:buNone/>
              <a:defRPr/>
            </a:pPr>
            <a:r>
              <a:rPr lang="zh-CN" altLang="en-US" sz="1200" b="1" dirty="0">
                <a:solidFill>
                  <a:schemeClr val="bg2">
                    <a:lumMod val="10000"/>
                  </a:schemeClr>
                </a:solidFill>
                <a:latin typeface="微软雅黑" panose="020B0503020204020204" pitchFamily="34" charset="-122"/>
                <a:ea typeface="微软雅黑" panose="020B0503020204020204" pitchFamily="34" charset="-122"/>
              </a:rPr>
              <a:t>下单</a:t>
            </a:r>
            <a:endParaRPr lang="en-US"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63" name="TextBox 78"/>
          <p:cNvSpPr txBox="1"/>
          <p:nvPr/>
        </p:nvSpPr>
        <p:spPr>
          <a:xfrm>
            <a:off x="1587500" y="4429125"/>
            <a:ext cx="492125" cy="276225"/>
          </a:xfrm>
          <a:prstGeom prst="rect">
            <a:avLst/>
          </a:prstGeom>
          <a:noFill/>
        </p:spPr>
        <p:txBody>
          <a:bodyPr wrap="none">
            <a:spAutoFit/>
          </a:bodyPr>
          <a:lstStyle/>
          <a:p>
            <a:pPr>
              <a:buFont typeface="Arial" pitchFamily="34" charset="0"/>
              <a:buNone/>
              <a:defRPr/>
            </a:pPr>
            <a:r>
              <a:rPr lang="zh-CN" altLang="en-US" sz="1200" b="1" dirty="0">
                <a:solidFill>
                  <a:schemeClr val="bg2">
                    <a:lumMod val="10000"/>
                  </a:schemeClr>
                </a:solidFill>
                <a:latin typeface="微软雅黑" panose="020B0503020204020204" pitchFamily="34" charset="-122"/>
                <a:ea typeface="微软雅黑" panose="020B0503020204020204" pitchFamily="34" charset="-122"/>
              </a:rPr>
              <a:t>发货</a:t>
            </a:r>
            <a:endParaRPr lang="en-US"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cxnSp>
        <p:nvCxnSpPr>
          <p:cNvPr id="164" name="Straight Arrow Connector 73"/>
          <p:cNvCxnSpPr/>
          <p:nvPr/>
        </p:nvCxnSpPr>
        <p:spPr>
          <a:xfrm flipV="1">
            <a:off x="1619250" y="2938463"/>
            <a:ext cx="801688" cy="468312"/>
          </a:xfrm>
          <a:prstGeom prst="straightConnector1">
            <a:avLst/>
          </a:prstGeom>
          <a:ln w="38100">
            <a:solidFill>
              <a:srgbClr val="00B05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5" name="TextBox 83"/>
          <p:cNvSpPr txBox="1"/>
          <p:nvPr/>
        </p:nvSpPr>
        <p:spPr>
          <a:xfrm>
            <a:off x="1947863" y="2365375"/>
            <a:ext cx="800100" cy="276225"/>
          </a:xfrm>
          <a:prstGeom prst="rect">
            <a:avLst/>
          </a:prstGeom>
          <a:noFill/>
        </p:spPr>
        <p:txBody>
          <a:bodyPr wrap="none">
            <a:spAutoFit/>
          </a:bodyPr>
          <a:lstStyle/>
          <a:p>
            <a:pPr>
              <a:buFont typeface="Arial" pitchFamily="34" charset="0"/>
              <a:buNone/>
              <a:defRPr/>
            </a:pPr>
            <a:r>
              <a:rPr lang="zh-CN" altLang="en-US" sz="1200" b="1" dirty="0">
                <a:solidFill>
                  <a:schemeClr val="bg2">
                    <a:lumMod val="10000"/>
                  </a:schemeClr>
                </a:solidFill>
                <a:latin typeface="微软雅黑" panose="020B0503020204020204" pitchFamily="34" charset="-122"/>
                <a:ea typeface="微软雅黑" panose="020B0503020204020204" pitchFamily="34" charset="-122"/>
              </a:rPr>
              <a:t>丰富素材</a:t>
            </a:r>
            <a:endParaRPr lang="en-US"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166" name="TextBox 84"/>
          <p:cNvSpPr txBox="1"/>
          <p:nvPr/>
        </p:nvSpPr>
        <p:spPr>
          <a:xfrm>
            <a:off x="1263650" y="2952750"/>
            <a:ext cx="800100" cy="277813"/>
          </a:xfrm>
          <a:prstGeom prst="rect">
            <a:avLst/>
          </a:prstGeom>
          <a:noFill/>
        </p:spPr>
        <p:txBody>
          <a:bodyPr wrap="none">
            <a:spAutoFit/>
          </a:bodyPr>
          <a:lstStyle/>
          <a:p>
            <a:pPr>
              <a:buFont typeface="Arial" pitchFamily="34" charset="0"/>
              <a:buNone/>
              <a:defRPr/>
            </a:pPr>
            <a:r>
              <a:rPr lang="zh-CN" altLang="en-US" sz="1200" b="1" dirty="0">
                <a:solidFill>
                  <a:schemeClr val="bg2">
                    <a:lumMod val="10000"/>
                  </a:schemeClr>
                </a:solidFill>
                <a:latin typeface="微软雅黑" panose="020B0503020204020204" pitchFamily="34" charset="-122"/>
                <a:ea typeface="微软雅黑" panose="020B0503020204020204" pitchFamily="34" charset="-122"/>
              </a:rPr>
              <a:t>快速设计</a:t>
            </a:r>
            <a:endParaRPr lang="en-US"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cxnSp>
        <p:nvCxnSpPr>
          <p:cNvPr id="167" name="Straight Arrow Connector 76"/>
          <p:cNvCxnSpPr>
            <a:endCxn id="123" idx="1"/>
          </p:cNvCxnSpPr>
          <p:nvPr/>
        </p:nvCxnSpPr>
        <p:spPr>
          <a:xfrm flipH="1">
            <a:off x="3279775" y="3009900"/>
            <a:ext cx="3175" cy="479425"/>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32793" name="TextBox 92"/>
          <p:cNvSpPr txBox="1">
            <a:spLocks noChangeArrowheads="1"/>
          </p:cNvSpPr>
          <p:nvPr/>
        </p:nvSpPr>
        <p:spPr bwMode="auto">
          <a:xfrm>
            <a:off x="328613" y="3217863"/>
            <a:ext cx="544512" cy="307975"/>
          </a:xfrm>
          <a:prstGeom prst="rect">
            <a:avLst/>
          </a:prstGeom>
          <a:noFill/>
          <a:ln w="9525">
            <a:noFill/>
            <a:miter lim="800000"/>
            <a:headEnd/>
            <a:tailEnd/>
          </a:ln>
        </p:spPr>
        <p:txBody>
          <a:bodyPr wrap="none">
            <a:spAutoFit/>
          </a:bodyPr>
          <a:lstStyle/>
          <a:p>
            <a:r>
              <a:rPr lang="zh-CN" altLang="en-US" sz="1400" b="1">
                <a:solidFill>
                  <a:srgbClr val="C00000"/>
                </a:solidFill>
                <a:latin typeface="微软雅黑" pitchFamily="34" charset="-122"/>
                <a:ea typeface="微软雅黑" pitchFamily="34" charset="-122"/>
              </a:rPr>
              <a:t>用户</a:t>
            </a:r>
            <a:endParaRPr lang="en-US" altLang="zh-CN" sz="1400" b="1">
              <a:solidFill>
                <a:srgbClr val="C00000"/>
              </a:solidFill>
              <a:latin typeface="微软雅黑" pitchFamily="34" charset="-122"/>
              <a:ea typeface="微软雅黑" pitchFamily="34" charset="-122"/>
            </a:endParaRPr>
          </a:p>
        </p:txBody>
      </p:sp>
      <p:sp>
        <p:nvSpPr>
          <p:cNvPr id="32794" name="TextBox 106"/>
          <p:cNvSpPr txBox="1">
            <a:spLocks noChangeArrowheads="1"/>
          </p:cNvSpPr>
          <p:nvPr/>
        </p:nvSpPr>
        <p:spPr bwMode="auto">
          <a:xfrm>
            <a:off x="3692525" y="3003550"/>
            <a:ext cx="542925" cy="307975"/>
          </a:xfrm>
          <a:prstGeom prst="rect">
            <a:avLst/>
          </a:prstGeom>
          <a:noFill/>
          <a:ln w="9525">
            <a:noFill/>
            <a:miter lim="800000"/>
            <a:headEnd/>
            <a:tailEnd/>
          </a:ln>
        </p:spPr>
        <p:txBody>
          <a:bodyPr wrap="none">
            <a:spAutoFit/>
          </a:bodyPr>
          <a:lstStyle/>
          <a:p>
            <a:r>
              <a:rPr lang="zh-CN" altLang="en-US" sz="1400" b="1">
                <a:solidFill>
                  <a:srgbClr val="C00000"/>
                </a:solidFill>
                <a:latin typeface="微软雅黑" pitchFamily="34" charset="-122"/>
                <a:ea typeface="微软雅黑" pitchFamily="34" charset="-122"/>
              </a:rPr>
              <a:t>厂商</a:t>
            </a:r>
            <a:endParaRPr lang="en-US" altLang="zh-CN" sz="1400" b="1">
              <a:solidFill>
                <a:srgbClr val="C00000"/>
              </a:solidFill>
              <a:latin typeface="微软雅黑" pitchFamily="34" charset="-122"/>
              <a:ea typeface="微软雅黑" pitchFamily="34" charset="-122"/>
            </a:endParaRPr>
          </a:p>
        </p:txBody>
      </p:sp>
      <p:sp>
        <p:nvSpPr>
          <p:cNvPr id="32795" name="TextBox 33"/>
          <p:cNvSpPr txBox="1">
            <a:spLocks noChangeArrowheads="1"/>
          </p:cNvSpPr>
          <p:nvPr/>
        </p:nvSpPr>
        <p:spPr bwMode="auto">
          <a:xfrm>
            <a:off x="273050" y="2085975"/>
            <a:ext cx="1689100" cy="757238"/>
          </a:xfrm>
          <a:prstGeom prst="rect">
            <a:avLst/>
          </a:prstGeom>
          <a:noFill/>
          <a:ln w="9525">
            <a:noFill/>
            <a:miter lim="800000"/>
            <a:headEnd/>
            <a:tailEnd/>
          </a:ln>
        </p:spPr>
        <p:txBody>
          <a:bodyPr>
            <a:spAutoFit/>
          </a:bodyPr>
          <a:lstStyle/>
          <a:p>
            <a:pPr>
              <a:lnSpc>
                <a:spcPct val="120000"/>
              </a:lnSpc>
            </a:pPr>
            <a:r>
              <a:rPr lang="zh-CN" altLang="en-US">
                <a:solidFill>
                  <a:srgbClr val="FF0000"/>
                </a:solidFill>
                <a:latin typeface="微软雅黑" pitchFamily="34" charset="-122"/>
                <a:ea typeface="微软雅黑" pitchFamily="34" charset="-122"/>
              </a:rPr>
              <a:t>尚品宅配</a:t>
            </a:r>
            <a:endParaRPr lang="en-US" altLang="zh-CN">
              <a:solidFill>
                <a:srgbClr val="FF0000"/>
              </a:solidFill>
              <a:latin typeface="微软雅黑" pitchFamily="34" charset="-122"/>
              <a:ea typeface="微软雅黑" pitchFamily="34" charset="-122"/>
            </a:endParaRPr>
          </a:p>
          <a:p>
            <a:pPr>
              <a:lnSpc>
                <a:spcPct val="120000"/>
              </a:lnSpc>
            </a:pPr>
            <a:r>
              <a:rPr lang="zh-CN" altLang="en-US">
                <a:latin typeface="微软雅黑" pitchFamily="34" charset="-122"/>
                <a:ea typeface="微软雅黑" pitchFamily="34" charset="-122"/>
              </a:rPr>
              <a:t>家具定制</a:t>
            </a:r>
            <a:endParaRPr lang="en-US" altLang="zh-CN">
              <a:latin typeface="微软雅黑" pitchFamily="34" charset="-122"/>
              <a:ea typeface="微软雅黑" pitchFamily="34" charset="-122"/>
            </a:endParaRPr>
          </a:p>
        </p:txBody>
      </p:sp>
      <p:cxnSp>
        <p:nvCxnSpPr>
          <p:cNvPr id="171" name="Straight Arrow Connector 80"/>
          <p:cNvCxnSpPr/>
          <p:nvPr/>
        </p:nvCxnSpPr>
        <p:spPr>
          <a:xfrm>
            <a:off x="1641475" y="4270375"/>
            <a:ext cx="942975" cy="508000"/>
          </a:xfrm>
          <a:prstGeom prst="straightConnector1">
            <a:avLst/>
          </a:prstGeom>
          <a:ln w="38100">
            <a:solidFill>
              <a:srgbClr val="00B05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2" name="Flowchart: Process 87"/>
          <p:cNvSpPr/>
          <p:nvPr/>
        </p:nvSpPr>
        <p:spPr>
          <a:xfrm>
            <a:off x="330200" y="3168650"/>
            <a:ext cx="1298575" cy="1679575"/>
          </a:xfrm>
          <a:prstGeom prst="flowChartProcess">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2798" name="TextBox 64"/>
          <p:cNvSpPr txBox="1">
            <a:spLocks noChangeArrowheads="1"/>
          </p:cNvSpPr>
          <p:nvPr/>
        </p:nvSpPr>
        <p:spPr bwMode="auto">
          <a:xfrm>
            <a:off x="2700338" y="3654425"/>
            <a:ext cx="1081087" cy="307975"/>
          </a:xfrm>
          <a:prstGeom prst="rect">
            <a:avLst/>
          </a:prstGeom>
          <a:noFill/>
          <a:ln w="9525">
            <a:noFill/>
            <a:miter lim="800000"/>
            <a:headEnd/>
            <a:tailEnd/>
          </a:ln>
        </p:spPr>
        <p:txBody>
          <a:bodyPr wrap="none">
            <a:spAutoFit/>
          </a:bodyPr>
          <a:lstStyle/>
          <a:p>
            <a:pPr algn="ctr"/>
            <a:r>
              <a:rPr lang="zh-CN" altLang="en-US" sz="1400">
                <a:latin typeface="微软雅黑" pitchFamily="34" charset="-122"/>
                <a:ea typeface="微软雅黑" pitchFamily="34" charset="-122"/>
              </a:rPr>
              <a:t>大数据分析</a:t>
            </a:r>
            <a:endParaRPr lang="en-US" altLang="zh-CN" sz="1400">
              <a:latin typeface="微软雅黑" pitchFamily="34" charset="-122"/>
              <a:ea typeface="微软雅黑" pitchFamily="34" charset="-122"/>
            </a:endParaRPr>
          </a:p>
        </p:txBody>
      </p:sp>
      <p:sp>
        <p:nvSpPr>
          <p:cNvPr id="32799" name="矩形 173"/>
          <p:cNvSpPr>
            <a:spLocks noChangeArrowheads="1"/>
          </p:cNvSpPr>
          <p:nvPr/>
        </p:nvSpPr>
        <p:spPr bwMode="auto">
          <a:xfrm>
            <a:off x="684213" y="5805488"/>
            <a:ext cx="3297237" cy="369887"/>
          </a:xfrm>
          <a:prstGeom prst="rect">
            <a:avLst/>
          </a:prstGeom>
          <a:noFill/>
          <a:ln w="9525">
            <a:noFill/>
            <a:miter lim="800000"/>
            <a:headEnd/>
            <a:tailEnd/>
          </a:ln>
        </p:spPr>
        <p:txBody>
          <a:bodyPr wrap="none">
            <a:spAutoFit/>
          </a:bodyPr>
          <a:lstStyle/>
          <a:p>
            <a:r>
              <a:rPr lang="zh-CN" altLang="en-US">
                <a:solidFill>
                  <a:srgbClr val="C00000"/>
                </a:solidFill>
                <a:latin typeface="微软雅黑" pitchFamily="34" charset="-122"/>
                <a:ea typeface="微软雅黑" pitchFamily="34" charset="-122"/>
              </a:rPr>
              <a:t>海量数据</a:t>
            </a:r>
            <a:r>
              <a:rPr lang="en-US" altLang="zh-CN">
                <a:solidFill>
                  <a:srgbClr val="C00000"/>
                </a:solidFill>
                <a:latin typeface="微软雅黑" pitchFamily="34" charset="-122"/>
                <a:ea typeface="微软雅黑" pitchFamily="34" charset="-122"/>
              </a:rPr>
              <a:t>+</a:t>
            </a:r>
            <a:r>
              <a:rPr lang="zh-CN" altLang="en-US">
                <a:solidFill>
                  <a:srgbClr val="C00000"/>
                </a:solidFill>
                <a:latin typeface="微软雅黑" pitchFamily="34" charset="-122"/>
                <a:ea typeface="微软雅黑" pitchFamily="34" charset="-122"/>
              </a:rPr>
              <a:t>智能分析</a:t>
            </a:r>
            <a:r>
              <a:rPr lang="en-US" altLang="zh-CN">
                <a:solidFill>
                  <a:srgbClr val="C00000"/>
                </a:solidFill>
                <a:latin typeface="微软雅黑" pitchFamily="34" charset="-122"/>
                <a:ea typeface="微软雅黑" pitchFamily="34" charset="-122"/>
              </a:rPr>
              <a:t>+</a:t>
            </a:r>
            <a:r>
              <a:rPr lang="zh-CN" altLang="en-US">
                <a:solidFill>
                  <a:srgbClr val="C00000"/>
                </a:solidFill>
                <a:latin typeface="微软雅黑" pitchFamily="34" charset="-122"/>
                <a:ea typeface="微软雅黑" pitchFamily="34" charset="-122"/>
              </a:rPr>
              <a:t>柔性制造</a:t>
            </a:r>
            <a:endParaRPr lang="zh-CN" altLang="en-US"/>
          </a:p>
        </p:txBody>
      </p:sp>
      <p:sp>
        <p:nvSpPr>
          <p:cNvPr id="32800" name="文本框 122"/>
          <p:cNvSpPr txBox="1">
            <a:spLocks noChangeArrowheads="1"/>
          </p:cNvSpPr>
          <p:nvPr/>
        </p:nvSpPr>
        <p:spPr bwMode="auto">
          <a:xfrm>
            <a:off x="4894263" y="2276475"/>
            <a:ext cx="1025525" cy="461963"/>
          </a:xfrm>
          <a:prstGeom prst="rect">
            <a:avLst/>
          </a:prstGeom>
          <a:noFill/>
          <a:ln w="9525">
            <a:noFill/>
            <a:miter lim="800000"/>
            <a:headEnd/>
            <a:tailEnd/>
          </a:ln>
        </p:spPr>
        <p:txBody>
          <a:bodyPr wrap="none">
            <a:spAutoFit/>
          </a:bodyPr>
          <a:lstStyle/>
          <a:p>
            <a:pPr algn="ctr"/>
            <a:r>
              <a:rPr lang="en-US" altLang="zh-CN" sz="1200">
                <a:latin typeface="微软雅黑" pitchFamily="34" charset="-122"/>
                <a:ea typeface="微软雅黑" pitchFamily="34" charset="-122"/>
              </a:rPr>
              <a:t>2014</a:t>
            </a:r>
            <a:r>
              <a:rPr lang="zh-CN" altLang="en-US" sz="1200">
                <a:latin typeface="微软雅黑" pitchFamily="34" charset="-122"/>
                <a:ea typeface="微软雅黑" pitchFamily="34" charset="-122"/>
              </a:rPr>
              <a:t>营业额</a:t>
            </a:r>
            <a:endParaRPr lang="en-US" altLang="zh-CN" sz="1200">
              <a:latin typeface="微软雅黑" pitchFamily="34" charset="-122"/>
              <a:ea typeface="微软雅黑" pitchFamily="34" charset="-122"/>
            </a:endParaRPr>
          </a:p>
          <a:p>
            <a:pPr algn="ctr"/>
            <a:r>
              <a:rPr lang="en-US" altLang="zh-CN" sz="1200">
                <a:latin typeface="微软雅黑" pitchFamily="34" charset="-122"/>
                <a:ea typeface="微软雅黑" pitchFamily="34" charset="-122"/>
              </a:rPr>
              <a:t>20</a:t>
            </a:r>
            <a:r>
              <a:rPr lang="zh-CN" altLang="en-US" sz="1200">
                <a:latin typeface="微软雅黑" pitchFamily="34" charset="-122"/>
                <a:ea typeface="微软雅黑" pitchFamily="34" charset="-122"/>
              </a:rPr>
              <a:t>亿</a:t>
            </a:r>
          </a:p>
        </p:txBody>
      </p:sp>
      <p:sp>
        <p:nvSpPr>
          <p:cNvPr id="32801" name="文本框 123"/>
          <p:cNvSpPr txBox="1">
            <a:spLocks noChangeArrowheads="1"/>
          </p:cNvSpPr>
          <p:nvPr/>
        </p:nvSpPr>
        <p:spPr bwMode="auto">
          <a:xfrm>
            <a:off x="5508625" y="2271713"/>
            <a:ext cx="2363788" cy="460375"/>
          </a:xfrm>
          <a:prstGeom prst="rect">
            <a:avLst/>
          </a:prstGeom>
          <a:noFill/>
          <a:ln w="9525">
            <a:noFill/>
            <a:miter lim="800000"/>
            <a:headEnd/>
            <a:tailEnd/>
          </a:ln>
        </p:spPr>
        <p:txBody>
          <a:bodyPr>
            <a:spAutoFit/>
          </a:bodyPr>
          <a:lstStyle/>
          <a:p>
            <a:pPr algn="ctr"/>
            <a:r>
              <a:rPr lang="en-US" altLang="zh-CN" sz="1200">
                <a:latin typeface="微软雅黑" pitchFamily="34" charset="-122"/>
                <a:ea typeface="微软雅黑" pitchFamily="34" charset="-122"/>
              </a:rPr>
              <a:t>2012</a:t>
            </a:r>
            <a:r>
              <a:rPr lang="zh-CN" altLang="en-US" sz="1200">
                <a:latin typeface="微软雅黑" pitchFamily="34" charset="-122"/>
                <a:ea typeface="微软雅黑" pitchFamily="34" charset="-122"/>
              </a:rPr>
              <a:t>收入增长</a:t>
            </a:r>
            <a:r>
              <a:rPr lang="en-US" altLang="zh-CN" sz="1200">
                <a:latin typeface="微软雅黑" pitchFamily="34" charset="-122"/>
                <a:ea typeface="微软雅黑" pitchFamily="34" charset="-122"/>
              </a:rPr>
              <a:t>60%</a:t>
            </a:r>
          </a:p>
          <a:p>
            <a:pPr algn="ctr"/>
            <a:r>
              <a:rPr lang="zh-CN" altLang="en-US" sz="1200">
                <a:latin typeface="微软雅黑" pitchFamily="34" charset="-122"/>
                <a:ea typeface="微软雅黑" pitchFamily="34" charset="-122"/>
              </a:rPr>
              <a:t>全国平均</a:t>
            </a:r>
            <a:r>
              <a:rPr lang="en-US" altLang="zh-CN" sz="1200">
                <a:latin typeface="微软雅黑" pitchFamily="34" charset="-122"/>
                <a:ea typeface="微软雅黑" pitchFamily="34" charset="-122"/>
              </a:rPr>
              <a:t>12%</a:t>
            </a:r>
            <a:endParaRPr lang="zh-CN" altLang="en-US" sz="1200">
              <a:latin typeface="微软雅黑" pitchFamily="34" charset="-122"/>
              <a:ea typeface="微软雅黑" pitchFamily="34" charset="-122"/>
            </a:endParaRPr>
          </a:p>
        </p:txBody>
      </p:sp>
      <p:sp>
        <p:nvSpPr>
          <p:cNvPr id="32802" name="文本框 124"/>
          <p:cNvSpPr txBox="1">
            <a:spLocks noChangeArrowheads="1"/>
          </p:cNvSpPr>
          <p:nvPr/>
        </p:nvSpPr>
        <p:spPr bwMode="auto">
          <a:xfrm>
            <a:off x="7505700" y="2271713"/>
            <a:ext cx="1285875" cy="460375"/>
          </a:xfrm>
          <a:prstGeom prst="rect">
            <a:avLst/>
          </a:prstGeom>
          <a:noFill/>
          <a:ln w="9525">
            <a:noFill/>
            <a:miter lim="800000"/>
            <a:headEnd/>
            <a:tailEnd/>
          </a:ln>
        </p:spPr>
        <p:txBody>
          <a:bodyPr wrap="none">
            <a:spAutoFit/>
          </a:bodyPr>
          <a:lstStyle/>
          <a:p>
            <a:pPr algn="ctr"/>
            <a:r>
              <a:rPr lang="zh-CN" altLang="en-US" sz="1200">
                <a:latin typeface="微软雅黑" pitchFamily="34" charset="-122"/>
                <a:ea typeface="微软雅黑" pitchFamily="34" charset="-122"/>
              </a:rPr>
              <a:t>板材利用率</a:t>
            </a:r>
            <a:r>
              <a:rPr lang="en-US" altLang="zh-CN" sz="1200">
                <a:latin typeface="微软雅黑" pitchFamily="34" charset="-122"/>
                <a:ea typeface="微软雅黑" pitchFamily="34" charset="-122"/>
              </a:rPr>
              <a:t>93%</a:t>
            </a:r>
          </a:p>
          <a:p>
            <a:pPr algn="ctr"/>
            <a:r>
              <a:rPr lang="zh-CN" altLang="en-US" sz="1200">
                <a:latin typeface="微软雅黑" pitchFamily="34" charset="-122"/>
                <a:ea typeface="微软雅黑" pitchFamily="34" charset="-122"/>
              </a:rPr>
              <a:t>同行平均</a:t>
            </a:r>
            <a:r>
              <a:rPr lang="en-US" altLang="zh-CN" sz="1200">
                <a:latin typeface="微软雅黑" pitchFamily="34" charset="-122"/>
                <a:ea typeface="微软雅黑" pitchFamily="34" charset="-122"/>
              </a:rPr>
              <a:t>85%</a:t>
            </a:r>
            <a:endParaRPr lang="zh-CN" altLang="en-US" sz="1200">
              <a:latin typeface="微软雅黑" pitchFamily="34" charset="-122"/>
              <a:ea typeface="微软雅黑" pitchFamily="34" charset="-122"/>
            </a:endParaRPr>
          </a:p>
        </p:txBody>
      </p:sp>
      <p:sp>
        <p:nvSpPr>
          <p:cNvPr id="32803" name="矩形 177"/>
          <p:cNvSpPr>
            <a:spLocks noChangeArrowheads="1"/>
          </p:cNvSpPr>
          <p:nvPr/>
        </p:nvSpPr>
        <p:spPr bwMode="auto">
          <a:xfrm>
            <a:off x="179388" y="6237288"/>
            <a:ext cx="4321175" cy="307975"/>
          </a:xfrm>
          <a:prstGeom prst="rect">
            <a:avLst/>
          </a:prstGeom>
          <a:noFill/>
          <a:ln w="9525">
            <a:noFill/>
            <a:miter lim="800000"/>
            <a:headEnd/>
            <a:tailEnd/>
          </a:ln>
        </p:spPr>
        <p:txBody>
          <a:bodyPr>
            <a:spAutoFit/>
          </a:bodyPr>
          <a:lstStyle/>
          <a:p>
            <a:r>
              <a:rPr lang="zh-CN" altLang="en-US" sz="1400">
                <a:solidFill>
                  <a:srgbClr val="2F8FC8"/>
                </a:solidFill>
                <a:latin typeface="微软雅黑" pitchFamily="34" charset="-122"/>
                <a:ea typeface="微软雅黑" pitchFamily="34" charset="-122"/>
              </a:rPr>
              <a:t>个性定制、市场预测、加盟选址推荐，家装生态入口</a:t>
            </a:r>
            <a:endParaRPr lang="zh-CN" altLang="en-US" sz="1400">
              <a:solidFill>
                <a:srgbClr val="2F8FC8"/>
              </a:solidFill>
            </a:endParaRPr>
          </a:p>
        </p:txBody>
      </p:sp>
      <p:sp>
        <p:nvSpPr>
          <p:cNvPr id="179" name="右箭头 178"/>
          <p:cNvSpPr/>
          <p:nvPr/>
        </p:nvSpPr>
        <p:spPr>
          <a:xfrm>
            <a:off x="4356100" y="2349500"/>
            <a:ext cx="503238" cy="287338"/>
          </a:xfrm>
          <a:prstGeom prst="rightArrow">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80" name="椭圆 179"/>
          <p:cNvSpPr/>
          <p:nvPr/>
        </p:nvSpPr>
        <p:spPr>
          <a:xfrm>
            <a:off x="4859338" y="2205038"/>
            <a:ext cx="1008062" cy="57626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81" name="椭圆 180"/>
          <p:cNvSpPr/>
          <p:nvPr/>
        </p:nvSpPr>
        <p:spPr>
          <a:xfrm>
            <a:off x="5940425" y="2205038"/>
            <a:ext cx="1439863" cy="576262"/>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82" name="椭圆 181"/>
          <p:cNvSpPr/>
          <p:nvPr/>
        </p:nvSpPr>
        <p:spPr>
          <a:xfrm>
            <a:off x="7423150" y="2211388"/>
            <a:ext cx="1439863" cy="574675"/>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83" name="矩形 182"/>
          <p:cNvSpPr/>
          <p:nvPr/>
        </p:nvSpPr>
        <p:spPr>
          <a:xfrm>
            <a:off x="179388" y="2060575"/>
            <a:ext cx="4392612" cy="4537075"/>
          </a:xfrm>
          <a:prstGeom prst="rect">
            <a:avLst/>
          </a:prstGeom>
          <a:noFill/>
          <a:ln w="12700">
            <a:solidFill>
              <a:srgbClr val="CC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84" name="矩形 183"/>
          <p:cNvSpPr/>
          <p:nvPr/>
        </p:nvSpPr>
        <p:spPr>
          <a:xfrm>
            <a:off x="4716463" y="2060575"/>
            <a:ext cx="4300537" cy="835025"/>
          </a:xfrm>
          <a:prstGeom prst="rect">
            <a:avLst/>
          </a:prstGeom>
          <a:noFill/>
          <a:ln w="12700">
            <a:solidFill>
              <a:srgbClr val="33CC3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pic>
        <p:nvPicPr>
          <p:cNvPr id="87" name="Picture 3"/>
          <p:cNvPicPr>
            <a:picLocks noChangeAspect="1" noChangeArrowheads="1"/>
          </p:cNvPicPr>
          <p:nvPr/>
        </p:nvPicPr>
        <p:blipFill>
          <a:blip r:embed="rId3" cstate="print"/>
          <a:srcRect t="23555" b="9705"/>
          <a:stretch>
            <a:fillRect/>
          </a:stretch>
        </p:blipFill>
        <p:spPr bwMode="auto">
          <a:xfrm>
            <a:off x="4845740" y="2925877"/>
            <a:ext cx="3311525" cy="1223963"/>
          </a:xfrm>
          <a:prstGeom prst="rect">
            <a:avLst/>
          </a:prstGeom>
          <a:noFill/>
          <a:ln w="9525">
            <a:noFill/>
            <a:miter lim="800000"/>
            <a:headEnd/>
            <a:tailEnd/>
          </a:ln>
        </p:spPr>
      </p:pic>
      <p:pic>
        <p:nvPicPr>
          <p:cNvPr id="88" name="Picture 4"/>
          <p:cNvPicPr>
            <a:picLocks noChangeAspect="1" noChangeArrowheads="1"/>
          </p:cNvPicPr>
          <p:nvPr/>
        </p:nvPicPr>
        <p:blipFill>
          <a:blip r:embed="rId4" cstate="print"/>
          <a:srcRect t="24419" b="19768"/>
          <a:stretch>
            <a:fillRect/>
          </a:stretch>
        </p:blipFill>
        <p:spPr bwMode="auto">
          <a:xfrm>
            <a:off x="5868090" y="3645015"/>
            <a:ext cx="3095625" cy="1152525"/>
          </a:xfrm>
          <a:prstGeom prst="rect">
            <a:avLst/>
          </a:prstGeom>
          <a:noFill/>
          <a:ln w="9525">
            <a:noFill/>
            <a:miter lim="800000"/>
            <a:headEnd/>
            <a:tailEnd/>
          </a:ln>
        </p:spPr>
      </p:pic>
      <p:sp>
        <p:nvSpPr>
          <p:cNvPr id="89" name="矩形 88"/>
          <p:cNvSpPr/>
          <p:nvPr/>
        </p:nvSpPr>
        <p:spPr>
          <a:xfrm>
            <a:off x="7052810" y="6173902"/>
            <a:ext cx="1276350" cy="339725"/>
          </a:xfrm>
          <a:prstGeom prst="rect">
            <a:avLst/>
          </a:prstGeom>
          <a:solidFill>
            <a:schemeClr val="bg1"/>
          </a:solidFill>
          <a:ln>
            <a:solidFill>
              <a:srgbClr val="0000FF"/>
            </a:solidFill>
          </a:ln>
          <a:effectLst>
            <a:outerShdw blurRad="50800" dist="76200" dir="2700000" algn="tl" rotWithShape="0">
              <a:srgbClr val="0033CC">
                <a:alpha val="35000"/>
              </a:srgbClr>
            </a:outerShdw>
          </a:effectLst>
        </p:spPr>
        <p:txBody>
          <a:bodyPr>
            <a:spAutoFit/>
          </a:bodyPr>
          <a:lstStyle/>
          <a:p>
            <a:pPr algn="ctr">
              <a:defRPr/>
            </a:pPr>
            <a:r>
              <a:rPr lang="zh-CN" altLang="en-US" sz="1600" dirty="0">
                <a:latin typeface="微软雅黑" pitchFamily="34" charset="-122"/>
                <a:ea typeface="微软雅黑" pitchFamily="34" charset="-122"/>
              </a:rPr>
              <a:t>全球消费者</a:t>
            </a:r>
          </a:p>
        </p:txBody>
      </p:sp>
      <p:sp>
        <p:nvSpPr>
          <p:cNvPr id="90" name="TextBox 12"/>
          <p:cNvSpPr txBox="1">
            <a:spLocks noChangeArrowheads="1"/>
          </p:cNvSpPr>
          <p:nvPr/>
        </p:nvSpPr>
        <p:spPr bwMode="auto">
          <a:xfrm>
            <a:off x="4817165" y="4149840"/>
            <a:ext cx="1108075" cy="646112"/>
          </a:xfrm>
          <a:prstGeom prst="rect">
            <a:avLst/>
          </a:prstGeom>
          <a:noFill/>
          <a:ln w="9525">
            <a:noFill/>
            <a:miter lim="800000"/>
            <a:headEnd/>
            <a:tailEnd/>
          </a:ln>
        </p:spPr>
        <p:txBody>
          <a:bodyPr wrap="none">
            <a:spAutoFit/>
          </a:bodyPr>
          <a:lstStyle/>
          <a:p>
            <a:r>
              <a:rPr lang="zh-CN" altLang="en-US">
                <a:solidFill>
                  <a:srgbClr val="FF0000"/>
                </a:solidFill>
                <a:latin typeface="微软雅黑" pitchFamily="34" charset="-122"/>
                <a:ea typeface="微软雅黑" pitchFamily="34" charset="-122"/>
              </a:rPr>
              <a:t>红领集团</a:t>
            </a:r>
            <a:endParaRPr lang="en-US" altLang="zh-CN">
              <a:solidFill>
                <a:srgbClr val="FF0000"/>
              </a:solidFill>
              <a:latin typeface="微软雅黑" pitchFamily="34" charset="-122"/>
              <a:ea typeface="微软雅黑" pitchFamily="34" charset="-122"/>
            </a:endParaRPr>
          </a:p>
          <a:p>
            <a:r>
              <a:rPr lang="zh-CN" altLang="en-US">
                <a:solidFill>
                  <a:srgbClr val="FF0000"/>
                </a:solidFill>
                <a:latin typeface="微软雅黑" pitchFamily="34" charset="-122"/>
                <a:ea typeface="微软雅黑" pitchFamily="34" charset="-122"/>
              </a:rPr>
              <a:t>（服装）</a:t>
            </a:r>
          </a:p>
        </p:txBody>
      </p:sp>
      <p:grpSp>
        <p:nvGrpSpPr>
          <p:cNvPr id="5" name="组合 21"/>
          <p:cNvGrpSpPr>
            <a:grpSpLocks/>
          </p:cNvGrpSpPr>
          <p:nvPr/>
        </p:nvGrpSpPr>
        <p:grpSpPr bwMode="auto">
          <a:xfrm>
            <a:off x="4716010" y="4856277"/>
            <a:ext cx="1477963" cy="1262063"/>
            <a:chOff x="586160" y="5192525"/>
            <a:chExt cx="1476562" cy="1260811"/>
          </a:xfrm>
        </p:grpSpPr>
        <p:sp>
          <p:nvSpPr>
            <p:cNvPr id="92" name="矩形 91"/>
            <p:cNvSpPr/>
            <p:nvPr/>
          </p:nvSpPr>
          <p:spPr bwMode="auto">
            <a:xfrm>
              <a:off x="586160" y="5192525"/>
              <a:ext cx="1440084" cy="1260811"/>
            </a:xfrm>
            <a:prstGeom prst="rect">
              <a:avLst/>
            </a:prstGeom>
            <a:solidFill>
              <a:schemeClr val="accent1">
                <a:lumMod val="40000"/>
                <a:lumOff val="60000"/>
                <a:alpha val="15000"/>
              </a:schemeClr>
            </a:solid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93" name="矩形 92"/>
            <p:cNvSpPr/>
            <p:nvPr/>
          </p:nvSpPr>
          <p:spPr bwMode="auto">
            <a:xfrm>
              <a:off x="682906" y="5279751"/>
              <a:ext cx="360020" cy="742213"/>
            </a:xfrm>
            <a:prstGeom prst="rect">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94" name="TextBox 15"/>
            <p:cNvSpPr txBox="1">
              <a:spLocks noChangeArrowheads="1"/>
            </p:cNvSpPr>
            <p:nvPr/>
          </p:nvSpPr>
          <p:spPr bwMode="auto">
            <a:xfrm>
              <a:off x="670868" y="5301208"/>
              <a:ext cx="430887" cy="729094"/>
            </a:xfrm>
            <a:prstGeom prst="rect">
              <a:avLst/>
            </a:prstGeom>
            <a:noFill/>
            <a:ln w="9525">
              <a:noFill/>
              <a:miter lim="800000"/>
              <a:headEnd/>
              <a:tailEnd/>
            </a:ln>
          </p:spPr>
          <p:txBody>
            <a:bodyPr vert="eaVert">
              <a:spAutoFit/>
            </a:bodyPr>
            <a:lstStyle/>
            <a:p>
              <a:r>
                <a:rPr lang="zh-CN" altLang="en-US" sz="1600">
                  <a:latin typeface="微软雅黑" pitchFamily="34" charset="-122"/>
                  <a:ea typeface="微软雅黑" pitchFamily="34" charset="-122"/>
                </a:rPr>
                <a:t>数字化</a:t>
              </a:r>
            </a:p>
          </p:txBody>
        </p:sp>
        <p:sp>
          <p:nvSpPr>
            <p:cNvPr id="95" name="矩形 94"/>
            <p:cNvSpPr/>
            <p:nvPr/>
          </p:nvSpPr>
          <p:spPr bwMode="auto">
            <a:xfrm>
              <a:off x="1130157" y="5279751"/>
              <a:ext cx="360020" cy="742213"/>
            </a:xfrm>
            <a:prstGeom prst="rect">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96" name="TextBox 17"/>
            <p:cNvSpPr txBox="1">
              <a:spLocks noChangeArrowheads="1"/>
            </p:cNvSpPr>
            <p:nvPr/>
          </p:nvSpPr>
          <p:spPr bwMode="auto">
            <a:xfrm>
              <a:off x="1116777" y="5301208"/>
              <a:ext cx="430887" cy="729094"/>
            </a:xfrm>
            <a:prstGeom prst="rect">
              <a:avLst/>
            </a:prstGeom>
            <a:noFill/>
            <a:ln w="9525">
              <a:noFill/>
              <a:miter lim="800000"/>
              <a:headEnd/>
              <a:tailEnd/>
            </a:ln>
          </p:spPr>
          <p:txBody>
            <a:bodyPr vert="eaVert">
              <a:spAutoFit/>
            </a:bodyPr>
            <a:lstStyle/>
            <a:p>
              <a:r>
                <a:rPr lang="zh-CN" altLang="en-US" sz="1600">
                  <a:latin typeface="微软雅黑" pitchFamily="34" charset="-122"/>
                  <a:ea typeface="微软雅黑" pitchFamily="34" charset="-122"/>
                </a:rPr>
                <a:t>信息化</a:t>
              </a:r>
            </a:p>
          </p:txBody>
        </p:sp>
        <p:sp>
          <p:nvSpPr>
            <p:cNvPr id="97" name="矩形 96"/>
            <p:cNvSpPr/>
            <p:nvPr/>
          </p:nvSpPr>
          <p:spPr bwMode="auto">
            <a:xfrm>
              <a:off x="1574235" y="5279751"/>
              <a:ext cx="360020" cy="742213"/>
            </a:xfrm>
            <a:prstGeom prst="rect">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98" name="TextBox 19"/>
            <p:cNvSpPr txBox="1">
              <a:spLocks noChangeArrowheads="1"/>
            </p:cNvSpPr>
            <p:nvPr/>
          </p:nvSpPr>
          <p:spPr bwMode="auto">
            <a:xfrm>
              <a:off x="1561525" y="5301208"/>
              <a:ext cx="430887" cy="729094"/>
            </a:xfrm>
            <a:prstGeom prst="rect">
              <a:avLst/>
            </a:prstGeom>
            <a:noFill/>
            <a:ln w="9525">
              <a:noFill/>
              <a:miter lim="800000"/>
              <a:headEnd/>
              <a:tailEnd/>
            </a:ln>
          </p:spPr>
          <p:txBody>
            <a:bodyPr vert="eaVert">
              <a:spAutoFit/>
            </a:bodyPr>
            <a:lstStyle/>
            <a:p>
              <a:r>
                <a:rPr lang="zh-CN" altLang="en-US" sz="1600">
                  <a:latin typeface="微软雅黑" pitchFamily="34" charset="-122"/>
                  <a:ea typeface="微软雅黑" pitchFamily="34" charset="-122"/>
                </a:rPr>
                <a:t>智能化</a:t>
              </a:r>
            </a:p>
          </p:txBody>
        </p:sp>
        <p:sp>
          <p:nvSpPr>
            <p:cNvPr id="99" name="TextBox 20"/>
            <p:cNvSpPr txBox="1">
              <a:spLocks noChangeArrowheads="1"/>
            </p:cNvSpPr>
            <p:nvPr/>
          </p:nvSpPr>
          <p:spPr bwMode="auto">
            <a:xfrm>
              <a:off x="598860" y="6083153"/>
              <a:ext cx="1463862" cy="348697"/>
            </a:xfrm>
            <a:prstGeom prst="rect">
              <a:avLst/>
            </a:prstGeom>
            <a:noFill/>
            <a:ln w="9525">
              <a:noFill/>
              <a:miter lim="800000"/>
              <a:headEnd/>
              <a:tailEnd/>
            </a:ln>
          </p:spPr>
          <p:txBody>
            <a:bodyPr>
              <a:spAutoFit/>
            </a:bodyPr>
            <a:lstStyle/>
            <a:p>
              <a:r>
                <a:rPr lang="en-US" altLang="zh-CN" sz="1600">
                  <a:latin typeface="微软雅黑" pitchFamily="34" charset="-122"/>
                  <a:ea typeface="微软雅黑" pitchFamily="34" charset="-122"/>
                </a:rPr>
                <a:t>C2M</a:t>
              </a:r>
              <a:r>
                <a:rPr lang="zh-CN" altLang="en-US" sz="1600">
                  <a:latin typeface="微软雅黑" pitchFamily="34" charset="-122"/>
                  <a:ea typeface="微软雅黑" pitchFamily="34" charset="-122"/>
                </a:rPr>
                <a:t>交互环境</a:t>
              </a:r>
            </a:p>
          </p:txBody>
        </p:sp>
      </p:grpSp>
      <p:sp>
        <p:nvSpPr>
          <p:cNvPr id="100" name="矩形 99"/>
          <p:cNvSpPr/>
          <p:nvPr/>
        </p:nvSpPr>
        <p:spPr bwMode="auto">
          <a:xfrm>
            <a:off x="6895648" y="4856277"/>
            <a:ext cx="1439862" cy="1262063"/>
          </a:xfrm>
          <a:prstGeom prst="rect">
            <a:avLst/>
          </a:prstGeom>
          <a:solidFill>
            <a:schemeClr val="accent1">
              <a:lumMod val="40000"/>
              <a:lumOff val="60000"/>
              <a:alpha val="15000"/>
            </a:schemeClr>
          </a:solid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103" name="矩形 102"/>
          <p:cNvSpPr/>
          <p:nvPr/>
        </p:nvSpPr>
        <p:spPr bwMode="auto">
          <a:xfrm>
            <a:off x="6992485" y="4927715"/>
            <a:ext cx="1252538" cy="360362"/>
          </a:xfrm>
          <a:prstGeom prst="rect">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lgn="ctr">
              <a:buFontTx/>
              <a:buNone/>
              <a:defRPr/>
            </a:pPr>
            <a:endParaRPr lang="zh-CN" altLang="en-US" sz="1600" dirty="0">
              <a:latin typeface="微软雅黑" pitchFamily="34" charset="-122"/>
              <a:ea typeface="微软雅黑" pitchFamily="34" charset="-122"/>
            </a:endParaRPr>
          </a:p>
        </p:txBody>
      </p:sp>
      <p:sp>
        <p:nvSpPr>
          <p:cNvPr id="104" name="TextBox 30"/>
          <p:cNvSpPr txBox="1">
            <a:spLocks noChangeArrowheads="1"/>
          </p:cNvSpPr>
          <p:nvPr/>
        </p:nvSpPr>
        <p:spPr bwMode="auto">
          <a:xfrm>
            <a:off x="6997248" y="5746865"/>
            <a:ext cx="1463675" cy="349250"/>
          </a:xfrm>
          <a:prstGeom prst="rect">
            <a:avLst/>
          </a:prstGeom>
          <a:noFill/>
          <a:ln w="9525">
            <a:noFill/>
            <a:miter lim="800000"/>
            <a:headEnd/>
            <a:tailEnd/>
          </a:ln>
        </p:spPr>
        <p:txBody>
          <a:bodyPr>
            <a:spAutoFit/>
          </a:bodyPr>
          <a:lstStyle/>
          <a:p>
            <a:r>
              <a:rPr lang="zh-CN" altLang="en-US" sz="1600">
                <a:latin typeface="微软雅黑" pitchFamily="34" charset="-122"/>
                <a:ea typeface="微软雅黑" pitchFamily="34" charset="-122"/>
              </a:rPr>
              <a:t>个性化定制</a:t>
            </a:r>
          </a:p>
        </p:txBody>
      </p:sp>
      <p:sp>
        <p:nvSpPr>
          <p:cNvPr id="105" name="矩形 104"/>
          <p:cNvSpPr/>
          <p:nvPr/>
        </p:nvSpPr>
        <p:spPr bwMode="auto">
          <a:xfrm>
            <a:off x="6995660" y="5356340"/>
            <a:ext cx="1252538" cy="360362"/>
          </a:xfrm>
          <a:prstGeom prst="rect">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txBody>
          <a:bodyPr anchor="ctr"/>
          <a:lstStyle/>
          <a:p>
            <a:pPr>
              <a:buFontTx/>
              <a:buNone/>
              <a:defRPr/>
            </a:pPr>
            <a:endParaRPr lang="zh-CN" altLang="en-US" b="1">
              <a:latin typeface="微软雅黑" pitchFamily="34" charset="-122"/>
              <a:ea typeface="微软雅黑" pitchFamily="34" charset="-122"/>
            </a:endParaRPr>
          </a:p>
        </p:txBody>
      </p:sp>
      <p:sp>
        <p:nvSpPr>
          <p:cNvPr id="106" name="TextBox 32"/>
          <p:cNvSpPr txBox="1">
            <a:spLocks noChangeArrowheads="1"/>
          </p:cNvSpPr>
          <p:nvPr/>
        </p:nvSpPr>
        <p:spPr bwMode="auto">
          <a:xfrm>
            <a:off x="7130598" y="4959465"/>
            <a:ext cx="1006475" cy="338137"/>
          </a:xfrm>
          <a:prstGeom prst="rect">
            <a:avLst/>
          </a:prstGeom>
          <a:noFill/>
          <a:ln w="9525">
            <a:noFill/>
            <a:miter lim="800000"/>
            <a:headEnd/>
            <a:tailEnd/>
          </a:ln>
        </p:spPr>
        <p:txBody>
          <a:bodyPr wrap="none">
            <a:spAutoFit/>
          </a:bodyPr>
          <a:lstStyle/>
          <a:p>
            <a:r>
              <a:rPr lang="zh-CN" altLang="en-US" sz="1600">
                <a:latin typeface="微软雅黑" pitchFamily="34" charset="-122"/>
                <a:ea typeface="微软雅黑" pitchFamily="34" charset="-122"/>
              </a:rPr>
              <a:t>线上定制</a:t>
            </a:r>
          </a:p>
        </p:txBody>
      </p:sp>
      <p:sp>
        <p:nvSpPr>
          <p:cNvPr id="107" name="形状 106"/>
          <p:cNvSpPr/>
          <p:nvPr/>
        </p:nvSpPr>
        <p:spPr>
          <a:xfrm>
            <a:off x="6182860" y="5343640"/>
            <a:ext cx="719138" cy="288925"/>
          </a:xfrm>
          <a:prstGeom prst="leftRightRibbon">
            <a:avLst/>
          </a:prstGeom>
          <a:solidFill>
            <a:srgbClr val="0033CC">
              <a:alpha val="40000"/>
            </a:srgbClr>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sp>
      <p:sp>
        <p:nvSpPr>
          <p:cNvPr id="112" name="TextBox 38"/>
          <p:cNvSpPr txBox="1">
            <a:spLocks noChangeArrowheads="1"/>
          </p:cNvSpPr>
          <p:nvPr/>
        </p:nvSpPr>
        <p:spPr bwMode="auto">
          <a:xfrm>
            <a:off x="7143298" y="5381740"/>
            <a:ext cx="1006475" cy="339725"/>
          </a:xfrm>
          <a:prstGeom prst="rect">
            <a:avLst/>
          </a:prstGeom>
          <a:noFill/>
          <a:ln w="9525">
            <a:noFill/>
            <a:miter lim="800000"/>
            <a:headEnd/>
            <a:tailEnd/>
          </a:ln>
        </p:spPr>
        <p:txBody>
          <a:bodyPr wrap="none">
            <a:spAutoFit/>
          </a:bodyPr>
          <a:lstStyle/>
          <a:p>
            <a:r>
              <a:rPr lang="zh-CN" altLang="en-US" sz="1600">
                <a:latin typeface="微软雅黑" pitchFamily="34" charset="-122"/>
                <a:ea typeface="微软雅黑" pitchFamily="34" charset="-122"/>
              </a:rPr>
              <a:t>需求对接</a:t>
            </a:r>
          </a:p>
        </p:txBody>
      </p:sp>
      <p:sp>
        <p:nvSpPr>
          <p:cNvPr id="114" name="矩形 113"/>
          <p:cNvSpPr/>
          <p:nvPr/>
        </p:nvSpPr>
        <p:spPr>
          <a:xfrm>
            <a:off x="4716010" y="6178665"/>
            <a:ext cx="1277938" cy="338137"/>
          </a:xfrm>
          <a:prstGeom prst="rect">
            <a:avLst/>
          </a:prstGeom>
          <a:solidFill>
            <a:schemeClr val="bg1"/>
          </a:solidFill>
          <a:ln>
            <a:solidFill>
              <a:srgbClr val="0000FF"/>
            </a:solidFill>
          </a:ln>
          <a:effectLst>
            <a:outerShdw blurRad="50800" dist="76200" dir="2700000" algn="tl" rotWithShape="0">
              <a:srgbClr val="0033CC">
                <a:alpha val="35000"/>
              </a:srgbClr>
            </a:outerShdw>
          </a:effectLst>
        </p:spPr>
        <p:txBody>
          <a:bodyPr>
            <a:spAutoFit/>
          </a:bodyPr>
          <a:lstStyle/>
          <a:p>
            <a:pPr algn="ctr">
              <a:defRPr/>
            </a:pPr>
            <a:r>
              <a:rPr lang="zh-CN" altLang="en-US" sz="1600" dirty="0">
                <a:latin typeface="微软雅黑" pitchFamily="34" charset="-122"/>
                <a:ea typeface="微软雅黑" pitchFamily="34" charset="-122"/>
              </a:rPr>
              <a:t>制造商</a:t>
            </a:r>
          </a:p>
        </p:txBody>
      </p:sp>
      <p:cxnSp>
        <p:nvCxnSpPr>
          <p:cNvPr id="115" name="直接连接符 114"/>
          <p:cNvCxnSpPr/>
          <p:nvPr/>
        </p:nvCxnSpPr>
        <p:spPr bwMode="auto">
          <a:xfrm flipV="1">
            <a:off x="5993948" y="6437427"/>
            <a:ext cx="1044575" cy="3175"/>
          </a:xfrm>
          <a:prstGeom prst="line">
            <a:avLst/>
          </a:prstGeom>
          <a:noFill/>
          <a:ln w="9525" cap="flat" cmpd="sng" algn="ctr">
            <a:solidFill>
              <a:srgbClr val="0000FF"/>
            </a:solidFill>
            <a:prstDash val="solid"/>
            <a:round/>
            <a:headEnd type="none" w="med" len="med"/>
            <a:tailEnd type="none" w="med" len="med"/>
          </a:ln>
          <a:effectLst>
            <a:outerShdw dist="17961" dir="2700000" algn="ctr" rotWithShape="0">
              <a:srgbClr val="0000FF">
                <a:gamma/>
                <a:shade val="60000"/>
                <a:invGamma/>
              </a:srgbClr>
            </a:outerShdw>
          </a:effectLst>
        </p:spPr>
      </p:cxnSp>
      <p:sp>
        <p:nvSpPr>
          <p:cNvPr id="116" name="TextBox 42"/>
          <p:cNvSpPr txBox="1">
            <a:spLocks noChangeArrowheads="1"/>
          </p:cNvSpPr>
          <p:nvPr/>
        </p:nvSpPr>
        <p:spPr bwMode="auto">
          <a:xfrm>
            <a:off x="6041573" y="6140565"/>
            <a:ext cx="1004887" cy="338137"/>
          </a:xfrm>
          <a:prstGeom prst="rect">
            <a:avLst/>
          </a:prstGeom>
          <a:noFill/>
          <a:ln w="9525">
            <a:noFill/>
            <a:miter lim="800000"/>
            <a:headEnd/>
            <a:tailEnd/>
          </a:ln>
        </p:spPr>
        <p:txBody>
          <a:bodyPr wrap="none">
            <a:spAutoFit/>
          </a:bodyPr>
          <a:lstStyle/>
          <a:p>
            <a:r>
              <a:rPr lang="zh-CN" altLang="en-US" sz="1600">
                <a:solidFill>
                  <a:srgbClr val="FF0000"/>
                </a:solidFill>
                <a:latin typeface="微软雅黑" pitchFamily="34" charset="-122"/>
                <a:ea typeface="微软雅黑" pitchFamily="34" charset="-122"/>
              </a:rPr>
              <a:t>直接交互</a:t>
            </a:r>
          </a:p>
        </p:txBody>
      </p:sp>
      <p:sp>
        <p:nvSpPr>
          <p:cNvPr id="73" name="矩形 72"/>
          <p:cNvSpPr/>
          <p:nvPr/>
        </p:nvSpPr>
        <p:spPr>
          <a:xfrm>
            <a:off x="8469346" y="5087972"/>
            <a:ext cx="638969" cy="1077218"/>
          </a:xfrm>
          <a:prstGeom prst="rect">
            <a:avLst/>
          </a:prstGeom>
          <a:solidFill>
            <a:schemeClr val="bg1"/>
          </a:solidFill>
          <a:ln>
            <a:solidFill>
              <a:srgbClr val="0000FF"/>
            </a:solidFill>
          </a:ln>
          <a:effectLst>
            <a:outerShdw blurRad="50800" dist="76200" dir="2700000" algn="tl" rotWithShape="0">
              <a:srgbClr val="0033CC">
                <a:alpha val="35000"/>
              </a:srgbClr>
            </a:outerShdw>
          </a:effectLst>
        </p:spPr>
        <p:txBody>
          <a:bodyPr wrap="square">
            <a:spAutoFit/>
          </a:bodyPr>
          <a:lstStyle/>
          <a:p>
            <a:pPr algn="ctr">
              <a:defRPr/>
            </a:pPr>
            <a:r>
              <a:rPr lang="zh-CN" altLang="en-US" sz="1600" dirty="0" smtClean="0">
                <a:solidFill>
                  <a:srgbClr val="FF0000"/>
                </a:solidFill>
                <a:latin typeface="微软雅黑" pitchFamily="34" charset="-122"/>
                <a:ea typeface="微软雅黑" pitchFamily="34" charset="-122"/>
              </a:rPr>
              <a:t>酷特智能</a:t>
            </a:r>
            <a:r>
              <a:rPr lang="en-US" altLang="zh-CN" sz="1600" dirty="0" smtClean="0">
                <a:solidFill>
                  <a:srgbClr val="FF0000"/>
                </a:solidFill>
                <a:latin typeface="微软雅黑" pitchFamily="34" charset="-122"/>
                <a:ea typeface="微软雅黑" pitchFamily="34" charset="-122"/>
              </a:rPr>
              <a:t>C2M</a:t>
            </a:r>
            <a:r>
              <a:rPr lang="zh-CN" altLang="en-US" sz="1600" dirty="0" smtClean="0">
                <a:solidFill>
                  <a:srgbClr val="FF0000"/>
                </a:solidFill>
                <a:latin typeface="微软雅黑" pitchFamily="34" charset="-122"/>
                <a:ea typeface="微软雅黑" pitchFamily="34" charset="-122"/>
              </a:rPr>
              <a:t>平台</a:t>
            </a:r>
            <a:endParaRPr lang="zh-CN" altLang="en-US" sz="1600"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58"/>
          <p:cNvSpPr txBox="1"/>
          <p:nvPr/>
        </p:nvSpPr>
        <p:spPr>
          <a:xfrm>
            <a:off x="220663" y="928670"/>
            <a:ext cx="8731250" cy="808038"/>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8000" rIns="108000" anchor="ctr"/>
          <a:lstStyle>
            <a:defPPr>
              <a:defRPr lang="zh-CN"/>
            </a:defPPr>
            <a:lvl1pPr>
              <a:lnSpc>
                <a:spcPct val="120000"/>
              </a:lnSpc>
              <a:defRPr b="1">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buFont typeface="Arial" pitchFamily="34" charset="0"/>
              <a:buNone/>
              <a:defRPr/>
            </a:pPr>
            <a:r>
              <a:rPr lang="zh-CN" altLang="en-US" dirty="0" smtClean="0">
                <a:solidFill>
                  <a:srgbClr val="FF0000"/>
                </a:solidFill>
              </a:rPr>
              <a:t>制造服务化：由单纯产品制造向服务型制造转型</a:t>
            </a:r>
            <a:endParaRPr lang="en-US" altLang="zh-CN" dirty="0" smtClean="0">
              <a:solidFill>
                <a:srgbClr val="FF0000"/>
              </a:solidFill>
            </a:endParaRPr>
          </a:p>
          <a:p>
            <a:pPr algn="ctr">
              <a:buFont typeface="Arial" pitchFamily="34" charset="0"/>
              <a:buNone/>
              <a:defRPr/>
            </a:pPr>
            <a:r>
              <a:rPr lang="zh-CN" altLang="en-US" dirty="0" smtClean="0">
                <a:solidFill>
                  <a:schemeClr val="tx1"/>
                </a:solidFill>
              </a:rPr>
              <a:t>利用互联网实现了跨越时空的智能实时服务，</a:t>
            </a:r>
            <a:r>
              <a:rPr lang="zh-CN" altLang="en-US" dirty="0">
                <a:solidFill>
                  <a:schemeClr val="tx1"/>
                </a:solidFill>
              </a:rPr>
              <a:t>企业服务拓展到产品的全生命周期</a:t>
            </a:r>
          </a:p>
        </p:txBody>
      </p:sp>
      <p:sp>
        <p:nvSpPr>
          <p:cNvPr id="60" name="灯片编号占位符 5"/>
          <p:cNvSpPr>
            <a:spLocks noGrp="1"/>
          </p:cNvSpPr>
          <p:nvPr>
            <p:ph type="sldNum" sz="quarter" idx="12"/>
          </p:nvPr>
        </p:nvSpPr>
        <p:spPr>
          <a:xfrm>
            <a:off x="8748290" y="6272785"/>
            <a:ext cx="395710" cy="287475"/>
          </a:xfrm>
        </p:spPr>
        <p:txBody>
          <a:bodyPr/>
          <a:lstStyle/>
          <a:p>
            <a:pPr>
              <a:defRPr/>
            </a:pPr>
            <a:fld id="{13CC6CB4-1500-4674-AEBB-2AB35BAAE405}" type="slidenum">
              <a:rPr lang="zh-CN" altLang="en-US" smtClean="0"/>
              <a:pPr>
                <a:defRPr/>
              </a:pPr>
              <a:t>16</a:t>
            </a:fld>
            <a:endParaRPr lang="en-US" altLang="zh-CN" b="0" dirty="0" smtClean="0">
              <a:solidFill>
                <a:schemeClr val="tx1"/>
              </a:solidFill>
            </a:endParaRPr>
          </a:p>
        </p:txBody>
      </p:sp>
      <p:sp>
        <p:nvSpPr>
          <p:cNvPr id="33796" name="Rectangle 2"/>
          <p:cNvSpPr>
            <a:spLocks noGrp="1" noChangeArrowheads="1"/>
          </p:cNvSpPr>
          <p:nvPr>
            <p:ph type="title"/>
          </p:nvPr>
        </p:nvSpPr>
        <p:spPr>
          <a:xfrm>
            <a:off x="0" y="142852"/>
            <a:ext cx="8964305" cy="647700"/>
          </a:xfrm>
        </p:spPr>
        <p:txBody>
          <a:bodyPr>
            <a:normAutofit/>
          </a:bodyPr>
          <a:lstStyle/>
          <a:p>
            <a:pPr eaLnBrk="1" hangingPunct="1"/>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2</a:t>
            </a:r>
            <a:r>
              <a:rPr lang="zh-CN" altLang="en-US" sz="3200" dirty="0" smtClean="0">
                <a:solidFill>
                  <a:srgbClr val="0F0FD7"/>
                </a:solidFill>
                <a:latin typeface="黑体" pitchFamily="49" charset="-122"/>
                <a:ea typeface="黑体" pitchFamily="49" charset="-122"/>
                <a:sym typeface="黑体" pitchFamily="49" charset="-122"/>
              </a:rPr>
              <a:t>）制造服务化</a:t>
            </a:r>
          </a:p>
        </p:txBody>
      </p:sp>
      <p:sp>
        <p:nvSpPr>
          <p:cNvPr id="33797" name="Rectangle 3"/>
          <p:cNvSpPr>
            <a:spLocks noChangeArrowheads="1"/>
          </p:cNvSpPr>
          <p:nvPr/>
        </p:nvSpPr>
        <p:spPr bwMode="auto">
          <a:xfrm>
            <a:off x="1044575" y="1863708"/>
            <a:ext cx="2598738" cy="423862"/>
          </a:xfrm>
          <a:prstGeom prst="rect">
            <a:avLst/>
          </a:prstGeom>
          <a:noFill/>
          <a:ln w="9525">
            <a:noFill/>
            <a:miter lim="800000"/>
            <a:headEnd/>
            <a:tailEnd/>
          </a:ln>
        </p:spPr>
        <p:txBody>
          <a:bodyPr>
            <a:spAutoFit/>
          </a:bodyPr>
          <a:lstStyle/>
          <a:p>
            <a:pPr algn="ctr">
              <a:lnSpc>
                <a:spcPct val="120000"/>
              </a:lnSpc>
            </a:pPr>
            <a:r>
              <a:rPr lang="zh-CN" altLang="en-US" b="1">
                <a:solidFill>
                  <a:srgbClr val="FF0000"/>
                </a:solidFill>
                <a:latin typeface="微软雅黑" pitchFamily="34" charset="-122"/>
                <a:ea typeface="微软雅黑" pitchFamily="34" charset="-122"/>
              </a:rPr>
              <a:t>三一重工网络服务平台</a:t>
            </a:r>
            <a:endParaRPr lang="en-US" altLang="zh-CN" b="1">
              <a:solidFill>
                <a:srgbClr val="FF0000"/>
              </a:solidFill>
              <a:latin typeface="微软雅黑" pitchFamily="34" charset="-122"/>
              <a:ea typeface="微软雅黑" pitchFamily="34" charset="-122"/>
            </a:endParaRPr>
          </a:p>
        </p:txBody>
      </p:sp>
      <p:sp>
        <p:nvSpPr>
          <p:cNvPr id="78" name="Rectangle 159"/>
          <p:cNvSpPr/>
          <p:nvPr/>
        </p:nvSpPr>
        <p:spPr>
          <a:xfrm>
            <a:off x="214313" y="2341545"/>
            <a:ext cx="1538287" cy="522288"/>
          </a:xfrm>
          <a:prstGeom prst="rect">
            <a:avLst/>
          </a:prstGeom>
          <a:ln>
            <a:solidFill>
              <a:schemeClr val="tx2">
                <a:lumMod val="40000"/>
                <a:lumOff val="60000"/>
              </a:schemeClr>
            </a:solidFill>
          </a:ln>
        </p:spPr>
        <p:txBody>
          <a:bodyPr>
            <a:spAutoFit/>
          </a:bodyPr>
          <a:lstStyle/>
          <a:p>
            <a:pPr algn="ctr" fontAlgn="auto">
              <a:spcBef>
                <a:spcPts val="0"/>
              </a:spcBef>
              <a:spcAft>
                <a:spcPts val="0"/>
              </a:spcAft>
              <a:buFont typeface="Arial" pitchFamily="34" charset="0"/>
              <a:buNone/>
              <a:defRPr/>
            </a:pPr>
            <a:r>
              <a:rPr lang="zh-CN" altLang="en-US" sz="1400" dirty="0">
                <a:latin typeface="微软雅黑" pitchFamily="34" charset="-122"/>
                <a:ea typeface="微软雅黑" pitchFamily="34" charset="-122"/>
              </a:rPr>
              <a:t>工程机械远程监护与维护平台</a:t>
            </a:r>
            <a:endParaRPr lang="en-US" altLang="zh-CN" sz="1400" dirty="0">
              <a:latin typeface="微软雅黑" pitchFamily="34" charset="-122"/>
              <a:ea typeface="微软雅黑" pitchFamily="34" charset="-122"/>
            </a:endParaRPr>
          </a:p>
        </p:txBody>
      </p:sp>
      <p:sp>
        <p:nvSpPr>
          <p:cNvPr id="80" name="Rectangle 160"/>
          <p:cNvSpPr/>
          <p:nvPr/>
        </p:nvSpPr>
        <p:spPr>
          <a:xfrm>
            <a:off x="1714500" y="2341545"/>
            <a:ext cx="1550988" cy="522288"/>
          </a:xfrm>
          <a:prstGeom prst="rect">
            <a:avLst/>
          </a:prstGeom>
          <a:ln>
            <a:solidFill>
              <a:schemeClr val="tx2">
                <a:lumMod val="40000"/>
                <a:lumOff val="60000"/>
              </a:schemeClr>
            </a:solidFill>
          </a:ln>
        </p:spPr>
        <p:txBody>
          <a:bodyPr>
            <a:spAutoFit/>
          </a:bodyPr>
          <a:lstStyle/>
          <a:p>
            <a:pPr algn="ctr">
              <a:buFont typeface="Arial" pitchFamily="34" charset="0"/>
              <a:buNone/>
              <a:defRPr/>
            </a:pPr>
            <a:r>
              <a:rPr lang="zh-CN" altLang="en-US" sz="1400" dirty="0">
                <a:latin typeface="微软雅黑" pitchFamily="34" charset="-122"/>
                <a:ea typeface="微软雅黑" pitchFamily="34" charset="-122"/>
              </a:rPr>
              <a:t>基于大数据挖掘的工况分析系统</a:t>
            </a:r>
            <a:endParaRPr lang="en-US" altLang="zh-CN" sz="1400" dirty="0">
              <a:latin typeface="微软雅黑" pitchFamily="34" charset="-122"/>
              <a:ea typeface="微软雅黑" pitchFamily="34" charset="-122"/>
            </a:endParaRPr>
          </a:p>
        </p:txBody>
      </p:sp>
      <p:sp>
        <p:nvSpPr>
          <p:cNvPr id="82" name="Rectangle 161"/>
          <p:cNvSpPr/>
          <p:nvPr/>
        </p:nvSpPr>
        <p:spPr>
          <a:xfrm>
            <a:off x="3257550" y="2365358"/>
            <a:ext cx="1314450" cy="523875"/>
          </a:xfrm>
          <a:prstGeom prst="rect">
            <a:avLst/>
          </a:prstGeom>
          <a:ln>
            <a:solidFill>
              <a:schemeClr val="tx2">
                <a:lumMod val="40000"/>
                <a:lumOff val="60000"/>
              </a:schemeClr>
            </a:solidFill>
          </a:ln>
        </p:spPr>
        <p:txBody>
          <a:bodyPr>
            <a:spAutoFit/>
          </a:bodyPr>
          <a:lstStyle/>
          <a:p>
            <a:pPr algn="ctr">
              <a:buFont typeface="Arial" pitchFamily="34" charset="0"/>
              <a:buNone/>
              <a:defRPr/>
            </a:pPr>
            <a:r>
              <a:rPr lang="zh-CN" altLang="en-US" sz="1400" dirty="0">
                <a:latin typeface="微软雅黑" pitchFamily="34" charset="-122"/>
                <a:ea typeface="微软雅黑" pitchFamily="34" charset="-122"/>
              </a:rPr>
              <a:t>智能手机自助服务系统</a:t>
            </a:r>
          </a:p>
        </p:txBody>
      </p:sp>
      <p:grpSp>
        <p:nvGrpSpPr>
          <p:cNvPr id="2" name="组合 123"/>
          <p:cNvGrpSpPr>
            <a:grpSpLocks/>
          </p:cNvGrpSpPr>
          <p:nvPr/>
        </p:nvGrpSpPr>
        <p:grpSpPr bwMode="auto">
          <a:xfrm>
            <a:off x="98425" y="3033695"/>
            <a:ext cx="4473575" cy="2214563"/>
            <a:chOff x="99096" y="2928609"/>
            <a:chExt cx="4472904" cy="2214879"/>
          </a:xfrm>
        </p:grpSpPr>
        <p:grpSp>
          <p:nvGrpSpPr>
            <p:cNvPr id="3" name="组合 83"/>
            <p:cNvGrpSpPr>
              <a:grpSpLocks/>
            </p:cNvGrpSpPr>
            <p:nvPr/>
          </p:nvGrpSpPr>
          <p:grpSpPr bwMode="auto">
            <a:xfrm>
              <a:off x="1785928" y="3114238"/>
              <a:ext cx="1214436" cy="529076"/>
              <a:chOff x="1763467" y="4572008"/>
              <a:chExt cx="1500188" cy="653566"/>
            </a:xfrm>
          </p:grpSpPr>
          <p:pic>
            <p:nvPicPr>
              <p:cNvPr id="33852" name="Picture 130" descr="图形1"/>
              <p:cNvPicPr>
                <a:picLocks noChangeAspect="1" noChangeArrowheads="1"/>
              </p:cNvPicPr>
              <p:nvPr/>
            </p:nvPicPr>
            <p:blipFill>
              <a:blip r:embed="rId3" cstate="print"/>
              <a:srcRect/>
              <a:stretch>
                <a:fillRect/>
              </a:stretch>
            </p:blipFill>
            <p:spPr bwMode="auto">
              <a:xfrm>
                <a:off x="1785918" y="4572008"/>
                <a:ext cx="1328057" cy="653566"/>
              </a:xfrm>
              <a:prstGeom prst="rect">
                <a:avLst/>
              </a:prstGeom>
              <a:noFill/>
              <a:ln w="9525">
                <a:noFill/>
                <a:miter lim="800000"/>
                <a:headEnd/>
                <a:tailEnd/>
              </a:ln>
            </p:spPr>
          </p:pic>
          <p:sp>
            <p:nvSpPr>
              <p:cNvPr id="136" name="TextBox 25"/>
              <p:cNvSpPr txBox="1">
                <a:spLocks noChangeArrowheads="1"/>
              </p:cNvSpPr>
              <p:nvPr/>
            </p:nvSpPr>
            <p:spPr bwMode="auto">
              <a:xfrm>
                <a:off x="1763996" y="4697699"/>
                <a:ext cx="1499964" cy="307925"/>
              </a:xfrm>
              <a:prstGeom prst="rect">
                <a:avLst/>
              </a:prstGeom>
              <a:noFill/>
              <a:ln>
                <a:noFill/>
              </a:ln>
              <a:extLst>
                <a:ext uri="{909E8E84-426E-40DD-AFC4-6F175D3DCCD1}"/>
                <a:ext uri="{91240B29-F687-4F45-9708-019B960494DF}"/>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pitchFamily="34" charset="0"/>
                  <a:buNone/>
                  <a:defRPr/>
                </a:pPr>
                <a:r>
                  <a:rPr lang="zh-CN" altLang="en-US" sz="1400" dirty="0" smtClean="0">
                    <a:solidFill>
                      <a:schemeClr val="tx2">
                        <a:lumMod val="50000"/>
                      </a:schemeClr>
                    </a:solidFill>
                    <a:latin typeface="微软雅黑" panose="020B0503020204020204" pitchFamily="34" charset="-122"/>
                    <a:ea typeface="微软雅黑" panose="020B0503020204020204" pitchFamily="34" charset="-122"/>
                  </a:rPr>
                  <a:t>移动互</a:t>
                </a:r>
                <a:r>
                  <a:rPr lang="zh-CN" altLang="en-US" sz="1400" dirty="0">
                    <a:solidFill>
                      <a:schemeClr val="tx2">
                        <a:lumMod val="50000"/>
                      </a:schemeClr>
                    </a:solidFill>
                    <a:latin typeface="微软雅黑" panose="020B0503020204020204" pitchFamily="34" charset="-122"/>
                    <a:ea typeface="微软雅黑" panose="020B0503020204020204" pitchFamily="34" charset="-122"/>
                  </a:rPr>
                  <a:t>联网</a:t>
                </a:r>
              </a:p>
            </p:txBody>
          </p:sp>
        </p:grpSp>
        <p:grpSp>
          <p:nvGrpSpPr>
            <p:cNvPr id="4" name="Group 32"/>
            <p:cNvGrpSpPr>
              <a:grpSpLocks/>
            </p:cNvGrpSpPr>
            <p:nvPr/>
          </p:nvGrpSpPr>
          <p:grpSpPr bwMode="auto">
            <a:xfrm>
              <a:off x="2928929" y="2928609"/>
              <a:ext cx="1571800" cy="1499412"/>
              <a:chOff x="2622" y="3070"/>
              <a:chExt cx="1339" cy="992"/>
            </a:xfrm>
          </p:grpSpPr>
          <p:sp>
            <p:nvSpPr>
              <p:cNvPr id="33848" name="Rectangle 14"/>
              <p:cNvSpPr>
                <a:spLocks noChangeArrowheads="1"/>
              </p:cNvSpPr>
              <p:nvPr/>
            </p:nvSpPr>
            <p:spPr bwMode="auto">
              <a:xfrm>
                <a:off x="2935" y="3440"/>
                <a:ext cx="843" cy="197"/>
              </a:xfrm>
              <a:prstGeom prst="rect">
                <a:avLst/>
              </a:prstGeom>
              <a:solidFill>
                <a:srgbClr val="0066FF"/>
              </a:solidFill>
              <a:ln w="9525">
                <a:noFill/>
                <a:miter lim="800000"/>
                <a:headEnd/>
                <a:tailEnd/>
              </a:ln>
            </p:spPr>
            <p:txBody>
              <a:bodyPr wrap="none" anchor="ctr"/>
              <a:lstStyle/>
              <a:p>
                <a:pPr algn="ctr"/>
                <a:r>
                  <a:rPr lang="en-US" altLang="zh-CN" sz="1400">
                    <a:solidFill>
                      <a:schemeClr val="bg1"/>
                    </a:solidFill>
                    <a:latin typeface="微软雅黑" pitchFamily="34" charset="-122"/>
                    <a:ea typeface="微软雅黑" pitchFamily="34" charset="-122"/>
                  </a:rPr>
                  <a:t>  </a:t>
                </a:r>
                <a:r>
                  <a:rPr lang="zh-CN" altLang="en-US" sz="1400">
                    <a:solidFill>
                      <a:schemeClr val="bg1"/>
                    </a:solidFill>
                    <a:latin typeface="微软雅黑" pitchFamily="34" charset="-122"/>
                    <a:ea typeface="微软雅黑" pitchFamily="34" charset="-122"/>
                  </a:rPr>
                  <a:t>远程监控  </a:t>
                </a:r>
              </a:p>
            </p:txBody>
          </p:sp>
          <p:sp>
            <p:nvSpPr>
              <p:cNvPr id="33849" name="Rectangle 15"/>
              <p:cNvSpPr>
                <a:spLocks noChangeArrowheads="1"/>
              </p:cNvSpPr>
              <p:nvPr/>
            </p:nvSpPr>
            <p:spPr bwMode="auto">
              <a:xfrm>
                <a:off x="2935" y="3677"/>
                <a:ext cx="843" cy="197"/>
              </a:xfrm>
              <a:prstGeom prst="rect">
                <a:avLst/>
              </a:prstGeom>
              <a:solidFill>
                <a:srgbClr val="0066FF"/>
              </a:solidFill>
              <a:ln w="9525">
                <a:noFill/>
                <a:miter lim="800000"/>
                <a:headEnd/>
                <a:tailEnd/>
              </a:ln>
            </p:spPr>
            <p:txBody>
              <a:bodyPr wrap="none" anchor="ctr"/>
              <a:lstStyle/>
              <a:p>
                <a:pPr algn="ctr"/>
                <a:r>
                  <a:rPr lang="en-US" altLang="zh-CN" sz="1400">
                    <a:solidFill>
                      <a:schemeClr val="bg1"/>
                    </a:solidFill>
                    <a:latin typeface="微软雅黑" pitchFamily="34" charset="-122"/>
                    <a:ea typeface="微软雅黑" pitchFamily="34" charset="-122"/>
                  </a:rPr>
                  <a:t>  </a:t>
                </a:r>
                <a:r>
                  <a:rPr lang="zh-CN" altLang="en-US" sz="1400">
                    <a:solidFill>
                      <a:schemeClr val="bg1"/>
                    </a:solidFill>
                    <a:latin typeface="微软雅黑" pitchFamily="34" charset="-122"/>
                    <a:ea typeface="微软雅黑" pitchFamily="34" charset="-122"/>
                  </a:rPr>
                  <a:t>预测预警  </a:t>
                </a:r>
              </a:p>
            </p:txBody>
          </p:sp>
          <p:sp>
            <p:nvSpPr>
              <p:cNvPr id="33850" name="Rectangle 16"/>
              <p:cNvSpPr>
                <a:spLocks noChangeArrowheads="1"/>
              </p:cNvSpPr>
              <p:nvPr/>
            </p:nvSpPr>
            <p:spPr bwMode="auto">
              <a:xfrm>
                <a:off x="2748" y="3915"/>
                <a:ext cx="1152" cy="147"/>
              </a:xfrm>
              <a:prstGeom prst="rect">
                <a:avLst/>
              </a:prstGeom>
              <a:solidFill>
                <a:srgbClr val="0066FF"/>
              </a:solidFill>
              <a:ln w="9525">
                <a:noFill/>
                <a:miter lim="800000"/>
                <a:headEnd/>
                <a:tailEnd/>
              </a:ln>
            </p:spPr>
            <p:txBody>
              <a:bodyPr wrap="none" anchor="ctr"/>
              <a:lstStyle/>
              <a:p>
                <a:pPr algn="ctr"/>
                <a:r>
                  <a:rPr lang="en-US" altLang="zh-CN" sz="1400">
                    <a:solidFill>
                      <a:schemeClr val="bg1"/>
                    </a:solidFill>
                    <a:latin typeface="微软雅黑" pitchFamily="34" charset="-122"/>
                    <a:ea typeface="微软雅黑" pitchFamily="34" charset="-122"/>
                  </a:rPr>
                  <a:t>  </a:t>
                </a:r>
                <a:r>
                  <a:rPr lang="zh-CN" altLang="en-US" sz="1400">
                    <a:solidFill>
                      <a:schemeClr val="bg1"/>
                    </a:solidFill>
                    <a:latin typeface="微软雅黑" pitchFamily="34" charset="-122"/>
                    <a:ea typeface="微软雅黑" pitchFamily="34" charset="-122"/>
                  </a:rPr>
                  <a:t>远程诊断与维护  </a:t>
                </a:r>
              </a:p>
            </p:txBody>
          </p:sp>
          <p:sp>
            <p:nvSpPr>
              <p:cNvPr id="133" name="Text Box 25"/>
              <p:cNvSpPr txBox="1">
                <a:spLocks noChangeArrowheads="1"/>
              </p:cNvSpPr>
              <p:nvPr/>
            </p:nvSpPr>
            <p:spPr bwMode="auto">
              <a:xfrm>
                <a:off x="2622" y="3070"/>
                <a:ext cx="1339" cy="346"/>
              </a:xfrm>
              <a:prstGeom prst="rect">
                <a:avLst/>
              </a:prstGeom>
              <a:noFill/>
              <a:ln>
                <a:noFill/>
              </a:ln>
              <a:effectLst>
                <a:prstShdw prst="shdw13" dist="53882" dir="13500000">
                  <a:schemeClr val="bg2">
                    <a:alpha val="50000"/>
                  </a:schemeClr>
                </a:prstShdw>
              </a:effectLst>
              <a:extLst>
                <a:ext uri="{909E8E84-426E-40DD-AFC4-6F175D3DCCD1}"/>
                <a:ext uri="{91240B29-F687-4F45-9708-019B960494DF}"/>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pitchFamily="34" charset="0"/>
                  <a:buNone/>
                  <a:defRPr/>
                </a:pPr>
                <a:r>
                  <a:rPr lang="zh-CN" altLang="en-US" sz="1400" b="1" dirty="0" smtClean="0">
                    <a:latin typeface="微软雅黑" panose="020B0503020204020204" pitchFamily="34" charset="-122"/>
                    <a:ea typeface="微软雅黑" panose="020B0503020204020204" pitchFamily="34" charset="-122"/>
                  </a:rPr>
                  <a:t>企业控制中心（</a:t>
                </a:r>
                <a:r>
                  <a:rPr lang="en-US" altLang="zh-CN" sz="1400" b="1" dirty="0" smtClean="0">
                    <a:latin typeface="+mj-lt"/>
                    <a:ea typeface="微软雅黑" panose="020B0503020204020204" pitchFamily="34" charset="-122"/>
                  </a:rPr>
                  <a:t>ECC</a:t>
                </a:r>
                <a:r>
                  <a:rPr lang="zh-CN" altLang="en-US" sz="1400" b="1" dirty="0" smtClean="0">
                    <a:latin typeface="微软雅黑" panose="020B0503020204020204" pitchFamily="34" charset="-122"/>
                    <a:ea typeface="微软雅黑" panose="020B0503020204020204" pitchFamily="34" charset="-122"/>
                  </a:rPr>
                  <a:t>）   </a:t>
                </a:r>
                <a:endParaRPr lang="zh-CN" altLang="en-US" sz="1400" b="1" dirty="0">
                  <a:latin typeface="微软雅黑" panose="020B0503020204020204" pitchFamily="34" charset="-122"/>
                  <a:ea typeface="微软雅黑" panose="020B0503020204020204" pitchFamily="34" charset="-122"/>
                </a:endParaRPr>
              </a:p>
            </p:txBody>
          </p:sp>
        </p:grpSp>
        <p:grpSp>
          <p:nvGrpSpPr>
            <p:cNvPr id="5" name="组合 82"/>
            <p:cNvGrpSpPr>
              <a:grpSpLocks/>
            </p:cNvGrpSpPr>
            <p:nvPr/>
          </p:nvGrpSpPr>
          <p:grpSpPr bwMode="auto">
            <a:xfrm>
              <a:off x="99096" y="3143248"/>
              <a:ext cx="1776966" cy="1547112"/>
              <a:chOff x="37936" y="4786322"/>
              <a:chExt cx="2105172" cy="1832864"/>
            </a:xfrm>
          </p:grpSpPr>
          <p:grpSp>
            <p:nvGrpSpPr>
              <p:cNvPr id="6" name="Group 2"/>
              <p:cNvGrpSpPr>
                <a:grpSpLocks/>
              </p:cNvGrpSpPr>
              <p:nvPr/>
            </p:nvGrpSpPr>
            <p:grpSpPr bwMode="auto">
              <a:xfrm>
                <a:off x="499585" y="5258630"/>
                <a:ext cx="1071562" cy="1157288"/>
                <a:chOff x="1080" y="2750"/>
                <a:chExt cx="675" cy="729"/>
              </a:xfrm>
            </p:grpSpPr>
            <p:cxnSp>
              <p:nvCxnSpPr>
                <p:cNvPr id="33845" name="直接连接符 18"/>
                <p:cNvCxnSpPr>
                  <a:cxnSpLocks noChangeShapeType="1"/>
                </p:cNvCxnSpPr>
                <p:nvPr/>
              </p:nvCxnSpPr>
              <p:spPr bwMode="auto">
                <a:xfrm rot="10800000" flipV="1">
                  <a:off x="1080" y="2750"/>
                  <a:ext cx="439" cy="228"/>
                </a:xfrm>
                <a:prstGeom prst="line">
                  <a:avLst/>
                </a:prstGeom>
                <a:noFill/>
                <a:ln w="31750" algn="ctr">
                  <a:solidFill>
                    <a:srgbClr val="FF0000"/>
                  </a:solidFill>
                  <a:prstDash val="dash"/>
                  <a:round/>
                  <a:headEnd/>
                  <a:tailEnd/>
                </a:ln>
              </p:spPr>
            </p:cxnSp>
            <p:cxnSp>
              <p:nvCxnSpPr>
                <p:cNvPr id="33846" name="直接连接符 19"/>
                <p:cNvCxnSpPr>
                  <a:cxnSpLocks noChangeShapeType="1"/>
                </p:cNvCxnSpPr>
                <p:nvPr/>
              </p:nvCxnSpPr>
              <p:spPr bwMode="auto">
                <a:xfrm rot="10800000">
                  <a:off x="1215" y="3158"/>
                  <a:ext cx="405" cy="225"/>
                </a:xfrm>
                <a:prstGeom prst="line">
                  <a:avLst/>
                </a:prstGeom>
                <a:noFill/>
                <a:ln w="31750" algn="ctr">
                  <a:solidFill>
                    <a:srgbClr val="FF0000"/>
                  </a:solidFill>
                  <a:prstDash val="dash"/>
                  <a:round/>
                  <a:headEnd/>
                  <a:tailEnd/>
                </a:ln>
              </p:spPr>
            </p:cxnSp>
            <p:cxnSp>
              <p:nvCxnSpPr>
                <p:cNvPr id="33847" name="直接连接符 26"/>
                <p:cNvCxnSpPr>
                  <a:cxnSpLocks noChangeShapeType="1"/>
                </p:cNvCxnSpPr>
                <p:nvPr/>
              </p:nvCxnSpPr>
              <p:spPr bwMode="auto">
                <a:xfrm rot="5400000" flipH="1" flipV="1">
                  <a:off x="1395" y="3119"/>
                  <a:ext cx="681" cy="39"/>
                </a:xfrm>
                <a:prstGeom prst="line">
                  <a:avLst/>
                </a:prstGeom>
                <a:noFill/>
                <a:ln w="31750" algn="ctr">
                  <a:solidFill>
                    <a:srgbClr val="FF0000"/>
                  </a:solidFill>
                  <a:prstDash val="dash"/>
                  <a:round/>
                  <a:headEnd/>
                  <a:tailEnd/>
                </a:ln>
              </p:spPr>
            </p:cxnSp>
          </p:grpSp>
          <p:pic>
            <p:nvPicPr>
              <p:cNvPr id="33840" name="图片 43" descr="起重机2.png"/>
              <p:cNvPicPr>
                <a:picLocks noChangeAspect="1"/>
              </p:cNvPicPr>
              <p:nvPr/>
            </p:nvPicPr>
            <p:blipFill>
              <a:blip r:embed="rId4" cstate="print"/>
              <a:srcRect/>
              <a:stretch>
                <a:fillRect/>
              </a:stretch>
            </p:blipFill>
            <p:spPr bwMode="auto">
              <a:xfrm>
                <a:off x="1222587" y="5456247"/>
                <a:ext cx="800100" cy="1000125"/>
              </a:xfrm>
              <a:prstGeom prst="rect">
                <a:avLst/>
              </a:prstGeom>
              <a:noFill/>
              <a:ln w="9525">
                <a:noFill/>
                <a:miter lim="800000"/>
                <a:headEnd/>
                <a:tailEnd/>
              </a:ln>
            </p:spPr>
          </p:pic>
          <p:pic>
            <p:nvPicPr>
              <p:cNvPr id="33841" name="图片 45" descr="压路机002.png"/>
              <p:cNvPicPr>
                <a:picLocks noChangeAspect="1"/>
              </p:cNvPicPr>
              <p:nvPr/>
            </p:nvPicPr>
            <p:blipFill>
              <a:blip r:embed="rId5" cstate="print"/>
              <a:srcRect/>
              <a:stretch>
                <a:fillRect/>
              </a:stretch>
            </p:blipFill>
            <p:spPr bwMode="auto">
              <a:xfrm>
                <a:off x="1053489" y="4906205"/>
                <a:ext cx="785812" cy="579438"/>
              </a:xfrm>
              <a:prstGeom prst="rect">
                <a:avLst/>
              </a:prstGeom>
              <a:noFill/>
              <a:ln w="9525">
                <a:noFill/>
                <a:miter lim="800000"/>
                <a:headEnd/>
                <a:tailEnd/>
              </a:ln>
            </p:spPr>
          </p:pic>
          <p:pic>
            <p:nvPicPr>
              <p:cNvPr id="33842" name="图片 49" descr="车载泵.png"/>
              <p:cNvPicPr>
                <a:picLocks noChangeAspect="1"/>
              </p:cNvPicPr>
              <p:nvPr/>
            </p:nvPicPr>
            <p:blipFill>
              <a:blip r:embed="rId6" cstate="print"/>
              <a:srcRect/>
              <a:stretch>
                <a:fillRect/>
              </a:stretch>
            </p:blipFill>
            <p:spPr bwMode="auto">
              <a:xfrm>
                <a:off x="37936" y="5510580"/>
                <a:ext cx="1025052" cy="469900"/>
              </a:xfrm>
              <a:prstGeom prst="rect">
                <a:avLst/>
              </a:prstGeom>
              <a:noFill/>
              <a:ln w="9525">
                <a:noFill/>
                <a:miter lim="800000"/>
                <a:headEnd/>
                <a:tailEnd/>
              </a:ln>
            </p:spPr>
          </p:pic>
          <p:sp>
            <p:nvSpPr>
              <p:cNvPr id="120" name="Oval 52"/>
              <p:cNvSpPr>
                <a:spLocks noChangeArrowheads="1"/>
              </p:cNvSpPr>
              <p:nvPr/>
            </p:nvSpPr>
            <p:spPr bwMode="auto">
              <a:xfrm>
                <a:off x="52979" y="4785972"/>
                <a:ext cx="2091037" cy="1722978"/>
              </a:xfrm>
              <a:prstGeom prst="ellipse">
                <a:avLst/>
              </a:prstGeom>
              <a:noFill/>
              <a:ln w="19050">
                <a:solidFill>
                  <a:schemeClr val="accent3">
                    <a:lumMod val="75000"/>
                  </a:schemeClr>
                </a:solidFill>
                <a:round/>
                <a:headEnd/>
                <a:tailEnd/>
              </a:ln>
              <a:extLst>
                <a:ext uri="{909E8E84-426E-40DD-AFC4-6F175D3DCCD1}"/>
              </a:ex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buFont typeface="Arial" pitchFamily="34" charset="0"/>
                  <a:buNone/>
                  <a:defRPr/>
                </a:pPr>
                <a:endParaRPr lang="zh-CN" altLang="en-US">
                  <a:latin typeface="微软雅黑" panose="020B0503020204020204" pitchFamily="34" charset="-122"/>
                  <a:ea typeface="微软雅黑" panose="020B0503020204020204" pitchFamily="34" charset="-122"/>
                </a:endParaRPr>
              </a:p>
            </p:txBody>
          </p:sp>
          <p:sp>
            <p:nvSpPr>
              <p:cNvPr id="33844" name="TextBox 42"/>
              <p:cNvSpPr txBox="1">
                <a:spLocks noChangeArrowheads="1"/>
              </p:cNvSpPr>
              <p:nvPr/>
            </p:nvSpPr>
            <p:spPr bwMode="auto">
              <a:xfrm>
                <a:off x="142455" y="6095966"/>
                <a:ext cx="973933" cy="523220"/>
              </a:xfrm>
              <a:prstGeom prst="rect">
                <a:avLst/>
              </a:prstGeom>
              <a:solidFill>
                <a:schemeClr val="bg1"/>
              </a:solidFill>
              <a:ln w="19050">
                <a:solidFill>
                  <a:srgbClr val="00B050"/>
                </a:solidFill>
                <a:miter lim="800000"/>
                <a:headEnd/>
                <a:tailEnd/>
              </a:ln>
            </p:spPr>
            <p:txBody>
              <a:bodyPr>
                <a:spAutoFit/>
              </a:bodyPr>
              <a:lstStyle/>
              <a:p>
                <a:pPr algn="ctr"/>
                <a:r>
                  <a:rPr lang="zh-CN" altLang="en-US" sz="1400" b="1">
                    <a:solidFill>
                      <a:srgbClr val="FF0000"/>
                    </a:solidFill>
                    <a:latin typeface="微软雅黑" pitchFamily="34" charset="-122"/>
                    <a:ea typeface="微软雅黑" pitchFamily="34" charset="-122"/>
                  </a:rPr>
                  <a:t>远程工程机械</a:t>
                </a:r>
              </a:p>
            </p:txBody>
          </p:sp>
        </p:grpSp>
        <p:sp>
          <p:nvSpPr>
            <p:cNvPr id="106" name="AutoShape 7"/>
            <p:cNvSpPr>
              <a:spLocks noChangeArrowheads="1"/>
            </p:cNvSpPr>
            <p:nvPr/>
          </p:nvSpPr>
          <p:spPr bwMode="auto">
            <a:xfrm>
              <a:off x="1883178" y="4214667"/>
              <a:ext cx="831725" cy="643030"/>
            </a:xfrm>
            <a:prstGeom prst="can">
              <a:avLst>
                <a:gd name="adj" fmla="val 33773"/>
              </a:avLst>
            </a:prstGeom>
            <a:solidFill>
              <a:schemeClr val="accent1">
                <a:lumMod val="20000"/>
                <a:lumOff val="80000"/>
              </a:schemeClr>
            </a:solidFill>
            <a:ln w="9525">
              <a:solidFill>
                <a:schemeClr val="tx1">
                  <a:lumMod val="85000"/>
                  <a:lumOff val="15000"/>
                </a:schemeClr>
              </a:solidFill>
              <a:round/>
              <a:headEnd/>
              <a:tailEnd/>
            </a:ln>
          </p:spPr>
          <p:txBody>
            <a:bodyPr wrap="none" anchor="ctr"/>
            <a:lstStyle/>
            <a:p>
              <a:pPr algn="ctr">
                <a:buFont typeface="Arial" pitchFamily="34" charset="0"/>
                <a:buNone/>
                <a:defRPr/>
              </a:pPr>
              <a:r>
                <a:rPr lang="zh-CN" altLang="en-US" sz="1400" dirty="0">
                  <a:solidFill>
                    <a:srgbClr val="FF0000"/>
                  </a:solidFill>
                  <a:latin typeface="微软雅黑" panose="020B0503020204020204" pitchFamily="34" charset="-122"/>
                  <a:ea typeface="微软雅黑" panose="020B0503020204020204" pitchFamily="34" charset="-122"/>
                </a:rPr>
                <a:t>大数据</a:t>
              </a:r>
              <a:endParaRPr lang="en-US" altLang="zh-CN" sz="1400" dirty="0">
                <a:solidFill>
                  <a:srgbClr val="FF0000"/>
                </a:solidFill>
                <a:latin typeface="微软雅黑" panose="020B0503020204020204" pitchFamily="34" charset="-122"/>
                <a:ea typeface="微软雅黑" panose="020B0503020204020204" pitchFamily="34" charset="-122"/>
              </a:endParaRPr>
            </a:p>
            <a:p>
              <a:pPr algn="ctr">
                <a:buFont typeface="Arial" pitchFamily="34" charset="0"/>
                <a:buNone/>
                <a:defRPr/>
              </a:pPr>
              <a:r>
                <a:rPr lang="zh-CN" altLang="en-US" sz="1400" dirty="0">
                  <a:solidFill>
                    <a:srgbClr val="FF0000"/>
                  </a:solidFill>
                  <a:latin typeface="微软雅黑" panose="020B0503020204020204" pitchFamily="34" charset="-122"/>
                  <a:ea typeface="微软雅黑" panose="020B0503020204020204" pitchFamily="34" charset="-122"/>
                </a:rPr>
                <a:t>存储处理</a:t>
              </a:r>
            </a:p>
          </p:txBody>
        </p:sp>
        <p:sp>
          <p:nvSpPr>
            <p:cNvPr id="108" name="右箭头 155"/>
            <p:cNvSpPr/>
            <p:nvPr/>
          </p:nvSpPr>
          <p:spPr>
            <a:xfrm rot="19281127">
              <a:off x="1576837" y="3411278"/>
              <a:ext cx="373006" cy="290554"/>
            </a:xfrm>
            <a:prstGeom prst="rightArrow">
              <a:avLst/>
            </a:prstGeom>
            <a:solidFill>
              <a:srgbClr val="FFC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buFont typeface="Arial"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109" name="右箭头 155"/>
            <p:cNvSpPr/>
            <p:nvPr/>
          </p:nvSpPr>
          <p:spPr>
            <a:xfrm rot="5400000">
              <a:off x="2198204" y="3697905"/>
              <a:ext cx="314370" cy="290469"/>
            </a:xfrm>
            <a:prstGeom prst="rightArrow">
              <a:avLst/>
            </a:prstGeom>
            <a:solidFill>
              <a:srgbClr val="FFC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buFont typeface="Arial" pitchFamily="34" charset="0"/>
                <a:buNone/>
                <a:defRPr/>
              </a:pPr>
              <a:endParaRPr lang="zh-CN" altLang="en-US" dirty="0">
                <a:latin typeface="微软雅黑" panose="020B0503020204020204" pitchFamily="34" charset="-122"/>
                <a:ea typeface="微软雅黑" panose="020B0503020204020204" pitchFamily="34" charset="-122"/>
              </a:endParaRPr>
            </a:p>
          </p:txBody>
        </p:sp>
        <p:pic>
          <p:nvPicPr>
            <p:cNvPr id="33835" name="Picture 2"/>
            <p:cNvPicPr>
              <a:picLocks noChangeAspect="1" noChangeArrowheads="1"/>
            </p:cNvPicPr>
            <p:nvPr/>
          </p:nvPicPr>
          <p:blipFill>
            <a:blip r:embed="rId7" cstate="print"/>
            <a:srcRect r="1346" b="7204"/>
            <a:stretch>
              <a:fillRect/>
            </a:stretch>
          </p:blipFill>
          <p:spPr bwMode="auto">
            <a:xfrm>
              <a:off x="3196634" y="4571984"/>
              <a:ext cx="660986" cy="500066"/>
            </a:xfrm>
            <a:prstGeom prst="rect">
              <a:avLst/>
            </a:prstGeom>
            <a:noFill/>
            <a:ln w="9525">
              <a:noFill/>
              <a:miter lim="800000"/>
              <a:headEnd/>
              <a:tailEnd/>
            </a:ln>
          </p:spPr>
        </p:pic>
        <p:sp>
          <p:nvSpPr>
            <p:cNvPr id="111" name="右箭头 155"/>
            <p:cNvSpPr/>
            <p:nvPr/>
          </p:nvSpPr>
          <p:spPr>
            <a:xfrm rot="7457064">
              <a:off x="3865612" y="4597352"/>
              <a:ext cx="385818" cy="287295"/>
            </a:xfrm>
            <a:prstGeom prst="rightArrow">
              <a:avLst/>
            </a:prstGeom>
            <a:solidFill>
              <a:srgbClr val="FFC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buFont typeface="Arial" pitchFamily="34" charset="0"/>
                <a:buNone/>
                <a:defRPr/>
              </a:pPr>
              <a:endParaRPr lang="zh-CN" altLang="en-US" dirty="0">
                <a:latin typeface="微软雅黑" panose="020B0503020204020204" pitchFamily="34" charset="-122"/>
                <a:ea typeface="微软雅黑" panose="020B0503020204020204" pitchFamily="34" charset="-122"/>
              </a:endParaRPr>
            </a:p>
          </p:txBody>
        </p:sp>
        <p:sp>
          <p:nvSpPr>
            <p:cNvPr id="113" name="矩形 112"/>
            <p:cNvSpPr/>
            <p:nvPr/>
          </p:nvSpPr>
          <p:spPr bwMode="auto">
            <a:xfrm>
              <a:off x="143539" y="2928609"/>
              <a:ext cx="4428461" cy="2214879"/>
            </a:xfrm>
            <a:prstGeom prst="rect">
              <a:avLst/>
            </a:prstGeom>
            <a:noFill/>
            <a:ln w="9525">
              <a:solidFill>
                <a:srgbClr val="0066FF"/>
              </a:solidFill>
              <a:prstDash val="sysDash"/>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eaLnBrk="0" hangingPunct="0">
                <a:buFontTx/>
                <a:buNone/>
                <a:defRPr/>
              </a:pPr>
              <a:endParaRPr lang="zh-CN" altLang="en-US">
                <a:solidFill>
                  <a:schemeClr val="tx1"/>
                </a:solidFill>
              </a:endParaRPr>
            </a:p>
          </p:txBody>
        </p:sp>
        <p:sp>
          <p:nvSpPr>
            <p:cNvPr id="115" name="右箭头 155"/>
            <p:cNvSpPr/>
            <p:nvPr/>
          </p:nvSpPr>
          <p:spPr>
            <a:xfrm rot="19281127">
              <a:off x="2692682" y="3941579"/>
              <a:ext cx="373007" cy="290554"/>
            </a:xfrm>
            <a:prstGeom prst="rightArrow">
              <a:avLst/>
            </a:prstGeom>
            <a:solidFill>
              <a:srgbClr val="FFC000"/>
            </a:solidFill>
            <a:ln>
              <a:noFill/>
            </a:ln>
            <a:effectLst/>
          </p:spPr>
          <p:style>
            <a:lnRef idx="1">
              <a:schemeClr val="accent6"/>
            </a:lnRef>
            <a:fillRef idx="3">
              <a:schemeClr val="accent6"/>
            </a:fillRef>
            <a:effectRef idx="2">
              <a:schemeClr val="accent6"/>
            </a:effectRef>
            <a:fontRef idx="minor">
              <a:schemeClr val="lt1"/>
            </a:fontRef>
          </p:style>
          <p:txBody>
            <a:bodyPr anchor="ctr"/>
            <a:lstStyle/>
            <a:p>
              <a:pPr algn="ctr">
                <a:buFont typeface="Arial" pitchFamily="34" charset="0"/>
                <a:buNone/>
                <a:defRPr/>
              </a:pPr>
              <a:endParaRPr lang="zh-CN" altLang="en-US" dirty="0">
                <a:latin typeface="微软雅黑" panose="020B0503020204020204" pitchFamily="34" charset="-122"/>
                <a:ea typeface="微软雅黑" panose="020B0503020204020204" pitchFamily="34" charset="-122"/>
              </a:endParaRPr>
            </a:p>
          </p:txBody>
        </p:sp>
      </p:grpSp>
      <p:sp>
        <p:nvSpPr>
          <p:cNvPr id="33803" name="TextBox 136"/>
          <p:cNvSpPr txBox="1">
            <a:spLocks noChangeArrowheads="1"/>
          </p:cNvSpPr>
          <p:nvPr/>
        </p:nvSpPr>
        <p:spPr bwMode="auto">
          <a:xfrm>
            <a:off x="131763" y="5319695"/>
            <a:ext cx="2868601" cy="1169551"/>
          </a:xfrm>
          <a:prstGeom prst="rect">
            <a:avLst/>
          </a:prstGeom>
          <a:solidFill>
            <a:schemeClr val="bg1"/>
          </a:solidFill>
          <a:ln w="9525">
            <a:solidFill>
              <a:schemeClr val="accent1"/>
            </a:solidFill>
            <a:miter lim="800000"/>
            <a:headEnd/>
            <a:tailEnd/>
          </a:ln>
        </p:spPr>
        <p:txBody>
          <a:bodyPr wrap="square">
            <a:spAutoFit/>
          </a:bodyPr>
          <a:lstStyle/>
          <a:p>
            <a:pPr marL="107950">
              <a:buFont typeface="Wingdings" pitchFamily="2" charset="2"/>
              <a:buChar char="n"/>
            </a:pPr>
            <a:r>
              <a:rPr lang="zh-CN" altLang="en-US" sz="1400" dirty="0">
                <a:latin typeface="微软雅黑" pitchFamily="34" charset="-122"/>
                <a:ea typeface="微软雅黑" pitchFamily="34" charset="-122"/>
              </a:rPr>
              <a:t>对各类机型</a:t>
            </a:r>
            <a:r>
              <a:rPr lang="zh-CN" altLang="en-US" sz="1400" dirty="0">
                <a:solidFill>
                  <a:srgbClr val="FF0000"/>
                </a:solidFill>
                <a:latin typeface="微软雅黑" pitchFamily="34" charset="-122"/>
                <a:ea typeface="微软雅黑" pitchFamily="34" charset="-122"/>
              </a:rPr>
              <a:t>数</a:t>
            </a:r>
            <a:r>
              <a:rPr lang="zh-CN" altLang="en-US" sz="1400" dirty="0">
                <a:solidFill>
                  <a:srgbClr val="C00000"/>
                </a:solidFill>
                <a:latin typeface="微软雅黑" pitchFamily="34" charset="-122"/>
                <a:ea typeface="微软雅黑" pitchFamily="34" charset="-122"/>
              </a:rPr>
              <a:t>百种数据</a:t>
            </a:r>
            <a:r>
              <a:rPr lang="zh-CN" altLang="en-US" sz="1400" dirty="0">
                <a:latin typeface="微软雅黑" pitchFamily="34" charset="-122"/>
                <a:ea typeface="微软雅黑" pitchFamily="34" charset="-122"/>
              </a:rPr>
              <a:t>进行采集、存储</a:t>
            </a:r>
            <a:endParaRPr lang="en-US" altLang="zh-CN" sz="1400" dirty="0">
              <a:latin typeface="微软雅黑" pitchFamily="34" charset="-122"/>
              <a:ea typeface="微软雅黑" pitchFamily="34" charset="-122"/>
            </a:endParaRPr>
          </a:p>
          <a:p>
            <a:pPr marL="107950">
              <a:buFont typeface="Wingdings" pitchFamily="2" charset="2"/>
              <a:buChar char="n"/>
            </a:pPr>
            <a:r>
              <a:rPr lang="zh-CN" altLang="en-US" sz="1400" dirty="0">
                <a:latin typeface="微软雅黑" pitchFamily="34" charset="-122"/>
                <a:ea typeface="微软雅黑" pitchFamily="34" charset="-122"/>
              </a:rPr>
              <a:t>及时分析用户操作典型行为</a:t>
            </a:r>
            <a:endParaRPr lang="en-US" altLang="zh-CN" sz="1400" dirty="0">
              <a:latin typeface="微软雅黑" pitchFamily="34" charset="-122"/>
              <a:ea typeface="微软雅黑" pitchFamily="34" charset="-122"/>
            </a:endParaRPr>
          </a:p>
          <a:p>
            <a:pPr marL="107950">
              <a:buFont typeface="Wingdings" pitchFamily="2" charset="2"/>
              <a:buChar char="n"/>
            </a:pPr>
            <a:r>
              <a:rPr lang="zh-CN" altLang="en-US" sz="1400" dirty="0">
                <a:latin typeface="微软雅黑" pitchFamily="34" charset="-122"/>
                <a:ea typeface="微软雅黑" pitchFamily="34" charset="-122"/>
              </a:rPr>
              <a:t>为客户提供优化解决方案及</a:t>
            </a:r>
            <a:r>
              <a:rPr lang="zh-CN" altLang="en-US" sz="1400" dirty="0">
                <a:solidFill>
                  <a:srgbClr val="C00000"/>
                </a:solidFill>
                <a:latin typeface="微软雅黑" pitchFamily="34" charset="-122"/>
                <a:ea typeface="微软雅黑" pitchFamily="34" charset="-122"/>
              </a:rPr>
              <a:t>实时</a:t>
            </a:r>
            <a:r>
              <a:rPr lang="zh-CN" altLang="en-US" sz="1400" dirty="0">
                <a:latin typeface="微软雅黑" pitchFamily="34" charset="-122"/>
                <a:ea typeface="微软雅黑" pitchFamily="34" charset="-122"/>
              </a:rPr>
              <a:t>监控设备</a:t>
            </a:r>
            <a:r>
              <a:rPr lang="zh-CN" altLang="en-US" sz="1400" dirty="0" smtClean="0">
                <a:latin typeface="微软雅黑" pitchFamily="34" charset="-122"/>
                <a:ea typeface="微软雅黑" pitchFamily="34" charset="-122"/>
              </a:rPr>
              <a:t>运营的</a:t>
            </a:r>
            <a:r>
              <a:rPr lang="zh-CN" altLang="en-US" sz="1400" dirty="0">
                <a:latin typeface="微软雅黑" pitchFamily="34" charset="-122"/>
                <a:ea typeface="微软雅黑" pitchFamily="34" charset="-122"/>
              </a:rPr>
              <a:t>综合服务。</a:t>
            </a:r>
          </a:p>
        </p:txBody>
      </p:sp>
      <p:sp>
        <p:nvSpPr>
          <p:cNvPr id="138" name="右箭头 155"/>
          <p:cNvSpPr/>
          <p:nvPr/>
        </p:nvSpPr>
        <p:spPr>
          <a:xfrm rot="5400000">
            <a:off x="2058988" y="2878120"/>
            <a:ext cx="382588" cy="357187"/>
          </a:xfrm>
          <a:prstGeom prst="rightArrow">
            <a:avLst/>
          </a:prstGeom>
          <a:ln/>
        </p:spPr>
        <p:style>
          <a:lnRef idx="1">
            <a:schemeClr val="dk1"/>
          </a:lnRef>
          <a:fillRef idx="2">
            <a:schemeClr val="dk1"/>
          </a:fillRef>
          <a:effectRef idx="1">
            <a:schemeClr val="dk1"/>
          </a:effectRef>
          <a:fontRef idx="minor">
            <a:schemeClr val="dk1"/>
          </a:fontRef>
        </p:style>
        <p:txBody>
          <a:bodyPr anchor="ctr"/>
          <a:lstStyle/>
          <a:p>
            <a:pPr algn="ctr">
              <a:buFont typeface="Arial" pitchFamily="34" charset="0"/>
              <a:buNone/>
              <a:defRPr/>
            </a:pPr>
            <a:endParaRPr lang="zh-CN" altLang="en-US" dirty="0">
              <a:latin typeface="微软雅黑" pitchFamily="34" charset="-122"/>
              <a:ea typeface="微软雅黑" pitchFamily="34" charset="-122"/>
            </a:endParaRPr>
          </a:p>
        </p:txBody>
      </p:sp>
      <p:sp>
        <p:nvSpPr>
          <p:cNvPr id="139" name="矩形 138"/>
          <p:cNvSpPr/>
          <p:nvPr/>
        </p:nvSpPr>
        <p:spPr>
          <a:xfrm>
            <a:off x="3000375" y="5402284"/>
            <a:ext cx="1500188" cy="1169988"/>
          </a:xfrm>
          <a:prstGeom prst="rect">
            <a:avLst/>
          </a:prstGeom>
          <a:solidFill>
            <a:schemeClr val="accent4">
              <a:lumMod val="20000"/>
              <a:lumOff val="80000"/>
            </a:schemeClr>
          </a:solidFill>
          <a:ln>
            <a:solidFill>
              <a:srgbClr val="B2B2B2"/>
            </a:solidFill>
          </a:ln>
        </p:spPr>
        <p:txBody>
          <a:bodyPr>
            <a:spAutoFit/>
          </a:bodyPr>
          <a:lstStyle/>
          <a:p>
            <a:pPr>
              <a:buFont typeface="Arial" pitchFamily="34" charset="0"/>
              <a:buNone/>
              <a:defRPr/>
            </a:pPr>
            <a:r>
              <a:rPr lang="zh-CN" altLang="en-US" sz="1400" dirty="0">
                <a:latin typeface="微软雅黑" panose="020B0503020204020204" pitchFamily="34" charset="-122"/>
                <a:ea typeface="微软雅黑" panose="020B0503020204020204" pitchFamily="34" charset="-122"/>
                <a:cs typeface="Times New Roman" pitchFamily="18" charset="0"/>
              </a:rPr>
              <a:t>企业新增利润累计超过</a:t>
            </a:r>
            <a:r>
              <a:rPr lang="en-US" altLang="zh-CN" sz="1400" b="1" dirty="0">
                <a:solidFill>
                  <a:srgbClr val="FF0000"/>
                </a:solidFill>
                <a:latin typeface="微软雅黑" panose="020B0503020204020204" pitchFamily="34" charset="-122"/>
                <a:ea typeface="微软雅黑" panose="020B0503020204020204" pitchFamily="34" charset="-122"/>
                <a:cs typeface="Times New Roman" pitchFamily="18" charset="0"/>
              </a:rPr>
              <a:t>20</a:t>
            </a:r>
            <a:r>
              <a:rPr lang="zh-CN" altLang="en-US" sz="1400" b="1" dirty="0">
                <a:solidFill>
                  <a:srgbClr val="FF0000"/>
                </a:solidFill>
                <a:latin typeface="微软雅黑" panose="020B0503020204020204" pitchFamily="34" charset="-122"/>
                <a:ea typeface="微软雅黑" panose="020B0503020204020204" pitchFamily="34" charset="-122"/>
                <a:cs typeface="Times New Roman" pitchFamily="18" charset="0"/>
              </a:rPr>
              <a:t>亿元</a:t>
            </a:r>
            <a:r>
              <a:rPr lang="zh-CN" altLang="en-US" sz="1400" dirty="0">
                <a:latin typeface="微软雅黑" panose="020B0503020204020204" pitchFamily="34" charset="-122"/>
                <a:ea typeface="微软雅黑" panose="020B0503020204020204" pitchFamily="34" charset="-122"/>
                <a:cs typeface="Times New Roman" pitchFamily="18" charset="0"/>
              </a:rPr>
              <a:t>（</a:t>
            </a:r>
            <a:r>
              <a:rPr lang="en-US" altLang="zh-CN" sz="1400" dirty="0">
                <a:latin typeface="微软雅黑" panose="020B0503020204020204" pitchFamily="34" charset="-122"/>
                <a:ea typeface="微软雅黑" panose="020B0503020204020204" pitchFamily="34" charset="-122"/>
                <a:cs typeface="Times New Roman" pitchFamily="18" charset="0"/>
              </a:rPr>
              <a:t>2009-2012</a:t>
            </a:r>
            <a:r>
              <a:rPr lang="zh-CN" altLang="en-US" sz="1400" dirty="0">
                <a:latin typeface="微软雅黑" panose="020B0503020204020204" pitchFamily="34" charset="-122"/>
                <a:ea typeface="微软雅黑" panose="020B0503020204020204" pitchFamily="34" charset="-122"/>
                <a:cs typeface="Times New Roman" pitchFamily="18" charset="0"/>
              </a:rPr>
              <a:t>），服务成本降低了</a:t>
            </a:r>
            <a:r>
              <a:rPr lang="en-US" altLang="zh-CN" sz="1400" b="1" dirty="0">
                <a:solidFill>
                  <a:srgbClr val="FF0000"/>
                </a:solidFill>
                <a:latin typeface="微软雅黑" panose="020B0503020204020204" pitchFamily="34" charset="-122"/>
                <a:ea typeface="微软雅黑" panose="020B0503020204020204" pitchFamily="34" charset="-122"/>
                <a:cs typeface="Times New Roman" pitchFamily="18" charset="0"/>
              </a:rPr>
              <a:t>60%</a:t>
            </a:r>
            <a:r>
              <a:rPr lang="zh-CN" altLang="en-US" sz="1400" dirty="0">
                <a:latin typeface="微软雅黑" panose="020B0503020204020204" pitchFamily="34" charset="-122"/>
                <a:ea typeface="微软雅黑" panose="020B0503020204020204" pitchFamily="34" charset="-122"/>
                <a:cs typeface="Times New Roman" pitchFamily="18" charset="0"/>
              </a:rPr>
              <a:t>。</a:t>
            </a:r>
            <a:endParaRPr lang="zh-CN" altLang="en-US" sz="1400" dirty="0">
              <a:latin typeface="Arial" pitchFamily="34" charset="0"/>
            </a:endParaRPr>
          </a:p>
        </p:txBody>
      </p:sp>
      <p:cxnSp>
        <p:nvCxnSpPr>
          <p:cNvPr id="144" name="直接连接符 143"/>
          <p:cNvCxnSpPr/>
          <p:nvPr/>
        </p:nvCxnSpPr>
        <p:spPr bwMode="auto">
          <a:xfrm rot="5400000">
            <a:off x="2250281" y="4094939"/>
            <a:ext cx="4930775" cy="1588"/>
          </a:xfrm>
          <a:prstGeom prst="line">
            <a:avLst/>
          </a:prstGeom>
          <a:ln>
            <a:solidFill>
              <a:schemeClr val="bg2">
                <a:lumMod val="50000"/>
                <a:lumOff val="50000"/>
              </a:schemeClr>
            </a:solidFill>
            <a:prstDash val="solid"/>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45" name="矩形 144"/>
          <p:cNvSpPr/>
          <p:nvPr/>
        </p:nvSpPr>
        <p:spPr bwMode="auto">
          <a:xfrm>
            <a:off x="3000375" y="3533758"/>
            <a:ext cx="1500188" cy="1071562"/>
          </a:xfrm>
          <a:prstGeom prst="rect">
            <a:avLst/>
          </a:prstGeom>
          <a:noFill/>
          <a:ln w="9525">
            <a:solidFill>
              <a:srgbClr val="0066FF"/>
            </a:solidFill>
            <a:prstDash val="sysDash"/>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eaLnBrk="0" hangingPunct="0">
              <a:buFontTx/>
              <a:buNone/>
              <a:defRPr/>
            </a:pPr>
            <a:endParaRPr lang="zh-CN" altLang="en-US">
              <a:solidFill>
                <a:schemeClr val="tx1"/>
              </a:solidFill>
            </a:endParaRPr>
          </a:p>
        </p:txBody>
      </p:sp>
      <p:cxnSp>
        <p:nvCxnSpPr>
          <p:cNvPr id="33828" name="直接连接符 115"/>
          <p:cNvCxnSpPr>
            <a:cxnSpLocks noChangeShapeType="1"/>
          </p:cNvCxnSpPr>
          <p:nvPr/>
        </p:nvCxnSpPr>
        <p:spPr bwMode="auto">
          <a:xfrm>
            <a:off x="4643438" y="2024520"/>
            <a:ext cx="0" cy="4032250"/>
          </a:xfrm>
          <a:prstGeom prst="line">
            <a:avLst/>
          </a:prstGeom>
          <a:noFill/>
          <a:ln w="28575" algn="ctr">
            <a:solidFill>
              <a:schemeClr val="tx1"/>
            </a:solidFill>
            <a:prstDash val="dash"/>
            <a:round/>
            <a:headEnd/>
            <a:tailEnd/>
          </a:ln>
        </p:spPr>
      </p:cxnSp>
      <p:grpSp>
        <p:nvGrpSpPr>
          <p:cNvPr id="7" name="组合 102"/>
          <p:cNvGrpSpPr/>
          <p:nvPr/>
        </p:nvGrpSpPr>
        <p:grpSpPr>
          <a:xfrm>
            <a:off x="4714876" y="4350997"/>
            <a:ext cx="4357718" cy="2138370"/>
            <a:chOff x="4857784" y="4291026"/>
            <a:chExt cx="4143372" cy="2138370"/>
          </a:xfrm>
        </p:grpSpPr>
        <p:pic>
          <p:nvPicPr>
            <p:cNvPr id="63" name="Picture 8"/>
            <p:cNvPicPr>
              <a:picLocks noChangeAspect="1" noChangeArrowheads="1"/>
            </p:cNvPicPr>
            <p:nvPr/>
          </p:nvPicPr>
          <p:blipFill>
            <a:blip r:embed="rId8" cstate="print"/>
            <a:srcRect/>
            <a:stretch>
              <a:fillRect/>
            </a:stretch>
          </p:blipFill>
          <p:spPr bwMode="auto">
            <a:xfrm>
              <a:off x="4857784" y="4346314"/>
              <a:ext cx="4143372" cy="1725892"/>
            </a:xfrm>
            <a:prstGeom prst="rect">
              <a:avLst/>
            </a:prstGeom>
            <a:noFill/>
            <a:ln w="9525">
              <a:noFill/>
              <a:miter lim="800000"/>
              <a:headEnd/>
              <a:tailEnd/>
            </a:ln>
            <a:effectLst/>
          </p:spPr>
        </p:pic>
        <p:sp>
          <p:nvSpPr>
            <p:cNvPr id="64" name="矩形 63"/>
            <p:cNvSpPr/>
            <p:nvPr/>
          </p:nvSpPr>
          <p:spPr>
            <a:xfrm>
              <a:off x="5500694" y="6121619"/>
              <a:ext cx="1029110" cy="307777"/>
            </a:xfrm>
            <a:prstGeom prst="rect">
              <a:avLst/>
            </a:prstGeom>
          </p:spPr>
          <p:txBody>
            <a:bodyPr wrap="none">
              <a:spAutoFit/>
            </a:bodyPr>
            <a:lstStyle/>
            <a:p>
              <a:r>
                <a:rPr lang="zh-CN" altLang="en-US" sz="1400" dirty="0" smtClean="0"/>
                <a:t>无线路由器</a:t>
              </a:r>
              <a:endParaRPr lang="zh-CN" altLang="en-US" sz="1400" dirty="0"/>
            </a:p>
          </p:txBody>
        </p:sp>
        <p:pic>
          <p:nvPicPr>
            <p:cNvPr id="65" name="Picture 9"/>
            <p:cNvPicPr>
              <a:picLocks noChangeAspect="1" noChangeArrowheads="1"/>
            </p:cNvPicPr>
            <p:nvPr/>
          </p:nvPicPr>
          <p:blipFill>
            <a:blip r:embed="rId9" cstate="print"/>
            <a:srcRect/>
            <a:stretch>
              <a:fillRect/>
            </a:stretch>
          </p:blipFill>
          <p:spPr bwMode="auto">
            <a:xfrm>
              <a:off x="5593009" y="4291026"/>
              <a:ext cx="1193569" cy="638172"/>
            </a:xfrm>
            <a:prstGeom prst="rect">
              <a:avLst/>
            </a:prstGeom>
            <a:noFill/>
            <a:ln w="9525">
              <a:noFill/>
              <a:miter lim="800000"/>
              <a:headEnd/>
              <a:tailEnd/>
            </a:ln>
            <a:effectLst/>
          </p:spPr>
        </p:pic>
        <p:sp>
          <p:nvSpPr>
            <p:cNvPr id="66" name="矩形 65"/>
            <p:cNvSpPr/>
            <p:nvPr/>
          </p:nvSpPr>
          <p:spPr>
            <a:xfrm>
              <a:off x="5715008" y="4357694"/>
              <a:ext cx="1000132" cy="523220"/>
            </a:xfrm>
            <a:prstGeom prst="rect">
              <a:avLst/>
            </a:prstGeom>
          </p:spPr>
          <p:txBody>
            <a:bodyPr wrap="square">
              <a:spAutoFit/>
            </a:bodyPr>
            <a:lstStyle/>
            <a:p>
              <a:pPr algn="ctr"/>
              <a:r>
                <a:rPr lang="zh-CN" altLang="en-US" sz="1400" dirty="0" smtClean="0">
                  <a:latin typeface="+mj-ea"/>
                  <a:ea typeface="+mj-ea"/>
                </a:rPr>
                <a:t>格力云服务平台</a:t>
              </a:r>
              <a:endParaRPr lang="zh-CN" altLang="en-US" sz="1400" dirty="0">
                <a:latin typeface="+mj-ea"/>
                <a:ea typeface="+mj-ea"/>
              </a:endParaRPr>
            </a:p>
          </p:txBody>
        </p:sp>
        <p:sp>
          <p:nvSpPr>
            <p:cNvPr id="67" name="椭圆 66"/>
            <p:cNvSpPr/>
            <p:nvPr/>
          </p:nvSpPr>
          <p:spPr bwMode="auto">
            <a:xfrm>
              <a:off x="6215074" y="5500702"/>
              <a:ext cx="642942" cy="285752"/>
            </a:xfrm>
            <a:prstGeom prst="ellipse">
              <a:avLst/>
            </a:prstGeom>
            <a:noFill/>
            <a:ln>
              <a:solidFill>
                <a:srgbClr val="0070C0"/>
              </a:solid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cxnSp>
          <p:nvCxnSpPr>
            <p:cNvPr id="68" name="直接箭头连接符 67"/>
            <p:cNvCxnSpPr>
              <a:stCxn id="67" idx="3"/>
              <a:endCxn id="64" idx="0"/>
            </p:cNvCxnSpPr>
            <p:nvPr/>
          </p:nvCxnSpPr>
          <p:spPr bwMode="auto">
            <a:xfrm rot="5400000">
              <a:off x="5973735" y="5786122"/>
              <a:ext cx="377012" cy="293983"/>
            </a:xfrm>
            <a:prstGeom prst="straightConnector1">
              <a:avLst/>
            </a:prstGeom>
            <a:ln w="12700">
              <a:solidFill>
                <a:srgbClr val="0070C0"/>
              </a:solidFill>
              <a:headEnd type="none" w="med" len="med"/>
              <a:tailEnd type="arrow"/>
            </a:ln>
          </p:spPr>
          <p:style>
            <a:lnRef idx="1">
              <a:schemeClr val="accent1"/>
            </a:lnRef>
            <a:fillRef idx="0">
              <a:schemeClr val="accent1"/>
            </a:fillRef>
            <a:effectRef idx="0">
              <a:schemeClr val="accent1"/>
            </a:effectRef>
            <a:fontRef idx="minor">
              <a:schemeClr val="tx1"/>
            </a:fontRef>
          </p:style>
        </p:cxnSp>
      </p:grpSp>
      <p:pic>
        <p:nvPicPr>
          <p:cNvPr id="70" name="Picture 6"/>
          <p:cNvPicPr>
            <a:picLocks noChangeAspect="1" noChangeArrowheads="1"/>
          </p:cNvPicPr>
          <p:nvPr/>
        </p:nvPicPr>
        <p:blipFill>
          <a:blip r:embed="rId10" cstate="print"/>
          <a:srcRect/>
          <a:stretch>
            <a:fillRect/>
          </a:stretch>
        </p:blipFill>
        <p:spPr bwMode="auto">
          <a:xfrm>
            <a:off x="7143768" y="2417401"/>
            <a:ext cx="1476783" cy="554376"/>
          </a:xfrm>
          <a:prstGeom prst="rect">
            <a:avLst/>
          </a:prstGeom>
          <a:noFill/>
          <a:ln w="9525">
            <a:noFill/>
            <a:miter lim="800000"/>
            <a:headEnd/>
            <a:tailEnd/>
          </a:ln>
          <a:effectLst/>
        </p:spPr>
      </p:pic>
      <p:sp>
        <p:nvSpPr>
          <p:cNvPr id="71" name="Rectangle 3"/>
          <p:cNvSpPr/>
          <p:nvPr/>
        </p:nvSpPr>
        <p:spPr>
          <a:xfrm>
            <a:off x="5715008" y="1845897"/>
            <a:ext cx="2599128" cy="424732"/>
          </a:xfrm>
          <a:prstGeom prst="rect">
            <a:avLst/>
          </a:prstGeom>
          <a:ln>
            <a:noFill/>
          </a:ln>
        </p:spPr>
        <p:txBody>
          <a:bodyPr wrap="square">
            <a:spAutoFit/>
          </a:bodyPr>
          <a:lstStyle/>
          <a:p>
            <a:pPr algn="ctr">
              <a:lnSpc>
                <a:spcPct val="120000"/>
              </a:lnSpc>
            </a:pPr>
            <a:r>
              <a:rPr lang="zh-CN" altLang="en-US" b="1" dirty="0" smtClean="0">
                <a:solidFill>
                  <a:srgbClr val="FF0000"/>
                </a:solidFill>
                <a:latin typeface="微软雅黑" panose="020B0503020204020204" pitchFamily="34" charset="-122"/>
                <a:ea typeface="微软雅黑" panose="020B0503020204020204" pitchFamily="34" charset="-122"/>
              </a:rPr>
              <a:t>格力空调远程控制服务</a:t>
            </a:r>
            <a:endParaRPr lang="en-US" altLang="zh-CN" b="1" dirty="0">
              <a:solidFill>
                <a:srgbClr val="FF0000"/>
              </a:solidFill>
              <a:latin typeface="微软雅黑" panose="020B0503020204020204" pitchFamily="34" charset="-122"/>
              <a:ea typeface="微软雅黑" panose="020B0503020204020204" pitchFamily="34" charset="-122"/>
            </a:endParaRPr>
          </a:p>
        </p:txBody>
      </p:sp>
      <p:pic>
        <p:nvPicPr>
          <p:cNvPr id="72" name="Picture 4"/>
          <p:cNvPicPr>
            <a:picLocks noChangeAspect="1" noChangeArrowheads="1"/>
          </p:cNvPicPr>
          <p:nvPr/>
        </p:nvPicPr>
        <p:blipFill>
          <a:blip r:embed="rId11" cstate="print"/>
          <a:srcRect/>
          <a:stretch>
            <a:fillRect/>
          </a:stretch>
        </p:blipFill>
        <p:spPr bwMode="auto">
          <a:xfrm>
            <a:off x="5357818" y="2463129"/>
            <a:ext cx="785818" cy="454338"/>
          </a:xfrm>
          <a:prstGeom prst="rect">
            <a:avLst/>
          </a:prstGeom>
          <a:noFill/>
          <a:ln w="9525">
            <a:noFill/>
            <a:miter lim="800000"/>
            <a:headEnd/>
            <a:tailEnd/>
          </a:ln>
          <a:effectLst/>
        </p:spPr>
      </p:pic>
      <p:sp>
        <p:nvSpPr>
          <p:cNvPr id="73" name="矩形 72"/>
          <p:cNvSpPr/>
          <p:nvPr/>
        </p:nvSpPr>
        <p:spPr>
          <a:xfrm>
            <a:off x="4857752" y="3488971"/>
            <a:ext cx="4071966" cy="523220"/>
          </a:xfrm>
          <a:prstGeom prst="rect">
            <a:avLst/>
          </a:prstGeom>
          <a:solidFill>
            <a:schemeClr val="accent3">
              <a:lumMod val="95000"/>
            </a:schemeClr>
          </a:solidFill>
          <a:ln>
            <a:solidFill>
              <a:srgbClr val="B2B2B2"/>
            </a:solidFill>
          </a:ln>
        </p:spPr>
        <p:txBody>
          <a:bodyPr wrap="square">
            <a:spAutoFit/>
          </a:bodyPr>
          <a:lstStyle/>
          <a:p>
            <a:pPr fontAlgn="auto">
              <a:spcBef>
                <a:spcPts val="0"/>
              </a:spcBef>
              <a:spcAft>
                <a:spcPts val="0"/>
              </a:spcAft>
              <a:defRPr/>
            </a:pPr>
            <a:r>
              <a:rPr lang="zh-CN" altLang="en-US" sz="1400" dirty="0" smtClean="0">
                <a:latin typeface="微软雅黑" pitchFamily="34" charset="-122"/>
                <a:ea typeface="微软雅黑" pitchFamily="34" charset="-122"/>
              </a:rPr>
              <a:t>用户可通过</a:t>
            </a:r>
            <a:r>
              <a:rPr lang="zh-CN" altLang="en-US" sz="1400" b="1" dirty="0" smtClean="0">
                <a:solidFill>
                  <a:srgbClr val="FF0000"/>
                </a:solidFill>
                <a:latin typeface="微软雅黑" pitchFamily="34" charset="-122"/>
                <a:ea typeface="微软雅黑" pitchFamily="34" charset="-122"/>
              </a:rPr>
              <a:t>智能手机应用程序</a:t>
            </a:r>
            <a:r>
              <a:rPr lang="zh-CN" altLang="en-US" sz="1400" dirty="0" smtClean="0">
                <a:latin typeface="微软雅黑" pitchFamily="34" charset="-122"/>
                <a:ea typeface="微软雅黑" pitchFamily="34" charset="-122"/>
              </a:rPr>
              <a:t>实现对空调开、关、模式、温度、风速、扫风等功能的远程操控</a:t>
            </a:r>
          </a:p>
        </p:txBody>
      </p:sp>
      <p:sp>
        <p:nvSpPr>
          <p:cNvPr id="74" name="矩形 73"/>
          <p:cNvSpPr/>
          <p:nvPr/>
        </p:nvSpPr>
        <p:spPr bwMode="auto">
          <a:xfrm>
            <a:off x="4857752" y="2345963"/>
            <a:ext cx="4000528" cy="857256"/>
          </a:xfrm>
          <a:prstGeom prst="rect">
            <a:avLst/>
          </a:prstGeom>
          <a:noFill/>
          <a:ln w="9525">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矩形 74"/>
          <p:cNvSpPr/>
          <p:nvPr/>
        </p:nvSpPr>
        <p:spPr>
          <a:xfrm>
            <a:off x="7072330" y="2917467"/>
            <a:ext cx="1550424" cy="307777"/>
          </a:xfrm>
          <a:prstGeom prst="rect">
            <a:avLst/>
          </a:prstGeom>
        </p:spPr>
        <p:txBody>
          <a:bodyPr wrap="none">
            <a:spAutoFit/>
          </a:bodyPr>
          <a:lstStyle/>
          <a:p>
            <a:r>
              <a:rPr lang="zh-CN" altLang="en-US" sz="1400" b="1" dirty="0" smtClean="0"/>
              <a:t>全能王</a:t>
            </a:r>
            <a:r>
              <a:rPr lang="en-US" altLang="zh-CN" sz="1400" b="1" dirty="0" smtClean="0"/>
              <a:t>-</a:t>
            </a:r>
            <a:r>
              <a:rPr lang="en-US" sz="1400" b="1" dirty="0" smtClean="0"/>
              <a:t>U</a:t>
            </a:r>
            <a:r>
              <a:rPr lang="zh-CN" altLang="en-US" sz="1400" b="1" dirty="0" smtClean="0"/>
              <a:t>尊</a:t>
            </a:r>
            <a:r>
              <a:rPr lang="en-US" altLang="zh-CN" sz="1400" b="1" dirty="0" smtClean="0"/>
              <a:t>II</a:t>
            </a:r>
            <a:r>
              <a:rPr lang="zh-CN" altLang="en-US" sz="1400" b="1" dirty="0" smtClean="0"/>
              <a:t>空调</a:t>
            </a:r>
            <a:endParaRPr lang="zh-CN" altLang="en-US" sz="1400" b="1" dirty="0"/>
          </a:p>
        </p:txBody>
      </p:sp>
      <p:sp>
        <p:nvSpPr>
          <p:cNvPr id="76" name="矩形 75"/>
          <p:cNvSpPr/>
          <p:nvPr/>
        </p:nvSpPr>
        <p:spPr>
          <a:xfrm>
            <a:off x="4852339" y="2895442"/>
            <a:ext cx="2037737" cy="307777"/>
          </a:xfrm>
          <a:prstGeom prst="rect">
            <a:avLst/>
          </a:prstGeom>
        </p:spPr>
        <p:txBody>
          <a:bodyPr wrap="none">
            <a:spAutoFit/>
          </a:bodyPr>
          <a:lstStyle/>
          <a:p>
            <a:r>
              <a:rPr lang="zh-CN" altLang="en-US" sz="1400" b="1" dirty="0" smtClean="0">
                <a:latin typeface="微软雅黑" pitchFamily="34" charset="-122"/>
                <a:ea typeface="微软雅黑" pitchFamily="34" charset="-122"/>
              </a:rPr>
              <a:t>远程无线通信</a:t>
            </a:r>
            <a:r>
              <a:rPr lang="en-US" altLang="zh-CN" sz="1400" b="1" dirty="0" smtClean="0">
                <a:latin typeface="微软雅黑" pitchFamily="34" charset="-122"/>
                <a:ea typeface="微软雅黑" pitchFamily="34" charset="-122"/>
              </a:rPr>
              <a:t>WIFI</a:t>
            </a:r>
            <a:r>
              <a:rPr lang="zh-CN" altLang="en-US" sz="1400" b="1" dirty="0" smtClean="0">
                <a:latin typeface="微软雅黑" pitchFamily="34" charset="-122"/>
                <a:ea typeface="微软雅黑" pitchFamily="34" charset="-122"/>
              </a:rPr>
              <a:t>模块</a:t>
            </a:r>
            <a:endParaRPr lang="zh-CN" altLang="en-US" sz="1400" b="1" dirty="0"/>
          </a:p>
        </p:txBody>
      </p:sp>
      <p:sp>
        <p:nvSpPr>
          <p:cNvPr id="77" name="右箭头 76"/>
          <p:cNvSpPr/>
          <p:nvPr/>
        </p:nvSpPr>
        <p:spPr bwMode="auto">
          <a:xfrm>
            <a:off x="6572264" y="2560277"/>
            <a:ext cx="428628" cy="285752"/>
          </a:xfrm>
          <a:prstGeom prst="rightArrow">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9" name="矩形 78"/>
          <p:cNvSpPr/>
          <p:nvPr/>
        </p:nvSpPr>
        <p:spPr>
          <a:xfrm>
            <a:off x="6715140" y="4489103"/>
            <a:ext cx="819455" cy="276999"/>
          </a:xfrm>
          <a:prstGeom prst="rect">
            <a:avLst/>
          </a:prstGeom>
        </p:spPr>
        <p:txBody>
          <a:bodyPr wrap="none">
            <a:spAutoFit/>
          </a:bodyPr>
          <a:lstStyle/>
          <a:p>
            <a:r>
              <a:rPr lang="zh-CN" altLang="en-US" sz="1200" dirty="0" smtClean="0"/>
              <a:t>内置</a:t>
            </a:r>
            <a:r>
              <a:rPr lang="en-US" altLang="zh-CN" sz="1200" dirty="0" smtClean="0"/>
              <a:t>WIFI</a:t>
            </a:r>
            <a:endParaRPr lang="zh-CN" altLang="en-US" sz="1200" dirty="0"/>
          </a:p>
        </p:txBody>
      </p:sp>
      <p:pic>
        <p:nvPicPr>
          <p:cNvPr id="81" name="Picture 11"/>
          <p:cNvPicPr>
            <a:picLocks noChangeAspect="1" noChangeArrowheads="1"/>
          </p:cNvPicPr>
          <p:nvPr/>
        </p:nvPicPr>
        <p:blipFill>
          <a:blip r:embed="rId12" cstate="print"/>
          <a:srcRect/>
          <a:stretch>
            <a:fillRect/>
          </a:stretch>
        </p:blipFill>
        <p:spPr bwMode="auto">
          <a:xfrm>
            <a:off x="6786578" y="4727863"/>
            <a:ext cx="819210" cy="280347"/>
          </a:xfrm>
          <a:prstGeom prst="rect">
            <a:avLst/>
          </a:prstGeom>
          <a:noFill/>
          <a:ln w="9525">
            <a:noFill/>
            <a:miter lim="800000"/>
            <a:headEnd/>
            <a:tailEnd/>
          </a:ln>
          <a:effectLst/>
        </p:spPr>
      </p:pic>
      <p:sp>
        <p:nvSpPr>
          <p:cNvPr id="83" name="圆角矩形 82"/>
          <p:cNvSpPr/>
          <p:nvPr/>
        </p:nvSpPr>
        <p:spPr bwMode="auto">
          <a:xfrm>
            <a:off x="4786314" y="4346227"/>
            <a:ext cx="4241572" cy="2214578"/>
          </a:xfrm>
          <a:prstGeom prst="roundRect">
            <a:avLst/>
          </a:prstGeom>
          <a:noFill/>
          <a:ln w="9525">
            <a:solidFill>
              <a:srgbClr val="0066FF"/>
            </a:solidFill>
            <a:prstDash val="sysDash"/>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4" name="右箭头 155"/>
          <p:cNvSpPr/>
          <p:nvPr/>
        </p:nvSpPr>
        <p:spPr>
          <a:xfrm rot="5400000">
            <a:off x="6737888" y="4037727"/>
            <a:ext cx="383132" cy="285752"/>
          </a:xfrm>
          <a:prstGeom prst="right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dirty="0" smtClean="0">
              <a:latin typeface="微软雅黑" pitchFamily="34" charset="-122"/>
              <a:ea typeface="微软雅黑" pitchFamily="34" charset="-122"/>
            </a:endParaRPr>
          </a:p>
        </p:txBody>
      </p:sp>
      <p:sp>
        <p:nvSpPr>
          <p:cNvPr id="85" name="右箭头 155"/>
          <p:cNvSpPr/>
          <p:nvPr/>
        </p:nvSpPr>
        <p:spPr>
          <a:xfrm rot="5400000">
            <a:off x="6737888" y="3180471"/>
            <a:ext cx="383132" cy="285752"/>
          </a:xfrm>
          <a:prstGeom prst="right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zh-CN" altLang="en-US" dirty="0" smtClean="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785794"/>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3</a:t>
            </a:r>
            <a:r>
              <a:rPr lang="zh-CN" altLang="en-US" sz="3200" dirty="0" smtClean="0">
                <a:solidFill>
                  <a:srgbClr val="0F0FD7"/>
                </a:solidFill>
                <a:latin typeface="黑体" pitchFamily="49" charset="-122"/>
                <a:ea typeface="黑体" pitchFamily="49" charset="-122"/>
                <a:sym typeface="黑体" pitchFamily="49" charset="-122"/>
              </a:rPr>
              <a:t>）过程虚拟化</a:t>
            </a:r>
            <a:endParaRPr lang="zh-CN" altLang="en-US" sz="3200" dirty="0">
              <a:solidFill>
                <a:srgbClr val="0F0FD7"/>
              </a:solidFill>
              <a:latin typeface="黑体" pitchFamily="49" charset="-122"/>
              <a:ea typeface="黑体" pitchFamily="49" charset="-122"/>
              <a:sym typeface="黑体" pitchFamily="49" charset="-122"/>
            </a:endParaRPr>
          </a:p>
        </p:txBody>
      </p:sp>
      <p:sp>
        <p:nvSpPr>
          <p:cNvPr id="83" name="TextBox 7"/>
          <p:cNvSpPr txBox="1">
            <a:spLocks noChangeArrowheads="1"/>
          </p:cNvSpPr>
          <p:nvPr/>
        </p:nvSpPr>
        <p:spPr bwMode="auto">
          <a:xfrm>
            <a:off x="1115616" y="4079529"/>
            <a:ext cx="1493191"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工厂仿真</a:t>
            </a:r>
          </a:p>
        </p:txBody>
      </p:sp>
      <p:sp>
        <p:nvSpPr>
          <p:cNvPr id="84" name="TextBox 9"/>
          <p:cNvSpPr txBox="1">
            <a:spLocks noChangeArrowheads="1"/>
          </p:cNvSpPr>
          <p:nvPr/>
        </p:nvSpPr>
        <p:spPr bwMode="auto">
          <a:xfrm>
            <a:off x="1114869" y="2457774"/>
            <a:ext cx="1495403"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物流仿真</a:t>
            </a:r>
          </a:p>
        </p:txBody>
      </p:sp>
      <p:sp>
        <p:nvSpPr>
          <p:cNvPr id="88" name="TextBox 11"/>
          <p:cNvSpPr txBox="1">
            <a:spLocks noChangeArrowheads="1"/>
          </p:cNvSpPr>
          <p:nvPr/>
        </p:nvSpPr>
        <p:spPr bwMode="auto">
          <a:xfrm>
            <a:off x="1114869" y="5161757"/>
            <a:ext cx="1495403"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装配仿真</a:t>
            </a:r>
          </a:p>
        </p:txBody>
      </p:sp>
      <p:sp>
        <p:nvSpPr>
          <p:cNvPr id="95" name="TextBox 13"/>
          <p:cNvSpPr txBox="1">
            <a:spLocks noChangeArrowheads="1"/>
          </p:cNvSpPr>
          <p:nvPr/>
        </p:nvSpPr>
        <p:spPr bwMode="auto">
          <a:xfrm>
            <a:off x="1114869" y="4620643"/>
            <a:ext cx="1495403"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机加仿真</a:t>
            </a:r>
            <a:endParaRPr lang="en-US" altLang="zh-CN" dirty="0">
              <a:solidFill>
                <a:schemeClr val="bg1"/>
              </a:solidFill>
              <a:latin typeface="微软雅黑" pitchFamily="34" charset="-122"/>
              <a:ea typeface="微软雅黑" pitchFamily="34" charset="-122"/>
            </a:endParaRPr>
          </a:p>
        </p:txBody>
      </p:sp>
      <p:sp>
        <p:nvSpPr>
          <p:cNvPr id="96" name="TextBox 15"/>
          <p:cNvSpPr txBox="1">
            <a:spLocks noChangeArrowheads="1"/>
          </p:cNvSpPr>
          <p:nvPr/>
        </p:nvSpPr>
        <p:spPr bwMode="auto">
          <a:xfrm>
            <a:off x="1115617" y="5702874"/>
            <a:ext cx="1493189"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工艺规划</a:t>
            </a:r>
            <a:endParaRPr lang="en-US" altLang="zh-CN" dirty="0">
              <a:solidFill>
                <a:schemeClr val="bg1"/>
              </a:solidFill>
              <a:latin typeface="微软雅黑" pitchFamily="34" charset="-122"/>
              <a:ea typeface="微软雅黑" pitchFamily="34" charset="-122"/>
            </a:endParaRPr>
          </a:p>
        </p:txBody>
      </p:sp>
      <p:sp>
        <p:nvSpPr>
          <p:cNvPr id="98" name="TextBox 17"/>
          <p:cNvSpPr txBox="1">
            <a:spLocks noChangeArrowheads="1"/>
          </p:cNvSpPr>
          <p:nvPr/>
        </p:nvSpPr>
        <p:spPr bwMode="auto">
          <a:xfrm>
            <a:off x="1115616" y="3538415"/>
            <a:ext cx="1493191"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三维作业</a:t>
            </a:r>
          </a:p>
        </p:txBody>
      </p:sp>
      <p:sp>
        <p:nvSpPr>
          <p:cNvPr id="100" name="TextBox 20"/>
          <p:cNvSpPr txBox="1">
            <a:spLocks noChangeArrowheads="1"/>
          </p:cNvSpPr>
          <p:nvPr/>
        </p:nvSpPr>
        <p:spPr bwMode="auto">
          <a:xfrm>
            <a:off x="1107402" y="2998888"/>
            <a:ext cx="1517524"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焊接仿真</a:t>
            </a:r>
            <a:endParaRPr lang="en-US" altLang="zh-CN" dirty="0">
              <a:solidFill>
                <a:schemeClr val="bg1"/>
              </a:solidFill>
              <a:latin typeface="微软雅黑" pitchFamily="34" charset="-122"/>
              <a:ea typeface="微软雅黑" pitchFamily="34" charset="-122"/>
            </a:endParaRPr>
          </a:p>
        </p:txBody>
      </p:sp>
      <p:sp>
        <p:nvSpPr>
          <p:cNvPr id="101" name="TextBox 22"/>
          <p:cNvSpPr txBox="1">
            <a:spLocks noChangeArrowheads="1"/>
          </p:cNvSpPr>
          <p:nvPr/>
        </p:nvSpPr>
        <p:spPr bwMode="auto">
          <a:xfrm>
            <a:off x="1110012" y="1938884"/>
            <a:ext cx="1509792" cy="369332"/>
          </a:xfrm>
          <a:prstGeom prst="rect">
            <a:avLst/>
          </a:prstGeom>
          <a:solidFill>
            <a:schemeClr val="accent5"/>
          </a:solidFill>
          <a:ln w="9525">
            <a:noFill/>
            <a:miter lim="800000"/>
            <a:headEnd/>
            <a:tailEnd/>
          </a:ln>
        </p:spPr>
        <p:txBody>
          <a:bodyPr wrap="square">
            <a:spAutoFit/>
          </a:bodyPr>
          <a:lstStyle/>
          <a:p>
            <a:pPr algn="ctr"/>
            <a:r>
              <a:rPr lang="zh-CN" altLang="en-US" dirty="0">
                <a:solidFill>
                  <a:schemeClr val="bg1"/>
                </a:solidFill>
                <a:latin typeface="微软雅黑" pitchFamily="34" charset="-122"/>
                <a:ea typeface="微软雅黑" pitchFamily="34" charset="-122"/>
              </a:rPr>
              <a:t>营销</a:t>
            </a:r>
            <a:r>
              <a:rPr lang="zh-CN" altLang="en-US" dirty="0" smtClean="0">
                <a:solidFill>
                  <a:schemeClr val="bg1"/>
                </a:solidFill>
                <a:latin typeface="微软雅黑" pitchFamily="34" charset="-122"/>
                <a:ea typeface="微软雅黑" pitchFamily="34" charset="-122"/>
              </a:rPr>
              <a:t>服务</a:t>
            </a:r>
            <a:endParaRPr lang="en-US" altLang="zh-CN" dirty="0">
              <a:solidFill>
                <a:schemeClr val="bg1"/>
              </a:solidFill>
              <a:latin typeface="微软雅黑" pitchFamily="34" charset="-122"/>
              <a:ea typeface="微软雅黑" pitchFamily="34" charset="-122"/>
            </a:endParaRPr>
          </a:p>
        </p:txBody>
      </p:sp>
      <p:sp>
        <p:nvSpPr>
          <p:cNvPr id="103" name="矩形 102"/>
          <p:cNvSpPr/>
          <p:nvPr/>
        </p:nvSpPr>
        <p:spPr>
          <a:xfrm>
            <a:off x="3275287" y="3582528"/>
            <a:ext cx="4615366" cy="369332"/>
          </a:xfrm>
          <a:prstGeom prst="rect">
            <a:avLst/>
          </a:prstGeom>
        </p:spPr>
        <p:txBody>
          <a:bodyPr wrap="none">
            <a:spAutoFit/>
          </a:bodyPr>
          <a:lstStyle/>
          <a:p>
            <a:pPr>
              <a:defRPr/>
            </a:pPr>
            <a:r>
              <a:rPr lang="zh-CN" altLang="en-US" dirty="0">
                <a:solidFill>
                  <a:srgbClr val="00B0F0"/>
                </a:solidFill>
                <a:latin typeface="微软雅黑" pitchFamily="34" charset="-122"/>
                <a:ea typeface="微软雅黑" pitchFamily="34" charset="-122"/>
              </a:rPr>
              <a:t>徐工  </a:t>
            </a:r>
            <a:r>
              <a:rPr lang="zh-CN" altLang="en-US" dirty="0" smtClean="0">
                <a:solidFill>
                  <a:srgbClr val="00B0F0"/>
                </a:solidFill>
                <a:latin typeface="微软雅黑" pitchFamily="34" charset="-122"/>
                <a:ea typeface="微软雅黑" pitchFamily="34" charset="-122"/>
              </a:rPr>
              <a:t>  </a:t>
            </a:r>
            <a:r>
              <a:rPr lang="zh-CN" altLang="en-US" dirty="0" smtClean="0">
                <a:solidFill>
                  <a:schemeClr val="tx1"/>
                </a:solidFill>
                <a:latin typeface="微软雅黑" pitchFamily="34" charset="-122"/>
                <a:ea typeface="微软雅黑" pitchFamily="34" charset="-122"/>
              </a:rPr>
              <a:t>虚拟</a:t>
            </a:r>
            <a:r>
              <a:rPr lang="zh-CN" altLang="en-US" dirty="0">
                <a:solidFill>
                  <a:schemeClr val="tx1"/>
                </a:solidFill>
                <a:latin typeface="微软雅黑" pitchFamily="34" charset="-122"/>
                <a:ea typeface="微软雅黑" pitchFamily="34" charset="-122"/>
              </a:rPr>
              <a:t>现实电子</a:t>
            </a:r>
            <a:r>
              <a:rPr lang="zh-CN" altLang="en-US" dirty="0" smtClean="0">
                <a:solidFill>
                  <a:schemeClr val="tx1"/>
                </a:solidFill>
                <a:latin typeface="微软雅黑" pitchFamily="34" charset="-122"/>
                <a:ea typeface="微软雅黑" pitchFamily="34" charset="-122"/>
              </a:rPr>
              <a:t>工厂（装配物流仿真）</a:t>
            </a:r>
            <a:endParaRPr lang="zh-CN" altLang="en-US" dirty="0">
              <a:solidFill>
                <a:schemeClr val="tx1"/>
              </a:solidFill>
              <a:latin typeface="微软雅黑" pitchFamily="34" charset="-122"/>
              <a:ea typeface="微软雅黑" pitchFamily="34" charset="-122"/>
            </a:endParaRPr>
          </a:p>
        </p:txBody>
      </p:sp>
      <p:sp>
        <p:nvSpPr>
          <p:cNvPr id="105" name="矩形 104"/>
          <p:cNvSpPr/>
          <p:nvPr/>
        </p:nvSpPr>
        <p:spPr>
          <a:xfrm>
            <a:off x="3275287" y="2868148"/>
            <a:ext cx="4153701" cy="369332"/>
          </a:xfrm>
          <a:prstGeom prst="rect">
            <a:avLst/>
          </a:prstGeom>
        </p:spPr>
        <p:txBody>
          <a:bodyPr wrap="none">
            <a:spAutoFit/>
          </a:bodyPr>
          <a:lstStyle/>
          <a:p>
            <a:pPr>
              <a:defRPr/>
            </a:pPr>
            <a:r>
              <a:rPr lang="zh-CN" altLang="en-US" dirty="0">
                <a:solidFill>
                  <a:srgbClr val="00B0F0"/>
                </a:solidFill>
                <a:latin typeface="微软雅黑" pitchFamily="34" charset="-122"/>
                <a:ea typeface="微软雅黑" pitchFamily="34" charset="-122"/>
              </a:rPr>
              <a:t>柳工  </a:t>
            </a:r>
            <a:r>
              <a:rPr lang="zh-CN" altLang="en-US" dirty="0" smtClean="0">
                <a:solidFill>
                  <a:srgbClr val="00B0F0"/>
                </a:solidFill>
                <a:latin typeface="微软雅黑" pitchFamily="34" charset="-122"/>
                <a:ea typeface="微软雅黑" pitchFamily="34" charset="-122"/>
              </a:rPr>
              <a:t>  </a:t>
            </a:r>
            <a:r>
              <a:rPr lang="zh-CN" altLang="en-US" dirty="0" smtClean="0">
                <a:solidFill>
                  <a:schemeClr val="tx1"/>
                </a:solidFill>
                <a:latin typeface="微软雅黑" pitchFamily="34" charset="-122"/>
                <a:ea typeface="微软雅黑" pitchFamily="34" charset="-122"/>
              </a:rPr>
              <a:t>精</a:t>
            </a:r>
            <a:r>
              <a:rPr lang="zh-CN" altLang="en-US" dirty="0">
                <a:solidFill>
                  <a:schemeClr val="tx1"/>
                </a:solidFill>
                <a:latin typeface="微软雅黑" pitchFamily="34" charset="-122"/>
                <a:ea typeface="微软雅黑" pitchFamily="34" charset="-122"/>
              </a:rPr>
              <a:t>益生产厂房</a:t>
            </a:r>
            <a:r>
              <a:rPr lang="zh-CN" altLang="en-US" dirty="0" smtClean="0">
                <a:solidFill>
                  <a:schemeClr val="tx1"/>
                </a:solidFill>
                <a:latin typeface="微软雅黑" pitchFamily="34" charset="-122"/>
                <a:ea typeface="微软雅黑" pitchFamily="34" charset="-122"/>
              </a:rPr>
              <a:t>规划（物流仿真）</a:t>
            </a:r>
            <a:endParaRPr lang="zh-CN" altLang="en-US" dirty="0">
              <a:solidFill>
                <a:schemeClr val="tx1"/>
              </a:solidFill>
              <a:latin typeface="微软雅黑" pitchFamily="34" charset="-122"/>
              <a:ea typeface="微软雅黑" pitchFamily="34" charset="-122"/>
            </a:endParaRPr>
          </a:p>
        </p:txBody>
      </p:sp>
      <p:sp>
        <p:nvSpPr>
          <p:cNvPr id="106" name="矩形 105"/>
          <p:cNvSpPr/>
          <p:nvPr/>
        </p:nvSpPr>
        <p:spPr>
          <a:xfrm>
            <a:off x="3275287" y="3225338"/>
            <a:ext cx="3946914" cy="369332"/>
          </a:xfrm>
          <a:prstGeom prst="rect">
            <a:avLst/>
          </a:prstGeom>
        </p:spPr>
        <p:txBody>
          <a:bodyPr wrap="none">
            <a:spAutoFit/>
          </a:bodyPr>
          <a:lstStyle/>
          <a:p>
            <a:pPr>
              <a:defRPr/>
            </a:pPr>
            <a:r>
              <a:rPr lang="zh-CN" altLang="en-US" dirty="0">
                <a:solidFill>
                  <a:srgbClr val="00B0F0"/>
                </a:solidFill>
                <a:latin typeface="微软雅黑" pitchFamily="34" charset="-122"/>
                <a:ea typeface="微软雅黑" pitchFamily="34" charset="-122"/>
              </a:rPr>
              <a:t>中联  </a:t>
            </a:r>
            <a:r>
              <a:rPr lang="zh-CN" altLang="en-US" dirty="0" smtClean="0">
                <a:solidFill>
                  <a:srgbClr val="00B0F0"/>
                </a:solidFill>
                <a:latin typeface="微软雅黑" pitchFamily="34" charset="-122"/>
                <a:ea typeface="微软雅黑" pitchFamily="34" charset="-122"/>
              </a:rPr>
              <a:t>  </a:t>
            </a:r>
            <a:r>
              <a:rPr lang="zh-CN" altLang="en-US" dirty="0" smtClean="0">
                <a:solidFill>
                  <a:schemeClr val="tx1"/>
                </a:solidFill>
                <a:latin typeface="微软雅黑" pitchFamily="34" charset="-122"/>
                <a:ea typeface="微软雅黑" pitchFamily="34" charset="-122"/>
              </a:rPr>
              <a:t>混凝土</a:t>
            </a:r>
            <a:r>
              <a:rPr lang="en-US" altLang="zh-CN" dirty="0">
                <a:solidFill>
                  <a:schemeClr val="tx1"/>
                </a:solidFill>
                <a:latin typeface="微软雅黑" pitchFamily="34" charset="-122"/>
                <a:ea typeface="微软雅黑" pitchFamily="34" charset="-122"/>
              </a:rPr>
              <a:t>PLM</a:t>
            </a:r>
            <a:r>
              <a:rPr lang="zh-CN" altLang="en-US" dirty="0">
                <a:solidFill>
                  <a:schemeClr val="tx1"/>
                </a:solidFill>
                <a:latin typeface="微软雅黑" pitchFamily="34" charset="-122"/>
                <a:ea typeface="微软雅黑" pitchFamily="34" charset="-122"/>
              </a:rPr>
              <a:t>三</a:t>
            </a:r>
            <a:r>
              <a:rPr lang="zh-CN" altLang="en-US" dirty="0" smtClean="0">
                <a:solidFill>
                  <a:schemeClr val="tx1"/>
                </a:solidFill>
                <a:latin typeface="微软雅黑" pitchFamily="34" charset="-122"/>
                <a:ea typeface="微软雅黑" pitchFamily="34" charset="-122"/>
              </a:rPr>
              <a:t>期（装配仿真）</a:t>
            </a:r>
            <a:endParaRPr lang="zh-CN" altLang="en-US" dirty="0">
              <a:solidFill>
                <a:schemeClr val="tx1"/>
              </a:solidFill>
              <a:latin typeface="微软雅黑" pitchFamily="34" charset="-122"/>
              <a:ea typeface="微软雅黑" pitchFamily="34" charset="-122"/>
            </a:endParaRPr>
          </a:p>
        </p:txBody>
      </p:sp>
      <p:sp>
        <p:nvSpPr>
          <p:cNvPr id="107" name="矩形 106"/>
          <p:cNvSpPr/>
          <p:nvPr/>
        </p:nvSpPr>
        <p:spPr>
          <a:xfrm>
            <a:off x="3275286" y="3938589"/>
            <a:ext cx="4681090" cy="646331"/>
          </a:xfrm>
          <a:prstGeom prst="rect">
            <a:avLst/>
          </a:prstGeom>
        </p:spPr>
        <p:txBody>
          <a:bodyPr wrap="square">
            <a:spAutoFit/>
          </a:bodyPr>
          <a:lstStyle/>
          <a:p>
            <a:pPr>
              <a:defRPr/>
            </a:pPr>
            <a:r>
              <a:rPr lang="zh-CN" altLang="en-US" dirty="0">
                <a:solidFill>
                  <a:srgbClr val="00B0F0"/>
                </a:solidFill>
                <a:latin typeface="微软雅黑" pitchFamily="34" charset="-122"/>
                <a:ea typeface="微软雅黑" pitchFamily="34" charset="-122"/>
              </a:rPr>
              <a:t>福田 </a:t>
            </a:r>
            <a:r>
              <a:rPr lang="zh-CN" altLang="en-US" dirty="0" smtClean="0">
                <a:solidFill>
                  <a:srgbClr val="00B0F0"/>
                </a:solidFill>
                <a:latin typeface="微软雅黑" pitchFamily="34" charset="-122"/>
                <a:ea typeface="微软雅黑" pitchFamily="34" charset="-122"/>
              </a:rPr>
              <a:t>   </a:t>
            </a:r>
            <a:r>
              <a:rPr lang="zh-CN" altLang="en-US" dirty="0">
                <a:solidFill>
                  <a:schemeClr val="tx1"/>
                </a:solidFill>
                <a:latin typeface="微软雅黑" pitchFamily="34" charset="-122"/>
                <a:ea typeface="微软雅黑" pitchFamily="34" charset="-122"/>
              </a:rPr>
              <a:t>欧曼</a:t>
            </a:r>
            <a:r>
              <a:rPr lang="en-US" altLang="zh-CN" dirty="0">
                <a:solidFill>
                  <a:schemeClr val="tx1"/>
                </a:solidFill>
                <a:latin typeface="微软雅黑" pitchFamily="34" charset="-122"/>
                <a:ea typeface="微软雅黑" pitchFamily="34" charset="-122"/>
              </a:rPr>
              <a:t>GTL</a:t>
            </a:r>
            <a:r>
              <a:rPr lang="zh-CN" altLang="en-US" dirty="0">
                <a:solidFill>
                  <a:schemeClr val="tx1"/>
                </a:solidFill>
                <a:latin typeface="微软雅黑" pitchFamily="34" charset="-122"/>
                <a:ea typeface="微软雅黑" pitchFamily="34" charset="-122"/>
              </a:rPr>
              <a:t>数字</a:t>
            </a:r>
            <a:r>
              <a:rPr lang="zh-CN" altLang="en-US" dirty="0" smtClean="0">
                <a:solidFill>
                  <a:schemeClr val="tx1"/>
                </a:solidFill>
                <a:latin typeface="微软雅黑" pitchFamily="34" charset="-122"/>
                <a:ea typeface="微软雅黑" pitchFamily="34" charset="-122"/>
              </a:rPr>
              <a:t>化工厂</a:t>
            </a:r>
            <a:endParaRPr lang="en-US" altLang="zh-CN" dirty="0" smtClean="0">
              <a:solidFill>
                <a:schemeClr val="tx1"/>
              </a:solidFill>
              <a:latin typeface="微软雅黑" pitchFamily="34" charset="-122"/>
              <a:ea typeface="微软雅黑" pitchFamily="34" charset="-122"/>
            </a:endParaRPr>
          </a:p>
          <a:p>
            <a:pPr>
              <a:defRPr/>
            </a:pPr>
            <a:r>
              <a:rPr lang="en-US" altLang="zh-CN" dirty="0" smtClean="0">
                <a:solidFill>
                  <a:schemeClr val="tx1"/>
                </a:solidFill>
                <a:latin typeface="微软雅黑" pitchFamily="34" charset="-122"/>
                <a:ea typeface="微软雅黑" pitchFamily="34" charset="-122"/>
              </a:rPr>
              <a:t>        </a:t>
            </a:r>
            <a:r>
              <a:rPr lang="zh-CN" altLang="en-US" dirty="0" smtClean="0">
                <a:solidFill>
                  <a:schemeClr val="tx1"/>
                </a:solidFill>
                <a:latin typeface="微软雅黑" pitchFamily="34" charset="-122"/>
                <a:ea typeface="微软雅黑" pitchFamily="34" charset="-122"/>
              </a:rPr>
              <a:t>  （工艺规划   装配、物流仿真）</a:t>
            </a:r>
            <a:endParaRPr lang="zh-CN" altLang="en-US" dirty="0">
              <a:solidFill>
                <a:schemeClr val="tx1"/>
              </a:solidFill>
              <a:latin typeface="微软雅黑" pitchFamily="34" charset="-122"/>
              <a:ea typeface="微软雅黑" pitchFamily="34" charset="-122"/>
            </a:endParaRPr>
          </a:p>
        </p:txBody>
      </p:sp>
      <p:sp>
        <p:nvSpPr>
          <p:cNvPr id="108" name="Title 1"/>
          <p:cNvSpPr txBox="1">
            <a:spLocks/>
          </p:cNvSpPr>
          <p:nvPr/>
        </p:nvSpPr>
        <p:spPr bwMode="auto">
          <a:xfrm>
            <a:off x="3419872" y="5035228"/>
            <a:ext cx="3528392" cy="714380"/>
          </a:xfrm>
          <a:prstGeom prst="rect">
            <a:avLst/>
          </a:prstGeom>
          <a:noFill/>
          <a:ln w="9525">
            <a:noFill/>
            <a:miter lim="800000"/>
            <a:headEnd/>
            <a:tailEnd/>
          </a:ln>
        </p:spPr>
        <p:txBody>
          <a:bodyPr anchor="ctr"/>
          <a:lstStyle/>
          <a:p>
            <a:pPr algn="ctr" eaLnBrk="0" fontAlgn="b" hangingPunct="0">
              <a:spcBef>
                <a:spcPct val="25000"/>
              </a:spcBef>
              <a:defRPr/>
            </a:pPr>
            <a:r>
              <a:rPr lang="zh-CN" altLang="en-US" sz="2000" i="1" kern="0" dirty="0" smtClean="0">
                <a:solidFill>
                  <a:srgbClr val="C00000"/>
                </a:solidFill>
                <a:latin typeface="华文新魏" pitchFamily="2" charset="-122"/>
                <a:ea typeface="华文新魏" pitchFamily="2" charset="-122"/>
                <a:cs typeface="Arial" pitchFamily="34" charset="0"/>
              </a:rPr>
              <a:t>虚拟制造技术驱动中国</a:t>
            </a:r>
            <a:r>
              <a:rPr lang="zh-CN" altLang="en-US" sz="2000" i="1" kern="0" dirty="0">
                <a:solidFill>
                  <a:srgbClr val="C00000"/>
                </a:solidFill>
                <a:latin typeface="华文新魏" pitchFamily="2" charset="-122"/>
                <a:ea typeface="华文新魏" pitchFamily="2" charset="-122"/>
                <a:cs typeface="Arial" pitchFamily="34" charset="0"/>
              </a:rPr>
              <a:t>工程</a:t>
            </a:r>
            <a:r>
              <a:rPr lang="zh-CN" altLang="en-US" sz="2000" i="1" kern="0" dirty="0" smtClean="0">
                <a:solidFill>
                  <a:srgbClr val="C00000"/>
                </a:solidFill>
                <a:latin typeface="华文新魏" pitchFamily="2" charset="-122"/>
                <a:ea typeface="华文新魏" pitchFamily="2" charset="-122"/>
                <a:cs typeface="Arial" pitchFamily="34" charset="0"/>
              </a:rPr>
              <a:t>机械制造企业数字化</a:t>
            </a:r>
            <a:r>
              <a:rPr lang="zh-CN" altLang="en-US" sz="2000" i="1" kern="0" dirty="0">
                <a:solidFill>
                  <a:srgbClr val="C00000"/>
                </a:solidFill>
                <a:latin typeface="华文新魏" pitchFamily="2" charset="-122"/>
                <a:ea typeface="华文新魏" pitchFamily="2" charset="-122"/>
                <a:cs typeface="Arial" pitchFamily="34" charset="0"/>
              </a:rPr>
              <a:t>升级</a:t>
            </a:r>
            <a:endParaRPr lang="en-US" sz="2000" i="1" kern="0" dirty="0">
              <a:solidFill>
                <a:srgbClr val="C00000"/>
              </a:solidFill>
              <a:latin typeface="华文新魏" pitchFamily="2" charset="-122"/>
              <a:ea typeface="华文新魏" pitchFamily="2" charset="-122"/>
              <a:cs typeface="Arial" pitchFamily="34" charset="0"/>
            </a:endParaRPr>
          </a:p>
        </p:txBody>
      </p:sp>
      <p:sp>
        <p:nvSpPr>
          <p:cNvPr id="124" name="矩形 123"/>
          <p:cNvSpPr>
            <a:spLocks noChangeArrowheads="1"/>
          </p:cNvSpPr>
          <p:nvPr/>
        </p:nvSpPr>
        <p:spPr bwMode="auto">
          <a:xfrm>
            <a:off x="3275287" y="2510958"/>
            <a:ext cx="3692036" cy="369332"/>
          </a:xfrm>
          <a:prstGeom prst="rect">
            <a:avLst/>
          </a:prstGeom>
          <a:noFill/>
          <a:ln w="9525">
            <a:noFill/>
            <a:miter lim="800000"/>
            <a:headEnd/>
            <a:tailEnd/>
          </a:ln>
        </p:spPr>
        <p:txBody>
          <a:bodyPr wrap="none">
            <a:spAutoFit/>
          </a:bodyPr>
          <a:lstStyle/>
          <a:p>
            <a:r>
              <a:rPr lang="zh-CN" altLang="en-US" dirty="0">
                <a:solidFill>
                  <a:srgbClr val="00B0F0"/>
                </a:solidFill>
                <a:latin typeface="微软雅黑" pitchFamily="34" charset="-122"/>
                <a:ea typeface="微软雅黑" pitchFamily="34" charset="-122"/>
              </a:rPr>
              <a:t>一</a:t>
            </a:r>
            <a:r>
              <a:rPr lang="zh-CN" altLang="en-US" dirty="0" smtClean="0">
                <a:solidFill>
                  <a:srgbClr val="00B0F0"/>
                </a:solidFill>
                <a:latin typeface="微软雅黑" pitchFamily="34" charset="-122"/>
                <a:ea typeface="微软雅黑" pitchFamily="34" charset="-122"/>
              </a:rPr>
              <a:t>拖    </a:t>
            </a:r>
            <a:r>
              <a:rPr lang="zh-CN" altLang="en-US" dirty="0" smtClean="0">
                <a:solidFill>
                  <a:schemeClr val="tx1"/>
                </a:solidFill>
                <a:latin typeface="微软雅黑" pitchFamily="34" charset="-122"/>
                <a:ea typeface="微软雅黑" pitchFamily="34" charset="-122"/>
              </a:rPr>
              <a:t>数字化装配线（工艺仿真）</a:t>
            </a:r>
            <a:endParaRPr lang="zh-CN" altLang="en-US" dirty="0">
              <a:solidFill>
                <a:schemeClr val="tx1"/>
              </a:solidFill>
              <a:latin typeface="微软雅黑" pitchFamily="34" charset="-122"/>
              <a:ea typeface="微软雅黑" pitchFamily="34" charset="-122"/>
            </a:endParaRPr>
          </a:p>
        </p:txBody>
      </p:sp>
      <p:sp>
        <p:nvSpPr>
          <p:cNvPr id="125" name="矩形 124"/>
          <p:cNvSpPr>
            <a:spLocks noChangeArrowheads="1"/>
          </p:cNvSpPr>
          <p:nvPr/>
        </p:nvSpPr>
        <p:spPr bwMode="auto">
          <a:xfrm>
            <a:off x="3275287" y="2153768"/>
            <a:ext cx="2999539" cy="369332"/>
          </a:xfrm>
          <a:prstGeom prst="rect">
            <a:avLst/>
          </a:prstGeom>
          <a:noFill/>
          <a:ln w="9525">
            <a:noFill/>
            <a:miter lim="800000"/>
            <a:headEnd/>
            <a:tailEnd/>
          </a:ln>
        </p:spPr>
        <p:txBody>
          <a:bodyPr wrap="none">
            <a:spAutoFit/>
          </a:bodyPr>
          <a:lstStyle/>
          <a:p>
            <a:r>
              <a:rPr lang="zh-CN" altLang="en-US" dirty="0" smtClean="0">
                <a:solidFill>
                  <a:srgbClr val="00B0F0"/>
                </a:solidFill>
                <a:latin typeface="微软雅黑" pitchFamily="34" charset="-122"/>
                <a:ea typeface="微软雅黑" pitchFamily="34" charset="-122"/>
              </a:rPr>
              <a:t>山河    </a:t>
            </a:r>
            <a:r>
              <a:rPr lang="zh-CN" altLang="en-US" dirty="0" smtClean="0">
                <a:latin typeface="微软雅黑" pitchFamily="34" charset="-122"/>
                <a:ea typeface="微软雅黑" pitchFamily="34" charset="-122"/>
              </a:rPr>
              <a:t>虚拟</a:t>
            </a:r>
            <a:r>
              <a:rPr lang="zh-CN" altLang="en-US" dirty="0">
                <a:latin typeface="微软雅黑" pitchFamily="34" charset="-122"/>
                <a:ea typeface="微软雅黑" pitchFamily="34" charset="-122"/>
              </a:rPr>
              <a:t>维修</a:t>
            </a:r>
            <a:r>
              <a:rPr lang="zh-CN" altLang="en-US" dirty="0" smtClean="0">
                <a:latin typeface="微软雅黑" pitchFamily="34" charset="-122"/>
                <a:ea typeface="微软雅黑" pitchFamily="34" charset="-122"/>
              </a:rPr>
              <a:t>训练、服务</a:t>
            </a:r>
            <a:endParaRPr lang="zh-CN" altLang="en-US" dirty="0">
              <a:latin typeface="微软雅黑" pitchFamily="34" charset="-122"/>
              <a:ea typeface="微软雅黑" pitchFamily="34" charset="-122"/>
            </a:endParaRPr>
          </a:p>
        </p:txBody>
      </p:sp>
      <p:sp>
        <p:nvSpPr>
          <p:cNvPr id="130" name="TextBox 58"/>
          <p:cNvSpPr txBox="1"/>
          <p:nvPr/>
        </p:nvSpPr>
        <p:spPr>
          <a:xfrm>
            <a:off x="179512" y="858764"/>
            <a:ext cx="8731436" cy="735269"/>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45720" rIns="108000" bIns="45720" numCol="1" spcCol="0" rtlCol="0" fromWordArt="0" anchor="ctr" anchorCtr="0" forceAA="0" compatLnSpc="1">
            <a:prstTxWarp prst="textNoShape">
              <a:avLst/>
            </a:prstTxWarp>
            <a:noAutofit/>
          </a:bodyPr>
          <a:lstStyle>
            <a:defPPr>
              <a:defRPr lang="zh-CN"/>
            </a:defPPr>
            <a:lvl1pPr>
              <a:lnSpc>
                <a:spcPct val="120000"/>
              </a:lnSpc>
              <a:defRPr b="1">
                <a:latin typeface="微软雅黑" panose="020B0503020204020204" pitchFamily="34" charset="-122"/>
                <a:ea typeface="微软雅黑" panose="020B0503020204020204"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zh-CN" altLang="en-US" dirty="0" smtClean="0">
                <a:solidFill>
                  <a:srgbClr val="FF0000"/>
                </a:solidFill>
              </a:rPr>
              <a:t>过程虚拟化：打造虚实结合的数字化工厂</a:t>
            </a:r>
            <a:endParaRPr lang="en-US" altLang="zh-CN" dirty="0" smtClean="0">
              <a:solidFill>
                <a:schemeClr val="tx1"/>
              </a:solidFill>
            </a:endParaRPr>
          </a:p>
          <a:p>
            <a:pPr algn="ctr"/>
            <a:r>
              <a:rPr lang="zh-CN" altLang="en-US" dirty="0" smtClean="0">
                <a:solidFill>
                  <a:schemeClr val="tx1"/>
                </a:solidFill>
              </a:rPr>
              <a:t>设计与生产部门通过网络共享统一平台，构建虚实结合，实时同步的“平行世界”</a:t>
            </a:r>
            <a:endParaRPr lang="zh-CN" altLang="en-US" dirty="0">
              <a:solidFill>
                <a:schemeClr val="tx1"/>
              </a:solidFill>
            </a:endParaRPr>
          </a:p>
        </p:txBody>
      </p:sp>
      <p:sp>
        <p:nvSpPr>
          <p:cNvPr id="139" name="圆角矩形 138"/>
          <p:cNvSpPr/>
          <p:nvPr/>
        </p:nvSpPr>
        <p:spPr>
          <a:xfrm>
            <a:off x="3203848" y="2010892"/>
            <a:ext cx="4824536" cy="3960440"/>
          </a:xfrm>
          <a:prstGeom prst="roundRect">
            <a:avLst>
              <a:gd name="adj" fmla="val 8810"/>
            </a:avLst>
          </a:prstGeom>
          <a:noFill/>
          <a:ln w="19050">
            <a:solidFill>
              <a:schemeClr val="tx2">
                <a:lumMod val="75000"/>
              </a:schemeClr>
            </a:solidFill>
            <a:prstDash val="dash"/>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sz="2400" dirty="0" smtClean="0">
              <a:solidFill>
                <a:schemeClr val="tx1"/>
              </a:solidFill>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730AC36A-6598-4519-A26E-8FF7902B8A0E}" type="slidenum">
              <a:rPr lang="zh-CN" altLang="en-US" smtClean="0"/>
              <a:pPr>
                <a:defRPr/>
              </a:pPr>
              <a:t>17</a:t>
            </a:fld>
            <a:endParaRPr lang="zh-CN" altLang="en-US" sz="1800" b="0"/>
          </a:p>
        </p:txBody>
      </p:sp>
    </p:spTree>
    <p:extLst>
      <p:ext uri="{BB962C8B-B14F-4D97-AF65-F5344CB8AC3E}">
        <p14:creationId xmlns:p14="http://schemas.microsoft.com/office/powerpoint/2010/main" xmlns="" val="1398855592"/>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118"/>
          <p:cNvSpPr>
            <a:spLocks noChangeArrowheads="1"/>
          </p:cNvSpPr>
          <p:nvPr/>
        </p:nvSpPr>
        <p:spPr bwMode="auto">
          <a:xfrm>
            <a:off x="357188" y="1130300"/>
            <a:ext cx="8535987" cy="642938"/>
          </a:xfrm>
          <a:prstGeom prst="rect">
            <a:avLst/>
          </a:prstGeom>
          <a:noFill/>
          <a:ln w="9525">
            <a:solidFill>
              <a:schemeClr val="tx1"/>
            </a:solidFill>
            <a:miter lim="800000"/>
            <a:headEnd/>
            <a:tailEnd/>
          </a:ln>
        </p:spPr>
        <p:txBody>
          <a:bodyPr lIns="36000" tIns="36000" rIns="36000" bIns="36000" anchor="ctr"/>
          <a:lstStyle/>
          <a:p>
            <a:pPr algn="ctr"/>
            <a:r>
              <a:rPr lang="zh-CN" altLang="en-US" b="1">
                <a:solidFill>
                  <a:srgbClr val="FF0000"/>
                </a:solidFill>
                <a:latin typeface="微软雅黑" pitchFamily="34" charset="-122"/>
                <a:ea typeface="微软雅黑" pitchFamily="34" charset="-122"/>
              </a:rPr>
              <a:t>组织分散化：由集中组织生产向分散化组织生产转变</a:t>
            </a:r>
            <a:endParaRPr lang="en-US" altLang="zh-CN" b="1">
              <a:solidFill>
                <a:srgbClr val="FF0000"/>
              </a:solidFill>
              <a:latin typeface="微软雅黑" pitchFamily="34" charset="-122"/>
              <a:ea typeface="微软雅黑" pitchFamily="34" charset="-122"/>
            </a:endParaRPr>
          </a:p>
          <a:p>
            <a:pPr algn="ctr"/>
            <a:r>
              <a:rPr lang="zh-CN" altLang="en-US">
                <a:latin typeface="微软雅黑" pitchFamily="34" charset="-122"/>
                <a:ea typeface="微软雅黑" pitchFamily="34" charset="-122"/>
              </a:rPr>
              <a:t>互联网平台汇集企业生产要素和资源，推动各产业链环节形成分散化的组织形态</a:t>
            </a:r>
          </a:p>
        </p:txBody>
      </p:sp>
      <p:sp>
        <p:nvSpPr>
          <p:cNvPr id="40"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18</a:t>
            </a:fld>
            <a:endParaRPr lang="en-US" altLang="zh-CN" b="0" dirty="0" smtClean="0">
              <a:solidFill>
                <a:schemeClr val="tx1"/>
              </a:solidFill>
            </a:endParaRPr>
          </a:p>
        </p:txBody>
      </p:sp>
      <p:sp>
        <p:nvSpPr>
          <p:cNvPr id="35843" name="Rectangle 2"/>
          <p:cNvSpPr>
            <a:spLocks noGrp="1" noChangeArrowheads="1"/>
          </p:cNvSpPr>
          <p:nvPr>
            <p:ph type="title"/>
          </p:nvPr>
        </p:nvSpPr>
        <p:spPr>
          <a:xfrm>
            <a:off x="0" y="209550"/>
            <a:ext cx="8858250" cy="647700"/>
          </a:xfrm>
        </p:spPr>
        <p:txBody>
          <a:bodyPr>
            <a:normAutofit/>
          </a:bodyPr>
          <a:lstStyle/>
          <a:p>
            <a:pPr eaLnBrk="1" hangingPunct="1"/>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4</a:t>
            </a:r>
            <a:r>
              <a:rPr lang="zh-CN" altLang="en-US" sz="3200" dirty="0" smtClean="0">
                <a:solidFill>
                  <a:srgbClr val="0F0FD7"/>
                </a:solidFill>
                <a:latin typeface="黑体" pitchFamily="49" charset="-122"/>
                <a:ea typeface="黑体" pitchFamily="49" charset="-122"/>
                <a:sym typeface="黑体" pitchFamily="49" charset="-122"/>
              </a:rPr>
              <a:t>）组织分散化</a:t>
            </a:r>
          </a:p>
        </p:txBody>
      </p:sp>
      <p:pic>
        <p:nvPicPr>
          <p:cNvPr id="35844" name="Picture 2" descr="http://src.house.sina.com.cn/imp/imp/deal/27/76/5/52f0983b450c640cc03953ccb3b_p1_mk1.jpg"/>
          <p:cNvPicPr>
            <a:picLocks noChangeAspect="1" noChangeArrowheads="1"/>
          </p:cNvPicPr>
          <p:nvPr/>
        </p:nvPicPr>
        <p:blipFill>
          <a:blip r:embed="rId3" cstate="print"/>
          <a:srcRect/>
          <a:stretch>
            <a:fillRect/>
          </a:stretch>
        </p:blipFill>
        <p:spPr bwMode="auto">
          <a:xfrm>
            <a:off x="3059113" y="4221163"/>
            <a:ext cx="1939925" cy="2409825"/>
          </a:xfrm>
          <a:prstGeom prst="rect">
            <a:avLst/>
          </a:prstGeom>
          <a:noFill/>
          <a:ln w="9525">
            <a:noFill/>
            <a:miter lim="800000"/>
            <a:headEnd/>
            <a:tailEnd/>
          </a:ln>
        </p:spPr>
      </p:pic>
      <p:sp>
        <p:nvSpPr>
          <p:cNvPr id="52" name="矩形 51"/>
          <p:cNvSpPr/>
          <p:nvPr/>
        </p:nvSpPr>
        <p:spPr>
          <a:xfrm>
            <a:off x="6357938" y="1844675"/>
            <a:ext cx="2674937" cy="22860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5846" name="文本框 144"/>
          <p:cNvSpPr txBox="1">
            <a:spLocks noChangeArrowheads="1"/>
          </p:cNvSpPr>
          <p:nvPr/>
        </p:nvSpPr>
        <p:spPr bwMode="auto">
          <a:xfrm>
            <a:off x="6357938" y="2744788"/>
            <a:ext cx="2714625" cy="1385887"/>
          </a:xfrm>
          <a:prstGeom prst="rect">
            <a:avLst/>
          </a:prstGeom>
          <a:noFill/>
          <a:ln w="9525">
            <a:noFill/>
            <a:miter lim="800000"/>
            <a:headEnd/>
            <a:tailEnd/>
          </a:ln>
        </p:spPr>
        <p:txBody>
          <a:bodyPr>
            <a:spAutoFit/>
          </a:bodyPr>
          <a:lstStyle/>
          <a:p>
            <a:r>
              <a:rPr lang="en-US" altLang="zh-CN" sz="1400">
                <a:latin typeface="微软雅黑" pitchFamily="34" charset="-122"/>
                <a:ea typeface="微软雅黑" pitchFamily="34" charset="-122"/>
              </a:rPr>
              <a:t>HOPE</a:t>
            </a:r>
            <a:r>
              <a:rPr lang="zh-CN" altLang="en-US" sz="1400">
                <a:latin typeface="微软雅黑" pitchFamily="34" charset="-122"/>
                <a:ea typeface="微软雅黑" pitchFamily="34" charset="-122"/>
              </a:rPr>
              <a:t>是</a:t>
            </a:r>
            <a:r>
              <a:rPr lang="zh-CN" altLang="en-US" sz="1400">
                <a:solidFill>
                  <a:srgbClr val="FF0000"/>
                </a:solidFill>
                <a:latin typeface="微软雅黑" pitchFamily="34" charset="-122"/>
                <a:ea typeface="微软雅黑" pitchFamily="34" charset="-122"/>
              </a:rPr>
              <a:t>海尔</a:t>
            </a:r>
            <a:r>
              <a:rPr lang="zh-CN" altLang="en-US" sz="1400">
                <a:latin typeface="微软雅黑" pitchFamily="34" charset="-122"/>
                <a:ea typeface="微软雅黑" pitchFamily="34" charset="-122"/>
              </a:rPr>
              <a:t>构建的互联网众包平台，将全球设计资源与用户需求对接，征集产品和技术解决方案。目前已有来自全球食品、电子、家电等各领域</a:t>
            </a:r>
            <a:r>
              <a:rPr lang="en-US" altLang="zh-CN" sz="1400">
                <a:latin typeface="微软雅黑" pitchFamily="34" charset="-122"/>
                <a:ea typeface="微软雅黑" pitchFamily="34" charset="-122"/>
              </a:rPr>
              <a:t>300</a:t>
            </a:r>
            <a:r>
              <a:rPr lang="zh-CN" altLang="en-US" sz="1400">
                <a:latin typeface="微软雅黑" pitchFamily="34" charset="-122"/>
                <a:ea typeface="微软雅黑" pitchFamily="34" charset="-122"/>
              </a:rPr>
              <a:t>多万专业研发设计人员注册成为会员。</a:t>
            </a:r>
          </a:p>
        </p:txBody>
      </p:sp>
      <p:grpSp>
        <p:nvGrpSpPr>
          <p:cNvPr id="2" name="组合 89"/>
          <p:cNvGrpSpPr>
            <a:grpSpLocks/>
          </p:cNvGrpSpPr>
          <p:nvPr/>
        </p:nvGrpSpPr>
        <p:grpSpPr bwMode="auto">
          <a:xfrm>
            <a:off x="142875" y="1952625"/>
            <a:ext cx="5934075" cy="2117725"/>
            <a:chOff x="2817797" y="1962849"/>
            <a:chExt cx="5933992" cy="2117640"/>
          </a:xfrm>
        </p:grpSpPr>
        <p:sp>
          <p:nvSpPr>
            <p:cNvPr id="57" name="椭圆 56"/>
            <p:cNvSpPr/>
            <p:nvPr/>
          </p:nvSpPr>
          <p:spPr>
            <a:xfrm>
              <a:off x="3755997" y="2400981"/>
              <a:ext cx="1187433" cy="574652"/>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地域集聚发展</a:t>
              </a:r>
            </a:p>
          </p:txBody>
        </p:sp>
        <p:sp>
          <p:nvSpPr>
            <p:cNvPr id="58" name="椭圆 57"/>
            <p:cNvSpPr/>
            <p:nvPr/>
          </p:nvSpPr>
          <p:spPr>
            <a:xfrm>
              <a:off x="3755997" y="3178825"/>
              <a:ext cx="1187433" cy="574652"/>
            </a:xfrm>
            <a:prstGeom prst="ellipse">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全球协同发展</a:t>
              </a:r>
            </a:p>
          </p:txBody>
        </p:sp>
        <p:sp>
          <p:nvSpPr>
            <p:cNvPr id="59" name="모서리가 둥근 직사각형 60"/>
            <p:cNvSpPr/>
            <p:nvPr/>
          </p:nvSpPr>
          <p:spPr>
            <a:xfrm>
              <a:off x="7404021" y="2664496"/>
              <a:ext cx="1347768" cy="385748"/>
            </a:xfrm>
            <a:prstGeom prst="roundRect">
              <a:avLst>
                <a:gd name="adj" fmla="val 7716"/>
              </a:avLst>
            </a:prstGeom>
            <a:ln>
              <a:noFill/>
            </a:ln>
          </p:spPr>
          <p:style>
            <a:lnRef idx="1">
              <a:schemeClr val="accent2"/>
            </a:lnRef>
            <a:fillRef idx="2">
              <a:schemeClr val="accent2"/>
            </a:fillRef>
            <a:effectRef idx="1">
              <a:schemeClr val="accent2"/>
            </a:effectRef>
            <a:fontRef idx="minor">
              <a:schemeClr val="dk1"/>
            </a:fontRef>
          </p:style>
          <p:txBody>
            <a:bodyPr anchor="ctr"/>
            <a:lstStyle>
              <a:lvl1pPr>
                <a:defRPr kumimoji="1">
                  <a:solidFill>
                    <a:schemeClr val="tx1"/>
                  </a:solidFill>
                  <a:latin typeface="Gulim" panose="020B0600000101010101" pitchFamily="34" charset="-127"/>
                  <a:ea typeface="Gulim" panose="020B0600000101010101" pitchFamily="34" charset="-127"/>
                </a:defRPr>
              </a:lvl1pPr>
              <a:lvl2pPr marL="742950" indent="-285750">
                <a:defRPr kumimoji="1">
                  <a:solidFill>
                    <a:schemeClr val="tx1"/>
                  </a:solidFill>
                  <a:latin typeface="Gulim" panose="020B0600000101010101" pitchFamily="34" charset="-127"/>
                  <a:ea typeface="Gulim" panose="020B0600000101010101" pitchFamily="34" charset="-127"/>
                </a:defRPr>
              </a:lvl2pPr>
              <a:lvl3pPr marL="1143000" indent="-228600">
                <a:defRPr kumimoji="1">
                  <a:solidFill>
                    <a:schemeClr val="tx1"/>
                  </a:solidFill>
                  <a:latin typeface="Gulim" panose="020B0600000101010101" pitchFamily="34" charset="-127"/>
                  <a:ea typeface="Gulim" panose="020B0600000101010101" pitchFamily="34" charset="-127"/>
                </a:defRPr>
              </a:lvl3pPr>
              <a:lvl4pPr marL="1600200" indent="-228600">
                <a:defRPr kumimoji="1">
                  <a:solidFill>
                    <a:schemeClr val="tx1"/>
                  </a:solidFill>
                  <a:latin typeface="Gulim" panose="020B0600000101010101" pitchFamily="34" charset="-127"/>
                  <a:ea typeface="Gulim" panose="020B0600000101010101" pitchFamily="34" charset="-127"/>
                </a:defRPr>
              </a:lvl4pPr>
              <a:lvl5pPr marL="2057400" indent="-228600">
                <a:defRPr kumimoji="1">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buFont typeface="Arial" pitchFamily="34" charset="0"/>
                <a:buNone/>
                <a:defRPr/>
              </a:pPr>
              <a:r>
                <a:rPr kumimoji="0" lang="zh-CN" altLang="en-US" sz="1600" b="1" dirty="0" smtClean="0">
                  <a:solidFill>
                    <a:srgbClr val="C00000"/>
                  </a:solidFill>
                  <a:latin typeface="微软雅黑" pitchFamily="34" charset="-122"/>
                  <a:ea typeface="微软雅黑" pitchFamily="34" charset="-122"/>
                </a:rPr>
                <a:t>众包设计</a:t>
              </a:r>
              <a:endParaRPr kumimoji="0" lang="ko-KR" altLang="en-US" sz="1600" b="1" dirty="0">
                <a:solidFill>
                  <a:srgbClr val="C00000"/>
                </a:solidFill>
                <a:latin typeface="微软雅黑" pitchFamily="34" charset="-122"/>
                <a:ea typeface="Malgun Gothic" panose="020B0503020000020004" pitchFamily="34" charset="-127"/>
              </a:endParaRPr>
            </a:p>
          </p:txBody>
        </p:sp>
        <p:sp>
          <p:nvSpPr>
            <p:cNvPr id="60" name="모서리가 둥근 직사각형 60"/>
            <p:cNvSpPr/>
            <p:nvPr/>
          </p:nvSpPr>
          <p:spPr>
            <a:xfrm>
              <a:off x="7404021" y="3140727"/>
              <a:ext cx="1347768" cy="385748"/>
            </a:xfrm>
            <a:prstGeom prst="roundRect">
              <a:avLst>
                <a:gd name="adj" fmla="val 7716"/>
              </a:avLst>
            </a:prstGeom>
            <a:solidFill>
              <a:schemeClr val="bg1"/>
            </a:solidFill>
            <a:ln w="25400" cap="flat" cmpd="sng" algn="ctr">
              <a:noFill/>
              <a:prstDash val="solid"/>
            </a:ln>
            <a:effectLst>
              <a:outerShdw blurRad="50800" dist="38100" dir="2700000" algn="tl" rotWithShape="0">
                <a:prstClr val="black">
                  <a:alpha val="40000"/>
                </a:prstClr>
              </a:outerShdw>
            </a:effectLst>
          </p:spPr>
          <p:txBody>
            <a:bodyPr anchor="ctr"/>
            <a:lstStyle>
              <a:lvl1pPr>
                <a:defRPr kumimoji="1">
                  <a:solidFill>
                    <a:schemeClr val="tx1"/>
                  </a:solidFill>
                  <a:latin typeface="Gulim" panose="020B0600000101010101" pitchFamily="34" charset="-127"/>
                  <a:ea typeface="Gulim" panose="020B0600000101010101" pitchFamily="34" charset="-127"/>
                </a:defRPr>
              </a:lvl1pPr>
              <a:lvl2pPr marL="742950" indent="-285750">
                <a:defRPr kumimoji="1">
                  <a:solidFill>
                    <a:schemeClr val="tx1"/>
                  </a:solidFill>
                  <a:latin typeface="Gulim" panose="020B0600000101010101" pitchFamily="34" charset="-127"/>
                  <a:ea typeface="Gulim" panose="020B0600000101010101" pitchFamily="34" charset="-127"/>
                </a:defRPr>
              </a:lvl2pPr>
              <a:lvl3pPr marL="1143000" indent="-228600">
                <a:defRPr kumimoji="1">
                  <a:solidFill>
                    <a:schemeClr val="tx1"/>
                  </a:solidFill>
                  <a:latin typeface="Gulim" panose="020B0600000101010101" pitchFamily="34" charset="-127"/>
                  <a:ea typeface="Gulim" panose="020B0600000101010101" pitchFamily="34" charset="-127"/>
                </a:defRPr>
              </a:lvl3pPr>
              <a:lvl4pPr marL="1600200" indent="-228600">
                <a:defRPr kumimoji="1">
                  <a:solidFill>
                    <a:schemeClr val="tx1"/>
                  </a:solidFill>
                  <a:latin typeface="Gulim" panose="020B0600000101010101" pitchFamily="34" charset="-127"/>
                  <a:ea typeface="Gulim" panose="020B0600000101010101" pitchFamily="34" charset="-127"/>
                </a:defRPr>
              </a:lvl4pPr>
              <a:lvl5pPr marL="2057400" indent="-228600">
                <a:defRPr kumimoji="1">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buFont typeface="Arial" pitchFamily="34" charset="0"/>
                <a:buNone/>
                <a:defRPr/>
              </a:pPr>
              <a:r>
                <a:rPr kumimoji="0" lang="zh-CN" altLang="en-US" sz="1600" b="1" dirty="0" smtClean="0">
                  <a:latin typeface="微软雅黑" pitchFamily="34" charset="-122"/>
                  <a:ea typeface="微软雅黑" pitchFamily="34" charset="-122"/>
                </a:rPr>
                <a:t>众筹融资</a:t>
              </a:r>
              <a:endParaRPr kumimoji="0" lang="ko-KR" altLang="en-US" sz="1600" b="1" dirty="0">
                <a:latin typeface="微软雅黑" pitchFamily="34" charset="-122"/>
                <a:ea typeface="Malgun Gothic" panose="020B0503020000020004" pitchFamily="34" charset="-127"/>
              </a:endParaRPr>
            </a:p>
          </p:txBody>
        </p:sp>
        <p:sp>
          <p:nvSpPr>
            <p:cNvPr id="61" name="모서리가 둥근 직사각형 60"/>
            <p:cNvSpPr/>
            <p:nvPr/>
          </p:nvSpPr>
          <p:spPr>
            <a:xfrm>
              <a:off x="7404021" y="3618546"/>
              <a:ext cx="1347768" cy="384160"/>
            </a:xfrm>
            <a:prstGeom prst="roundRect">
              <a:avLst>
                <a:gd name="adj" fmla="val 7716"/>
              </a:avLst>
            </a:prstGeom>
            <a:solidFill>
              <a:schemeClr val="accent2">
                <a:lumMod val="40000"/>
                <a:lumOff val="60000"/>
              </a:schemeClr>
            </a:solidFill>
            <a:ln w="25400" cap="flat" cmpd="sng" algn="ctr">
              <a:noFill/>
              <a:prstDash val="solid"/>
            </a:ln>
            <a:effectLst>
              <a:outerShdw blurRad="50800" dist="38100" dir="2700000" algn="tl" rotWithShape="0">
                <a:prstClr val="black">
                  <a:alpha val="40000"/>
                </a:prstClr>
              </a:outerShdw>
            </a:effectLst>
          </p:spPr>
          <p:txBody>
            <a:bodyPr anchor="ctr"/>
            <a:lstStyle>
              <a:lvl1pPr>
                <a:defRPr kumimoji="1">
                  <a:solidFill>
                    <a:schemeClr val="tx1"/>
                  </a:solidFill>
                  <a:latin typeface="Gulim" panose="020B0600000101010101" pitchFamily="34" charset="-127"/>
                  <a:ea typeface="Gulim" panose="020B0600000101010101" pitchFamily="34" charset="-127"/>
                </a:defRPr>
              </a:lvl1pPr>
              <a:lvl2pPr marL="742950" indent="-285750">
                <a:defRPr kumimoji="1">
                  <a:solidFill>
                    <a:schemeClr val="tx1"/>
                  </a:solidFill>
                  <a:latin typeface="Gulim" panose="020B0600000101010101" pitchFamily="34" charset="-127"/>
                  <a:ea typeface="Gulim" panose="020B0600000101010101" pitchFamily="34" charset="-127"/>
                </a:defRPr>
              </a:lvl2pPr>
              <a:lvl3pPr marL="1143000" indent="-228600">
                <a:defRPr kumimoji="1">
                  <a:solidFill>
                    <a:schemeClr val="tx1"/>
                  </a:solidFill>
                  <a:latin typeface="Gulim" panose="020B0600000101010101" pitchFamily="34" charset="-127"/>
                  <a:ea typeface="Gulim" panose="020B0600000101010101" pitchFamily="34" charset="-127"/>
                </a:defRPr>
              </a:lvl3pPr>
              <a:lvl4pPr marL="1600200" indent="-228600">
                <a:defRPr kumimoji="1">
                  <a:solidFill>
                    <a:schemeClr val="tx1"/>
                  </a:solidFill>
                  <a:latin typeface="Gulim" panose="020B0600000101010101" pitchFamily="34" charset="-127"/>
                  <a:ea typeface="Gulim" panose="020B0600000101010101" pitchFamily="34" charset="-127"/>
                </a:defRPr>
              </a:lvl4pPr>
              <a:lvl5pPr marL="2057400" indent="-228600">
                <a:defRPr kumimoji="1">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buFont typeface="Arial" pitchFamily="34" charset="0"/>
                <a:buNone/>
                <a:defRPr/>
              </a:pPr>
              <a:r>
                <a:rPr kumimoji="0" lang="zh-CN" altLang="en-US" sz="1600" b="1" dirty="0" smtClean="0">
                  <a:solidFill>
                    <a:srgbClr val="FF0000"/>
                  </a:solidFill>
                  <a:latin typeface="微软雅黑" pitchFamily="34" charset="-122"/>
                  <a:ea typeface="微软雅黑" pitchFamily="34" charset="-122"/>
                </a:rPr>
                <a:t>网络制造</a:t>
              </a:r>
              <a:endParaRPr kumimoji="0" lang="ko-KR" altLang="en-US" sz="1600" b="1" dirty="0">
                <a:solidFill>
                  <a:srgbClr val="FF0000"/>
                </a:solidFill>
                <a:latin typeface="微软雅黑" pitchFamily="34" charset="-122"/>
                <a:ea typeface="Malgun Gothic" panose="020B0503020000020004" pitchFamily="34" charset="-127"/>
              </a:endParaRPr>
            </a:p>
          </p:txBody>
        </p:sp>
        <p:sp>
          <p:nvSpPr>
            <p:cNvPr id="62" name="모서리가 둥근 직사각형 60"/>
            <p:cNvSpPr/>
            <p:nvPr/>
          </p:nvSpPr>
          <p:spPr>
            <a:xfrm>
              <a:off x="7404021" y="2188265"/>
              <a:ext cx="1346181" cy="385748"/>
            </a:xfrm>
            <a:prstGeom prst="rect">
              <a:avLst/>
            </a:prstGeom>
            <a:solidFill>
              <a:schemeClr val="bg1"/>
            </a:solidFill>
            <a:ln w="25400" cap="flat" cmpd="sng" algn="ctr">
              <a:noFill/>
              <a:prstDash val="solid"/>
            </a:ln>
            <a:effectLst>
              <a:outerShdw blurRad="50800" dist="38100" dir="2700000" algn="tl" rotWithShape="0">
                <a:prstClr val="black">
                  <a:alpha val="40000"/>
                </a:prstClr>
              </a:outerShdw>
            </a:effectLst>
          </p:spPr>
          <p:txBody>
            <a:bodyPr anchor="ctr"/>
            <a:lstStyle>
              <a:lvl1pPr>
                <a:defRPr kumimoji="1">
                  <a:solidFill>
                    <a:schemeClr val="tx1"/>
                  </a:solidFill>
                  <a:latin typeface="Gulim" panose="020B0600000101010101" pitchFamily="34" charset="-127"/>
                  <a:ea typeface="Gulim" panose="020B0600000101010101" pitchFamily="34" charset="-127"/>
                </a:defRPr>
              </a:lvl1pPr>
              <a:lvl2pPr marL="742950" indent="-285750">
                <a:defRPr kumimoji="1">
                  <a:solidFill>
                    <a:schemeClr val="tx1"/>
                  </a:solidFill>
                  <a:latin typeface="Gulim" panose="020B0600000101010101" pitchFamily="34" charset="-127"/>
                  <a:ea typeface="Gulim" panose="020B0600000101010101" pitchFamily="34" charset="-127"/>
                </a:defRPr>
              </a:lvl2pPr>
              <a:lvl3pPr marL="1143000" indent="-228600">
                <a:defRPr kumimoji="1">
                  <a:solidFill>
                    <a:schemeClr val="tx1"/>
                  </a:solidFill>
                  <a:latin typeface="Gulim" panose="020B0600000101010101" pitchFamily="34" charset="-127"/>
                  <a:ea typeface="Gulim" panose="020B0600000101010101" pitchFamily="34" charset="-127"/>
                </a:defRPr>
              </a:lvl3pPr>
              <a:lvl4pPr marL="1600200" indent="-228600">
                <a:defRPr kumimoji="1">
                  <a:solidFill>
                    <a:schemeClr val="tx1"/>
                  </a:solidFill>
                  <a:latin typeface="Gulim" panose="020B0600000101010101" pitchFamily="34" charset="-127"/>
                  <a:ea typeface="Gulim" panose="020B0600000101010101" pitchFamily="34" charset="-127"/>
                </a:defRPr>
              </a:lvl4pPr>
              <a:lvl5pPr marL="2057400" indent="-228600">
                <a:defRPr kumimoji="1">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a:buFont typeface="Arial" pitchFamily="34" charset="0"/>
                <a:buNone/>
                <a:defRPr/>
              </a:pPr>
              <a:r>
                <a:rPr kumimoji="0" lang="zh-CN" altLang="en-US" sz="1600" b="1" dirty="0" smtClean="0">
                  <a:latin typeface="微软雅黑" pitchFamily="34" charset="-122"/>
                  <a:ea typeface="微软雅黑" pitchFamily="34" charset="-122"/>
                </a:rPr>
                <a:t>协同研发</a:t>
              </a:r>
              <a:endParaRPr kumimoji="0" lang="ko-KR" altLang="en-US" sz="1600" b="1" dirty="0">
                <a:latin typeface="微软雅黑" pitchFamily="34" charset="-122"/>
                <a:ea typeface="Malgun Gothic" panose="020B0503020000020004" pitchFamily="34" charset="-127"/>
              </a:endParaRPr>
            </a:p>
          </p:txBody>
        </p:sp>
        <p:pic>
          <p:nvPicPr>
            <p:cNvPr id="35869" name="Picture 2"/>
            <p:cNvPicPr>
              <a:picLocks noChangeAspect="1" noChangeArrowheads="1"/>
            </p:cNvPicPr>
            <p:nvPr/>
          </p:nvPicPr>
          <p:blipFill>
            <a:blip r:embed="rId4" cstate="print"/>
            <a:srcRect/>
            <a:stretch>
              <a:fillRect/>
            </a:stretch>
          </p:blipFill>
          <p:spPr bwMode="auto">
            <a:xfrm>
              <a:off x="6012534" y="2211375"/>
              <a:ext cx="825043" cy="818862"/>
            </a:xfrm>
            <a:prstGeom prst="rect">
              <a:avLst/>
            </a:prstGeom>
            <a:noFill/>
            <a:ln w="9525">
              <a:noFill/>
              <a:miter lim="800000"/>
              <a:headEnd/>
              <a:tailEnd/>
            </a:ln>
          </p:spPr>
        </p:pic>
        <p:pic>
          <p:nvPicPr>
            <p:cNvPr id="35870" name="Picture 3"/>
            <p:cNvPicPr>
              <a:picLocks noChangeAspect="1" noChangeArrowheads="1"/>
            </p:cNvPicPr>
            <p:nvPr/>
          </p:nvPicPr>
          <p:blipFill>
            <a:blip r:embed="rId5" cstate="print"/>
            <a:srcRect/>
            <a:stretch>
              <a:fillRect/>
            </a:stretch>
          </p:blipFill>
          <p:spPr bwMode="auto">
            <a:xfrm>
              <a:off x="4979111" y="2854317"/>
              <a:ext cx="1257941" cy="694769"/>
            </a:xfrm>
            <a:prstGeom prst="rect">
              <a:avLst/>
            </a:prstGeom>
            <a:noFill/>
            <a:ln w="9525">
              <a:noFill/>
              <a:miter lim="800000"/>
              <a:headEnd/>
              <a:tailEnd/>
            </a:ln>
          </p:spPr>
        </p:pic>
        <p:sp>
          <p:nvSpPr>
            <p:cNvPr id="65" name="右箭头 64"/>
            <p:cNvSpPr/>
            <p:nvPr/>
          </p:nvSpPr>
          <p:spPr>
            <a:xfrm rot="5400000">
              <a:off x="2819397" y="2954994"/>
              <a:ext cx="887376" cy="271458"/>
            </a:xfrm>
            <a:prstGeom prst="rightArrow">
              <a:avLst/>
            </a:prstGeom>
          </p:spPr>
          <p:style>
            <a:lnRef idx="1">
              <a:schemeClr val="accent1"/>
            </a:lnRef>
            <a:fillRef idx="2">
              <a:schemeClr val="accent1"/>
            </a:fillRef>
            <a:effectRef idx="1">
              <a:schemeClr val="accent1"/>
            </a:effectRef>
            <a:fontRef idx="minor">
              <a:schemeClr val="dk1"/>
            </a:fontRef>
          </p:style>
        </p:sp>
        <p:sp>
          <p:nvSpPr>
            <p:cNvPr id="66" name="任意多边形 65"/>
            <p:cNvSpPr/>
            <p:nvPr/>
          </p:nvSpPr>
          <p:spPr>
            <a:xfrm>
              <a:off x="2828331" y="2300899"/>
              <a:ext cx="1152000" cy="324000"/>
            </a:xfrm>
            <a:custGeom>
              <a:avLst/>
              <a:gdLst>
                <a:gd name="connsiteX0" fmla="*/ 0 w 2592000"/>
                <a:gd name="connsiteY0" fmla="*/ 91952 h 551702"/>
                <a:gd name="connsiteX1" fmla="*/ 26932 w 2592000"/>
                <a:gd name="connsiteY1" fmla="*/ 26932 h 551702"/>
                <a:gd name="connsiteX2" fmla="*/ 91952 w 2592000"/>
                <a:gd name="connsiteY2" fmla="*/ 0 h 551702"/>
                <a:gd name="connsiteX3" fmla="*/ 2500048 w 2592000"/>
                <a:gd name="connsiteY3" fmla="*/ 0 h 551702"/>
                <a:gd name="connsiteX4" fmla="*/ 2565068 w 2592000"/>
                <a:gd name="connsiteY4" fmla="*/ 26932 h 551702"/>
                <a:gd name="connsiteX5" fmla="*/ 2592000 w 2592000"/>
                <a:gd name="connsiteY5" fmla="*/ 91952 h 551702"/>
                <a:gd name="connsiteX6" fmla="*/ 2592000 w 2592000"/>
                <a:gd name="connsiteY6" fmla="*/ 459750 h 551702"/>
                <a:gd name="connsiteX7" fmla="*/ 2565068 w 2592000"/>
                <a:gd name="connsiteY7" fmla="*/ 524770 h 551702"/>
                <a:gd name="connsiteX8" fmla="*/ 2500048 w 2592000"/>
                <a:gd name="connsiteY8" fmla="*/ 551702 h 551702"/>
                <a:gd name="connsiteX9" fmla="*/ 91952 w 2592000"/>
                <a:gd name="connsiteY9" fmla="*/ 551702 h 551702"/>
                <a:gd name="connsiteX10" fmla="*/ 26932 w 2592000"/>
                <a:gd name="connsiteY10" fmla="*/ 524770 h 551702"/>
                <a:gd name="connsiteX11" fmla="*/ 0 w 2592000"/>
                <a:gd name="connsiteY11" fmla="*/ 459750 h 551702"/>
                <a:gd name="connsiteX12" fmla="*/ 0 w 2592000"/>
                <a:gd name="connsiteY12" fmla="*/ 91952 h 55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92000" h="551702">
                  <a:moveTo>
                    <a:pt x="0" y="91952"/>
                  </a:moveTo>
                  <a:cubicBezTo>
                    <a:pt x="0" y="67565"/>
                    <a:pt x="9688" y="44176"/>
                    <a:pt x="26932" y="26932"/>
                  </a:cubicBezTo>
                  <a:cubicBezTo>
                    <a:pt x="44176" y="9688"/>
                    <a:pt x="67565" y="0"/>
                    <a:pt x="91952" y="0"/>
                  </a:cubicBezTo>
                  <a:lnTo>
                    <a:pt x="2500048" y="0"/>
                  </a:lnTo>
                  <a:cubicBezTo>
                    <a:pt x="2524435" y="0"/>
                    <a:pt x="2547824" y="9688"/>
                    <a:pt x="2565068" y="26932"/>
                  </a:cubicBezTo>
                  <a:cubicBezTo>
                    <a:pt x="2582312" y="44176"/>
                    <a:pt x="2592000" y="67565"/>
                    <a:pt x="2592000" y="91952"/>
                  </a:cubicBezTo>
                  <a:lnTo>
                    <a:pt x="2592000" y="459750"/>
                  </a:lnTo>
                  <a:cubicBezTo>
                    <a:pt x="2592000" y="484137"/>
                    <a:pt x="2582312" y="507526"/>
                    <a:pt x="2565068" y="524770"/>
                  </a:cubicBezTo>
                  <a:cubicBezTo>
                    <a:pt x="2547824" y="542014"/>
                    <a:pt x="2524435" y="551702"/>
                    <a:pt x="2500048" y="551702"/>
                  </a:cubicBezTo>
                  <a:lnTo>
                    <a:pt x="91952" y="551702"/>
                  </a:lnTo>
                  <a:cubicBezTo>
                    <a:pt x="67565" y="551702"/>
                    <a:pt x="44176" y="542014"/>
                    <a:pt x="26932" y="524770"/>
                  </a:cubicBezTo>
                  <a:cubicBezTo>
                    <a:pt x="9688" y="507526"/>
                    <a:pt x="0" y="484137"/>
                    <a:pt x="0" y="459750"/>
                  </a:cubicBezTo>
                  <a:lnTo>
                    <a:pt x="0" y="91952"/>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0"/>
                <a:satOff val="0"/>
                <a:lumOff val="0"/>
                <a:alphaOff val="0"/>
              </a:schemeClr>
            </a:fillRef>
            <a:effectRef idx="1">
              <a:schemeClr val="accent3">
                <a:hueOff val="0"/>
                <a:satOff val="0"/>
                <a:lumOff val="0"/>
                <a:alphaOff val="0"/>
              </a:schemeClr>
            </a:effectRef>
            <a:fontRef idx="minor">
              <a:schemeClr val="dk1"/>
            </a:fontRef>
          </p:style>
          <p:txBody>
            <a:bodyPr lIns="110752" tIns="110752" rIns="110752" bIns="110752" spcCol="1270" anchor="ctr"/>
            <a:lstStyle/>
            <a:p>
              <a:pPr algn="ctr" defTabSz="977900">
                <a:lnSpc>
                  <a:spcPct val="90000"/>
                </a:lnSpc>
                <a:spcAft>
                  <a:spcPct val="35000"/>
                </a:spcAft>
                <a:buFont typeface="Arial" pitchFamily="34" charset="0"/>
                <a:buNone/>
                <a:defRPr/>
              </a:pPr>
              <a:r>
                <a:rPr lang="zh-CN" altLang="en-US" sz="1600" dirty="0"/>
                <a:t>传统工业</a:t>
              </a:r>
            </a:p>
          </p:txBody>
        </p:sp>
        <p:sp>
          <p:nvSpPr>
            <p:cNvPr id="67" name="任意多边形 66"/>
            <p:cNvSpPr/>
            <p:nvPr/>
          </p:nvSpPr>
          <p:spPr>
            <a:xfrm>
              <a:off x="2817797" y="3567142"/>
              <a:ext cx="1152000" cy="324000"/>
            </a:xfrm>
            <a:custGeom>
              <a:avLst/>
              <a:gdLst>
                <a:gd name="connsiteX0" fmla="*/ 0 w 2592000"/>
                <a:gd name="connsiteY0" fmla="*/ 91952 h 551702"/>
                <a:gd name="connsiteX1" fmla="*/ 26932 w 2592000"/>
                <a:gd name="connsiteY1" fmla="*/ 26932 h 551702"/>
                <a:gd name="connsiteX2" fmla="*/ 91952 w 2592000"/>
                <a:gd name="connsiteY2" fmla="*/ 0 h 551702"/>
                <a:gd name="connsiteX3" fmla="*/ 2500048 w 2592000"/>
                <a:gd name="connsiteY3" fmla="*/ 0 h 551702"/>
                <a:gd name="connsiteX4" fmla="*/ 2565068 w 2592000"/>
                <a:gd name="connsiteY4" fmla="*/ 26932 h 551702"/>
                <a:gd name="connsiteX5" fmla="*/ 2592000 w 2592000"/>
                <a:gd name="connsiteY5" fmla="*/ 91952 h 551702"/>
                <a:gd name="connsiteX6" fmla="*/ 2592000 w 2592000"/>
                <a:gd name="connsiteY6" fmla="*/ 459750 h 551702"/>
                <a:gd name="connsiteX7" fmla="*/ 2565068 w 2592000"/>
                <a:gd name="connsiteY7" fmla="*/ 524770 h 551702"/>
                <a:gd name="connsiteX8" fmla="*/ 2500048 w 2592000"/>
                <a:gd name="connsiteY8" fmla="*/ 551702 h 551702"/>
                <a:gd name="connsiteX9" fmla="*/ 91952 w 2592000"/>
                <a:gd name="connsiteY9" fmla="*/ 551702 h 551702"/>
                <a:gd name="connsiteX10" fmla="*/ 26932 w 2592000"/>
                <a:gd name="connsiteY10" fmla="*/ 524770 h 551702"/>
                <a:gd name="connsiteX11" fmla="*/ 0 w 2592000"/>
                <a:gd name="connsiteY11" fmla="*/ 459750 h 551702"/>
                <a:gd name="connsiteX12" fmla="*/ 0 w 2592000"/>
                <a:gd name="connsiteY12" fmla="*/ 91952 h 551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92000" h="551702">
                  <a:moveTo>
                    <a:pt x="0" y="91952"/>
                  </a:moveTo>
                  <a:cubicBezTo>
                    <a:pt x="0" y="67565"/>
                    <a:pt x="9688" y="44176"/>
                    <a:pt x="26932" y="26932"/>
                  </a:cubicBezTo>
                  <a:cubicBezTo>
                    <a:pt x="44176" y="9688"/>
                    <a:pt x="67565" y="0"/>
                    <a:pt x="91952" y="0"/>
                  </a:cubicBezTo>
                  <a:lnTo>
                    <a:pt x="2500048" y="0"/>
                  </a:lnTo>
                  <a:cubicBezTo>
                    <a:pt x="2524435" y="0"/>
                    <a:pt x="2547824" y="9688"/>
                    <a:pt x="2565068" y="26932"/>
                  </a:cubicBezTo>
                  <a:cubicBezTo>
                    <a:pt x="2582312" y="44176"/>
                    <a:pt x="2592000" y="67565"/>
                    <a:pt x="2592000" y="91952"/>
                  </a:cubicBezTo>
                  <a:lnTo>
                    <a:pt x="2592000" y="459750"/>
                  </a:lnTo>
                  <a:cubicBezTo>
                    <a:pt x="2592000" y="484137"/>
                    <a:pt x="2582312" y="507526"/>
                    <a:pt x="2565068" y="524770"/>
                  </a:cubicBezTo>
                  <a:cubicBezTo>
                    <a:pt x="2547824" y="542014"/>
                    <a:pt x="2524435" y="551702"/>
                    <a:pt x="2500048" y="551702"/>
                  </a:cubicBezTo>
                  <a:lnTo>
                    <a:pt x="91952" y="551702"/>
                  </a:lnTo>
                  <a:cubicBezTo>
                    <a:pt x="67565" y="551702"/>
                    <a:pt x="44176" y="542014"/>
                    <a:pt x="26932" y="524770"/>
                  </a:cubicBezTo>
                  <a:cubicBezTo>
                    <a:pt x="9688" y="507526"/>
                    <a:pt x="0" y="484137"/>
                    <a:pt x="0" y="459750"/>
                  </a:cubicBezTo>
                  <a:lnTo>
                    <a:pt x="0" y="91952"/>
                  </a:lnTo>
                  <a:close/>
                </a:path>
              </a:pathLst>
            </a:custGeom>
            <a:scene3d>
              <a:camera prst="orthographicFront"/>
              <a:lightRig rig="flat" dir="t"/>
            </a:scene3d>
            <a:sp3d prstMaterial="dkEdge">
              <a:bevelT w="8200" h="38100"/>
            </a:sp3d>
          </p:spPr>
          <p:style>
            <a:lnRef idx="0">
              <a:schemeClr val="lt1">
                <a:hueOff val="0"/>
                <a:satOff val="0"/>
                <a:lumOff val="0"/>
                <a:alphaOff val="0"/>
              </a:schemeClr>
            </a:lnRef>
            <a:fillRef idx="2">
              <a:schemeClr val="accent3">
                <a:hueOff val="11250264"/>
                <a:satOff val="-16880"/>
                <a:lumOff val="-2745"/>
                <a:alphaOff val="0"/>
              </a:schemeClr>
            </a:fillRef>
            <a:effectRef idx="1">
              <a:schemeClr val="accent3">
                <a:hueOff val="11250264"/>
                <a:satOff val="-16880"/>
                <a:lumOff val="-2745"/>
                <a:alphaOff val="0"/>
              </a:schemeClr>
            </a:effectRef>
            <a:fontRef idx="minor">
              <a:schemeClr val="dk1"/>
            </a:fontRef>
          </p:style>
          <p:txBody>
            <a:bodyPr lIns="110752" tIns="110752" rIns="110752" bIns="110752" spcCol="1270" anchor="ctr"/>
            <a:lstStyle/>
            <a:p>
              <a:pPr algn="ctr" defTabSz="977900">
                <a:lnSpc>
                  <a:spcPct val="90000"/>
                </a:lnSpc>
                <a:spcAft>
                  <a:spcPct val="35000"/>
                </a:spcAft>
                <a:buFont typeface="Arial" pitchFamily="34" charset="0"/>
                <a:buNone/>
                <a:defRPr/>
              </a:pPr>
              <a:r>
                <a:rPr lang="zh-CN" altLang="en-US" sz="1600" dirty="0"/>
                <a:t>新型工业</a:t>
              </a:r>
            </a:p>
          </p:txBody>
        </p:sp>
        <p:cxnSp>
          <p:nvCxnSpPr>
            <p:cNvPr id="68" name="直接箭头连接符 67"/>
            <p:cNvCxnSpPr/>
            <p:nvPr/>
          </p:nvCxnSpPr>
          <p:spPr>
            <a:xfrm>
              <a:off x="4344951" y="2975633"/>
              <a:ext cx="0" cy="21589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9" name="圆角矩形 68"/>
            <p:cNvSpPr/>
            <p:nvPr/>
          </p:nvSpPr>
          <p:spPr>
            <a:xfrm>
              <a:off x="4960892" y="3593147"/>
              <a:ext cx="1252520" cy="2158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成本降低</a:t>
              </a:r>
            </a:p>
          </p:txBody>
        </p:sp>
        <p:sp>
          <p:nvSpPr>
            <p:cNvPr id="70" name="圆角矩形 69"/>
            <p:cNvSpPr/>
            <p:nvPr/>
          </p:nvSpPr>
          <p:spPr>
            <a:xfrm>
              <a:off x="5675257" y="3851898"/>
              <a:ext cx="1255695" cy="228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效率提高</a:t>
              </a:r>
            </a:p>
          </p:txBody>
        </p:sp>
        <p:sp>
          <p:nvSpPr>
            <p:cNvPr id="71" name="圆角矩形 70"/>
            <p:cNvSpPr/>
            <p:nvPr/>
          </p:nvSpPr>
          <p:spPr>
            <a:xfrm>
              <a:off x="4798969" y="2229538"/>
              <a:ext cx="1181083" cy="273039"/>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要素受限</a:t>
              </a:r>
            </a:p>
          </p:txBody>
        </p:sp>
        <p:sp>
          <p:nvSpPr>
            <p:cNvPr id="72" name="圆角矩形 71"/>
            <p:cNvSpPr/>
            <p:nvPr/>
          </p:nvSpPr>
          <p:spPr>
            <a:xfrm>
              <a:off x="5518097" y="1962849"/>
              <a:ext cx="1441430" cy="25240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anose="020B0503020204020204" pitchFamily="34" charset="-122"/>
                  <a:ea typeface="微软雅黑" panose="020B0503020204020204" pitchFamily="34" charset="-122"/>
                </a:rPr>
                <a:t>制造能力受限</a:t>
              </a:r>
            </a:p>
          </p:txBody>
        </p:sp>
        <p:sp>
          <p:nvSpPr>
            <p:cNvPr id="73" name="右箭头 72"/>
            <p:cNvSpPr/>
            <p:nvPr/>
          </p:nvSpPr>
          <p:spPr>
            <a:xfrm>
              <a:off x="6697593" y="2961347"/>
              <a:ext cx="579430" cy="268276"/>
            </a:xfrm>
            <a:prstGeom prst="rightArrow">
              <a:avLst/>
            </a:prstGeom>
          </p:spPr>
          <p:style>
            <a:lnRef idx="1">
              <a:schemeClr val="accent1"/>
            </a:lnRef>
            <a:fillRef idx="2">
              <a:schemeClr val="accent1"/>
            </a:fillRef>
            <a:effectRef idx="1">
              <a:schemeClr val="accent1"/>
            </a:effectRef>
            <a:fontRef idx="minor">
              <a:schemeClr val="dk1"/>
            </a:fontRef>
          </p:style>
        </p:sp>
      </p:grpSp>
      <p:pic>
        <p:nvPicPr>
          <p:cNvPr id="74" name="Picture 2"/>
          <p:cNvPicPr>
            <a:picLocks noChangeAspect="1" noChangeArrowheads="1"/>
          </p:cNvPicPr>
          <p:nvPr/>
        </p:nvPicPr>
        <p:blipFill>
          <a:blip r:embed="rId6" cstate="print"/>
          <a:srcRect/>
          <a:stretch>
            <a:fillRect/>
          </a:stretch>
        </p:blipFill>
        <p:spPr bwMode="auto">
          <a:xfrm>
            <a:off x="6429375" y="1933575"/>
            <a:ext cx="1571625" cy="625475"/>
          </a:xfrm>
          <a:prstGeom prst="rect">
            <a:avLst/>
          </a:prstGeom>
          <a:ln>
            <a:noFill/>
          </a:ln>
          <a:effectLst>
            <a:outerShdw sx="1000" sy="1000" algn="tl" rotWithShape="0">
              <a:srgbClr val="333333"/>
            </a:outerShdw>
          </a:effectLst>
        </p:spPr>
      </p:pic>
      <p:sp>
        <p:nvSpPr>
          <p:cNvPr id="75" name="矩形 74"/>
          <p:cNvSpPr/>
          <p:nvPr/>
        </p:nvSpPr>
        <p:spPr>
          <a:xfrm>
            <a:off x="39688" y="1844675"/>
            <a:ext cx="6175375" cy="230505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76" name="右箭头 75"/>
          <p:cNvSpPr/>
          <p:nvPr/>
        </p:nvSpPr>
        <p:spPr>
          <a:xfrm>
            <a:off x="6072188" y="2716213"/>
            <a:ext cx="357187" cy="285750"/>
          </a:xfrm>
          <a:prstGeom prst="rightArrow">
            <a:avLst/>
          </a:prstGeom>
          <a:solidFill>
            <a:schemeClr val="accent6">
              <a:lumMod val="40000"/>
              <a:lumOff val="60000"/>
            </a:schemeClr>
          </a:solidFill>
          <a:ln>
            <a:noFill/>
          </a:ln>
        </p:spPr>
        <p:style>
          <a:lnRef idx="1">
            <a:schemeClr val="accent2"/>
          </a:lnRef>
          <a:fillRef idx="2">
            <a:schemeClr val="accent2"/>
          </a:fillRef>
          <a:effectRef idx="1">
            <a:schemeClr val="accent2"/>
          </a:effectRef>
          <a:fontRef idx="minor">
            <a:schemeClr val="dk1"/>
          </a:fontRef>
        </p:style>
        <p:txBody>
          <a:bodyPr anchor="ctr"/>
          <a:lstStyle/>
          <a:p>
            <a:pPr algn="ctr">
              <a:buFont typeface="Arial" pitchFamily="34" charset="0"/>
              <a:buNone/>
              <a:defRPr/>
            </a:pPr>
            <a:endParaRPr lang="zh-CN" altLang="en-US"/>
          </a:p>
        </p:txBody>
      </p:sp>
      <p:sp>
        <p:nvSpPr>
          <p:cNvPr id="35851" name="矩形 76"/>
          <p:cNvSpPr>
            <a:spLocks noChangeArrowheads="1"/>
          </p:cNvSpPr>
          <p:nvPr/>
        </p:nvSpPr>
        <p:spPr bwMode="auto">
          <a:xfrm>
            <a:off x="7929563" y="1890713"/>
            <a:ext cx="1214437" cy="739775"/>
          </a:xfrm>
          <a:prstGeom prst="rect">
            <a:avLst/>
          </a:prstGeom>
          <a:noFill/>
          <a:ln w="9525">
            <a:noFill/>
            <a:miter lim="800000"/>
            <a:headEnd/>
            <a:tailEnd/>
          </a:ln>
        </p:spPr>
        <p:txBody>
          <a:bodyPr>
            <a:spAutoFit/>
          </a:bodyPr>
          <a:lstStyle/>
          <a:p>
            <a:r>
              <a:rPr lang="en-US" altLang="zh-CN" sz="1400" b="1">
                <a:solidFill>
                  <a:srgbClr val="FF0000"/>
                </a:solidFill>
                <a:latin typeface="Arial Unicode MS" pitchFamily="34" charset="-122"/>
                <a:ea typeface="Arial Unicode MS" pitchFamily="34" charset="-122"/>
                <a:cs typeface="Arial Unicode MS" pitchFamily="34" charset="-122"/>
              </a:rPr>
              <a:t>H</a:t>
            </a:r>
            <a:r>
              <a:rPr lang="en-US" altLang="zh-CN" sz="1400">
                <a:solidFill>
                  <a:schemeClr val="accent2"/>
                </a:solidFill>
                <a:latin typeface="Arial Unicode MS" pitchFamily="34" charset="-122"/>
                <a:ea typeface="Arial Unicode MS" pitchFamily="34" charset="-122"/>
                <a:cs typeface="Arial Unicode MS" pitchFamily="34" charset="-122"/>
              </a:rPr>
              <a:t>aier </a:t>
            </a:r>
            <a:r>
              <a:rPr lang="en-US" altLang="zh-CN" sz="1400" b="1">
                <a:solidFill>
                  <a:srgbClr val="FF0000"/>
                </a:solidFill>
                <a:latin typeface="Arial Unicode MS" pitchFamily="34" charset="-122"/>
                <a:ea typeface="Arial Unicode MS" pitchFamily="34" charset="-122"/>
                <a:cs typeface="Arial Unicode MS" pitchFamily="34" charset="-122"/>
              </a:rPr>
              <a:t>O</a:t>
            </a:r>
            <a:r>
              <a:rPr lang="en-US" altLang="zh-CN" sz="1400">
                <a:solidFill>
                  <a:schemeClr val="accent2"/>
                </a:solidFill>
                <a:latin typeface="Arial Unicode MS" pitchFamily="34" charset="-122"/>
                <a:ea typeface="Arial Unicode MS" pitchFamily="34" charset="-122"/>
                <a:cs typeface="Arial Unicode MS" pitchFamily="34" charset="-122"/>
              </a:rPr>
              <a:t>pen </a:t>
            </a:r>
            <a:r>
              <a:rPr lang="en-US" altLang="zh-CN" sz="1400" b="1">
                <a:solidFill>
                  <a:srgbClr val="FF0000"/>
                </a:solidFill>
                <a:latin typeface="Arial Unicode MS" pitchFamily="34" charset="-122"/>
                <a:ea typeface="Arial Unicode MS" pitchFamily="34" charset="-122"/>
                <a:cs typeface="Arial Unicode MS" pitchFamily="34" charset="-122"/>
              </a:rPr>
              <a:t>P</a:t>
            </a:r>
            <a:r>
              <a:rPr lang="en-US" altLang="zh-CN" sz="1400">
                <a:solidFill>
                  <a:schemeClr val="accent2"/>
                </a:solidFill>
                <a:latin typeface="Arial Unicode MS" pitchFamily="34" charset="-122"/>
                <a:ea typeface="Arial Unicode MS" pitchFamily="34" charset="-122"/>
                <a:cs typeface="Arial Unicode MS" pitchFamily="34" charset="-122"/>
              </a:rPr>
              <a:t>artnership </a:t>
            </a:r>
            <a:r>
              <a:rPr lang="en-US" altLang="zh-CN" sz="1400" b="1">
                <a:solidFill>
                  <a:srgbClr val="FF0000"/>
                </a:solidFill>
                <a:latin typeface="Arial Unicode MS" pitchFamily="34" charset="-122"/>
                <a:ea typeface="Arial Unicode MS" pitchFamily="34" charset="-122"/>
                <a:cs typeface="Arial Unicode MS" pitchFamily="34" charset="-122"/>
              </a:rPr>
              <a:t>E</a:t>
            </a:r>
            <a:r>
              <a:rPr lang="en-US" altLang="zh-CN" sz="1400">
                <a:solidFill>
                  <a:schemeClr val="accent2"/>
                </a:solidFill>
                <a:latin typeface="Arial Unicode MS" pitchFamily="34" charset="-122"/>
                <a:ea typeface="Arial Unicode MS" pitchFamily="34" charset="-122"/>
                <a:cs typeface="Arial Unicode MS" pitchFamily="34" charset="-122"/>
              </a:rPr>
              <a:t>cosystem</a:t>
            </a:r>
            <a:endParaRPr lang="zh-CN" altLang="en-US" sz="1400">
              <a:solidFill>
                <a:schemeClr val="accent2"/>
              </a:solidFill>
              <a:latin typeface="Arial Unicode MS" pitchFamily="34" charset="-122"/>
              <a:ea typeface="Arial Unicode MS" pitchFamily="34" charset="-122"/>
              <a:cs typeface="Arial Unicode MS" pitchFamily="34" charset="-122"/>
            </a:endParaRPr>
          </a:p>
        </p:txBody>
      </p:sp>
      <p:sp>
        <p:nvSpPr>
          <p:cNvPr id="35852" name="矩形 77"/>
          <p:cNvSpPr>
            <a:spLocks noChangeArrowheads="1"/>
          </p:cNvSpPr>
          <p:nvPr/>
        </p:nvSpPr>
        <p:spPr bwMode="auto">
          <a:xfrm flipH="1">
            <a:off x="57150" y="4337050"/>
            <a:ext cx="3455988" cy="387350"/>
          </a:xfrm>
          <a:prstGeom prst="rect">
            <a:avLst/>
          </a:prstGeom>
          <a:solidFill>
            <a:srgbClr val="DBEEF4"/>
          </a:solidFill>
          <a:ln w="9525">
            <a:noFill/>
            <a:miter lim="800000"/>
            <a:headEnd/>
            <a:tailEnd/>
          </a:ln>
        </p:spPr>
        <p:txBody>
          <a:bodyPr>
            <a:spAutoFit/>
          </a:bodyPr>
          <a:lstStyle/>
          <a:p>
            <a:pPr algn="ctr">
              <a:lnSpc>
                <a:spcPct val="120000"/>
              </a:lnSpc>
            </a:pPr>
            <a:r>
              <a:rPr lang="zh-CN" altLang="en-US" sz="1600">
                <a:latin typeface="微软雅黑" pitchFamily="34" charset="-122"/>
                <a:ea typeface="微软雅黑" pitchFamily="34" charset="-122"/>
              </a:rPr>
              <a:t>海尔天樽空调众包研发</a:t>
            </a:r>
          </a:p>
        </p:txBody>
      </p:sp>
      <p:sp>
        <p:nvSpPr>
          <p:cNvPr id="79" name="矩形 78"/>
          <p:cNvSpPr/>
          <p:nvPr/>
        </p:nvSpPr>
        <p:spPr>
          <a:xfrm>
            <a:off x="57150" y="4797425"/>
            <a:ext cx="3455988" cy="1655763"/>
          </a:xfrm>
          <a:prstGeom prst="rect">
            <a:avLst/>
          </a:prstGeom>
          <a:ln w="12700"/>
        </p:spPr>
        <p:style>
          <a:lnRef idx="2">
            <a:schemeClr val="accent1"/>
          </a:lnRef>
          <a:fillRef idx="1">
            <a:schemeClr val="lt1"/>
          </a:fillRef>
          <a:effectRef idx="0">
            <a:schemeClr val="accent1"/>
          </a:effectRef>
          <a:fontRef idx="minor">
            <a:schemeClr val="dk1"/>
          </a:fontRef>
        </p:style>
        <p:txBody>
          <a:bodyPr/>
          <a:lstStyle/>
          <a:p>
            <a:pPr marL="285750" indent="-285750">
              <a:buFont typeface="Wingdings" panose="05000000000000000000" pitchFamily="2" charset="2"/>
              <a:buChar char="Ø"/>
              <a:defRPr/>
            </a:pPr>
            <a:r>
              <a:rPr lang="en-US" altLang="zh-CN" sz="1400" dirty="0">
                <a:solidFill>
                  <a:schemeClr val="tx1"/>
                </a:solidFill>
                <a:latin typeface="微软雅黑" pitchFamily="34" charset="-122"/>
                <a:ea typeface="微软雅黑" pitchFamily="34" charset="-122"/>
              </a:rPr>
              <a:t>67.3</a:t>
            </a:r>
            <a:r>
              <a:rPr lang="zh-CN" altLang="en-US" sz="1400" dirty="0">
                <a:solidFill>
                  <a:schemeClr val="tx1"/>
                </a:solidFill>
                <a:latin typeface="微软雅黑" pitchFamily="34" charset="-122"/>
                <a:ea typeface="微软雅黑" pitchFamily="34" charset="-122"/>
              </a:rPr>
              <a:t>万</a:t>
            </a:r>
            <a:r>
              <a:rPr lang="zh-CN" altLang="en-US" sz="1400" dirty="0">
                <a:latin typeface="微软雅黑" pitchFamily="34" charset="-122"/>
                <a:ea typeface="微软雅黑" pitchFamily="34" charset="-122"/>
              </a:rPr>
              <a:t>用户在线互动，勾勒设计雏形</a:t>
            </a:r>
            <a:endParaRPr lang="en-US" altLang="zh-CN" sz="1400" dirty="0">
              <a:latin typeface="微软雅黑" pitchFamily="34" charset="-122"/>
              <a:ea typeface="微软雅黑" pitchFamily="34" charset="-122"/>
            </a:endParaRPr>
          </a:p>
          <a:p>
            <a:pPr marL="285750" indent="-285750">
              <a:buFont typeface="Wingdings" panose="05000000000000000000" pitchFamily="2" charset="2"/>
              <a:buChar char="Ø"/>
              <a:defRPr/>
            </a:pPr>
            <a:r>
              <a:rPr lang="zh-CN" altLang="en-US" sz="1400" dirty="0">
                <a:latin typeface="微软雅黑" pitchFamily="34" charset="-122"/>
                <a:ea typeface="微软雅黑" pitchFamily="34" charset="-122"/>
              </a:rPr>
              <a:t>空洞型外观创意来自德国</a:t>
            </a:r>
            <a:r>
              <a:rPr lang="zh-CN" altLang="en-US" sz="1400" dirty="0">
                <a:solidFill>
                  <a:srgbClr val="FF0000"/>
                </a:solidFill>
                <a:latin typeface="微软雅黑" pitchFamily="34" charset="-122"/>
                <a:ea typeface="微软雅黑" pitchFamily="34" charset="-122"/>
              </a:rPr>
              <a:t>时尚</a:t>
            </a:r>
            <a:r>
              <a:rPr lang="zh-CN" altLang="en-US" sz="1400" dirty="0">
                <a:latin typeface="微软雅黑" pitchFamily="34" charset="-122"/>
                <a:ea typeface="微软雅黑" pitchFamily="34" charset="-122"/>
              </a:rPr>
              <a:t>界</a:t>
            </a:r>
            <a:endParaRPr lang="en-US" altLang="zh-CN" sz="1400" dirty="0">
              <a:latin typeface="微软雅黑" pitchFamily="34" charset="-122"/>
              <a:ea typeface="微软雅黑" pitchFamily="34" charset="-122"/>
            </a:endParaRPr>
          </a:p>
          <a:p>
            <a:pPr marL="285750" indent="-285750">
              <a:buFont typeface="Wingdings" panose="05000000000000000000" pitchFamily="2" charset="2"/>
              <a:buChar char="Ø"/>
              <a:defRPr/>
            </a:pPr>
            <a:r>
              <a:rPr lang="zh-CN" altLang="en-US" sz="1400" dirty="0">
                <a:latin typeface="微软雅黑" pitchFamily="34" charset="-122"/>
                <a:ea typeface="微软雅黑" pitchFamily="34" charset="-122"/>
              </a:rPr>
              <a:t>出风口设计来自</a:t>
            </a:r>
            <a:r>
              <a:rPr lang="zh-CN" altLang="en-US" sz="1400" dirty="0">
                <a:solidFill>
                  <a:srgbClr val="FF0000"/>
                </a:solidFill>
                <a:latin typeface="微软雅黑" pitchFamily="34" charset="-122"/>
                <a:ea typeface="微软雅黑" pitchFamily="34" charset="-122"/>
              </a:rPr>
              <a:t>科技界</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中国科学院和中国动力学院</a:t>
            </a:r>
            <a:endParaRPr lang="en-US" altLang="zh-CN" sz="1400" dirty="0">
              <a:solidFill>
                <a:srgbClr val="FF0000"/>
              </a:solidFill>
              <a:latin typeface="微软雅黑" pitchFamily="34" charset="-122"/>
              <a:ea typeface="微软雅黑" pitchFamily="34" charset="-122"/>
            </a:endParaRPr>
          </a:p>
          <a:p>
            <a:pPr marL="285750" indent="-285750">
              <a:buFont typeface="Wingdings" panose="05000000000000000000" pitchFamily="2" charset="2"/>
              <a:buChar char="Ø"/>
              <a:defRPr/>
            </a:pPr>
            <a:r>
              <a:rPr lang="zh-CN" altLang="en-US" sz="1400" dirty="0">
                <a:latin typeface="微软雅黑" pitchFamily="34" charset="-122"/>
                <a:ea typeface="微软雅黑" pitchFamily="34" charset="-122"/>
              </a:rPr>
              <a:t>智能模块研发设计来自</a:t>
            </a:r>
            <a:r>
              <a:rPr lang="en-US" altLang="zh-CN" sz="1400" dirty="0">
                <a:solidFill>
                  <a:srgbClr val="FF0000"/>
                </a:solidFill>
                <a:latin typeface="微软雅黑" pitchFamily="34" charset="-122"/>
                <a:ea typeface="微软雅黑" pitchFamily="34" charset="-122"/>
              </a:rPr>
              <a:t>IT</a:t>
            </a:r>
            <a:r>
              <a:rPr lang="zh-CN" altLang="en-US" sz="1400" dirty="0">
                <a:solidFill>
                  <a:srgbClr val="FF0000"/>
                </a:solidFill>
                <a:latin typeface="微软雅黑" pitchFamily="34" charset="-122"/>
                <a:ea typeface="微软雅黑" pitchFamily="34" charset="-122"/>
              </a:rPr>
              <a:t>界</a:t>
            </a:r>
            <a:r>
              <a:rPr lang="en-US" altLang="zh-CN" sz="1400" dirty="0">
                <a:solidFill>
                  <a:srgbClr val="FF0000"/>
                </a:solidFill>
                <a:latin typeface="微软雅黑" pitchFamily="34" charset="-122"/>
                <a:ea typeface="微软雅黑" pitchFamily="34" charset="-122"/>
              </a:rPr>
              <a:t>—</a:t>
            </a:r>
            <a:r>
              <a:rPr lang="zh-CN" altLang="en-US" sz="1400" dirty="0">
                <a:latin typeface="微软雅黑" pitchFamily="34" charset="-122"/>
                <a:ea typeface="微软雅黑" pitchFamily="34" charset="-122"/>
              </a:rPr>
              <a:t>高通</a:t>
            </a:r>
          </a:p>
          <a:p>
            <a:pPr marL="285750" indent="-285750">
              <a:buFont typeface="Wingdings" panose="05000000000000000000" pitchFamily="2" charset="2"/>
              <a:buChar char="Ø"/>
              <a:defRPr/>
            </a:pPr>
            <a:r>
              <a:rPr lang="zh-CN" altLang="en-US" sz="1400" dirty="0">
                <a:latin typeface="微软雅黑" pitchFamily="34" charset="-122"/>
                <a:ea typeface="微软雅黑" pitchFamily="34" charset="-122"/>
              </a:rPr>
              <a:t>嵌入式控制系统来自</a:t>
            </a:r>
            <a:r>
              <a:rPr lang="zh-CN" altLang="en-US" sz="1400" dirty="0">
                <a:solidFill>
                  <a:srgbClr val="FF0000"/>
                </a:solidFill>
                <a:latin typeface="微软雅黑" pitchFamily="34" charset="-122"/>
                <a:ea typeface="微软雅黑" pitchFamily="34" charset="-122"/>
              </a:rPr>
              <a:t>互联网界</a:t>
            </a:r>
            <a:r>
              <a:rPr lang="en-US" altLang="zh-CN" sz="1400" dirty="0">
                <a:latin typeface="微软雅黑" pitchFamily="34" charset="-122"/>
                <a:ea typeface="微软雅黑" pitchFamily="34" charset="-122"/>
              </a:rPr>
              <a:t>—</a:t>
            </a:r>
            <a:r>
              <a:rPr lang="zh-CN" altLang="en-US" sz="1400" dirty="0">
                <a:latin typeface="微软雅黑" pitchFamily="34" charset="-122"/>
                <a:ea typeface="微软雅黑" pitchFamily="34" charset="-122"/>
              </a:rPr>
              <a:t>与腾讯合作研发</a:t>
            </a:r>
          </a:p>
        </p:txBody>
      </p:sp>
      <p:sp>
        <p:nvSpPr>
          <p:cNvPr id="35854" name="矩形 79"/>
          <p:cNvSpPr>
            <a:spLocks noChangeArrowheads="1"/>
          </p:cNvSpPr>
          <p:nvPr/>
        </p:nvSpPr>
        <p:spPr bwMode="auto">
          <a:xfrm flipH="1">
            <a:off x="4572000" y="4265613"/>
            <a:ext cx="3744913" cy="387350"/>
          </a:xfrm>
          <a:prstGeom prst="rect">
            <a:avLst/>
          </a:prstGeom>
          <a:solidFill>
            <a:srgbClr val="DBEEF4"/>
          </a:solidFill>
          <a:ln w="9525">
            <a:noFill/>
            <a:miter lim="800000"/>
            <a:headEnd/>
            <a:tailEnd/>
          </a:ln>
        </p:spPr>
        <p:txBody>
          <a:bodyPr>
            <a:spAutoFit/>
          </a:bodyPr>
          <a:lstStyle/>
          <a:p>
            <a:pPr algn="ctr">
              <a:lnSpc>
                <a:spcPct val="120000"/>
              </a:lnSpc>
            </a:pPr>
            <a:r>
              <a:rPr lang="zh-CN" altLang="en-US" sz="1600">
                <a:latin typeface="微软雅黑" pitchFamily="34" charset="-122"/>
                <a:ea typeface="微软雅黑" pitchFamily="34" charset="-122"/>
              </a:rPr>
              <a:t>中国商用飞机制造公司</a:t>
            </a:r>
            <a:r>
              <a:rPr lang="en-US" altLang="zh-CN" sz="1600">
                <a:latin typeface="微软雅黑" pitchFamily="34" charset="-122"/>
                <a:ea typeface="微软雅黑" pitchFamily="34" charset="-122"/>
              </a:rPr>
              <a:t>C919</a:t>
            </a:r>
            <a:r>
              <a:rPr lang="zh-CN" altLang="en-US" sz="1600">
                <a:latin typeface="微软雅黑" pitchFamily="34" charset="-122"/>
                <a:ea typeface="微软雅黑" pitchFamily="34" charset="-122"/>
              </a:rPr>
              <a:t>在线设计</a:t>
            </a:r>
          </a:p>
        </p:txBody>
      </p:sp>
      <p:sp>
        <p:nvSpPr>
          <p:cNvPr id="84" name="下箭头 83"/>
          <p:cNvSpPr/>
          <p:nvPr/>
        </p:nvSpPr>
        <p:spPr bwMode="auto">
          <a:xfrm>
            <a:off x="5292725" y="4005263"/>
            <a:ext cx="287338" cy="287337"/>
          </a:xfrm>
          <a:prstGeom prst="downArrow">
            <a:avLst/>
          </a:prstGeom>
          <a:solidFill>
            <a:schemeClr val="accent2">
              <a:lumMod val="40000"/>
              <a:lumOff val="60000"/>
            </a:schemeClr>
          </a:solidFill>
          <a:ln w="9525">
            <a:solidFill>
              <a:srgbClr val="0066FF"/>
            </a:solidFill>
            <a:prstDash val="sysDash"/>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a:lstStyle/>
          <a:p>
            <a:pPr eaLnBrk="0" hangingPunct="0">
              <a:buFontTx/>
              <a:buNone/>
              <a:defRPr/>
            </a:pPr>
            <a:endParaRPr lang="zh-CN" altLang="en-US">
              <a:solidFill>
                <a:schemeClr val="tx1"/>
              </a:solidFill>
            </a:endParaRPr>
          </a:p>
        </p:txBody>
      </p:sp>
      <p:sp>
        <p:nvSpPr>
          <p:cNvPr id="35856" name="文本框 43"/>
          <p:cNvSpPr txBox="1">
            <a:spLocks noChangeArrowheads="1"/>
          </p:cNvSpPr>
          <p:nvPr/>
        </p:nvSpPr>
        <p:spPr bwMode="auto">
          <a:xfrm>
            <a:off x="4603750" y="5573713"/>
            <a:ext cx="2847975" cy="347662"/>
          </a:xfrm>
          <a:prstGeom prst="rect">
            <a:avLst/>
          </a:prstGeom>
          <a:noFill/>
          <a:ln w="9525">
            <a:noFill/>
            <a:miter lim="800000"/>
            <a:headEnd/>
            <a:tailEnd/>
          </a:ln>
        </p:spPr>
        <p:txBody>
          <a:bodyPr/>
          <a:lstStyle/>
          <a:p>
            <a:pPr>
              <a:lnSpc>
                <a:spcPct val="120000"/>
              </a:lnSpc>
            </a:pPr>
            <a:endParaRPr lang="zh-CN" altLang="en-US" sz="1200">
              <a:latin typeface="微软雅黑" pitchFamily="34" charset="-122"/>
              <a:ea typeface="微软雅黑" pitchFamily="34" charset="-122"/>
            </a:endParaRPr>
          </a:p>
        </p:txBody>
      </p:sp>
      <p:sp>
        <p:nvSpPr>
          <p:cNvPr id="39" name="矩形 38"/>
          <p:cNvSpPr/>
          <p:nvPr/>
        </p:nvSpPr>
        <p:spPr>
          <a:xfrm>
            <a:off x="4622800" y="4679950"/>
            <a:ext cx="4398963" cy="765175"/>
          </a:xfrm>
          <a:prstGeom prst="rect">
            <a:avLst/>
          </a:prstGeom>
          <a:noFill/>
          <a:ln w="28575">
            <a:noFill/>
          </a:ln>
        </p:spPr>
        <p:style>
          <a:lnRef idx="2">
            <a:schemeClr val="accent5"/>
          </a:lnRef>
          <a:fillRef idx="1">
            <a:schemeClr val="lt1"/>
          </a:fillRef>
          <a:effectRef idx="0">
            <a:schemeClr val="accent5"/>
          </a:effectRef>
          <a:fontRef idx="minor">
            <a:schemeClr val="dk1"/>
          </a:fontRef>
        </p:style>
        <p:txBody>
          <a:bodyPr>
            <a:spAutoFit/>
          </a:bodyPr>
          <a:lstStyle/>
          <a:p>
            <a:pPr algn="just">
              <a:lnSpc>
                <a:spcPct val="125000"/>
              </a:lnSpc>
              <a:buFont typeface="Arial" pitchFamily="34" charset="0"/>
              <a:buNone/>
              <a:defRPr/>
            </a:pPr>
            <a:r>
              <a:rPr lang="zh-CN" altLang="zh-CN" sz="1400" dirty="0">
                <a:solidFill>
                  <a:schemeClr val="tx1"/>
                </a:solidFill>
                <a:latin typeface="微软雅黑" panose="020B0503020204020204" pitchFamily="34" charset="-122"/>
                <a:ea typeface="微软雅黑" panose="020B0503020204020204" pitchFamily="34" charset="-122"/>
              </a:rPr>
              <a:t>中国商飞打造网络协同研发平台，高效协调了全球数十家、几千名工程师，实现了</a:t>
            </a:r>
            <a:r>
              <a:rPr lang="en-US" altLang="zh-CN" sz="1400" dirty="0">
                <a:solidFill>
                  <a:schemeClr val="tx1"/>
                </a:solidFill>
                <a:latin typeface="微软雅黑" panose="020B0503020204020204" pitchFamily="34" charset="-122"/>
                <a:ea typeface="微软雅黑" panose="020B0503020204020204" pitchFamily="34" charset="-122"/>
              </a:rPr>
              <a:t>C919</a:t>
            </a:r>
            <a:r>
              <a:rPr lang="zh-CN" altLang="zh-CN" sz="1400" dirty="0">
                <a:solidFill>
                  <a:schemeClr val="tx1"/>
                </a:solidFill>
                <a:latin typeface="微软雅黑" panose="020B0503020204020204" pitchFamily="34" charset="-122"/>
                <a:ea typeface="微软雅黑" panose="020B0503020204020204" pitchFamily="34" charset="-122"/>
              </a:rPr>
              <a:t>大飞机的在线设计，大大缩短了研发周期</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5858" name="文本框 43"/>
          <p:cNvSpPr txBox="1">
            <a:spLocks noChangeArrowheads="1"/>
          </p:cNvSpPr>
          <p:nvPr/>
        </p:nvSpPr>
        <p:spPr bwMode="auto">
          <a:xfrm>
            <a:off x="4603750" y="5851525"/>
            <a:ext cx="2847975" cy="314325"/>
          </a:xfrm>
          <a:prstGeom prst="rect">
            <a:avLst/>
          </a:prstGeom>
          <a:noFill/>
          <a:ln w="9525">
            <a:noFill/>
            <a:miter lim="800000"/>
            <a:headEnd/>
            <a:tailEnd/>
          </a:ln>
        </p:spPr>
        <p:txBody>
          <a:bodyPr>
            <a:spAutoFit/>
          </a:bodyPr>
          <a:lstStyle/>
          <a:p>
            <a:pPr>
              <a:lnSpc>
                <a:spcPct val="120000"/>
              </a:lnSpc>
            </a:pPr>
            <a:r>
              <a:rPr lang="zh-CN" altLang="en-US" sz="1200" b="1">
                <a:latin typeface="微软雅黑" pitchFamily="34" charset="-122"/>
                <a:ea typeface="微软雅黑" pitchFamily="34" charset="-122"/>
              </a:rPr>
              <a:t>国际供应商</a:t>
            </a:r>
            <a:r>
              <a:rPr lang="zh-CN" altLang="en-US" sz="1200">
                <a:latin typeface="微软雅黑" pitchFamily="34" charset="-122"/>
                <a:ea typeface="微软雅黑" pitchFamily="34" charset="-122"/>
              </a:rPr>
              <a:t>：</a:t>
            </a:r>
            <a:r>
              <a:rPr lang="en-US" altLang="zh-CN" sz="1200">
                <a:latin typeface="微软雅黑" pitchFamily="34" charset="-122"/>
                <a:ea typeface="微软雅黑" pitchFamily="34" charset="-122"/>
              </a:rPr>
              <a:t>GE</a:t>
            </a:r>
            <a:r>
              <a:rPr lang="zh-CN" altLang="en-US" sz="1200">
                <a:latin typeface="微软雅黑" pitchFamily="34" charset="-122"/>
                <a:ea typeface="微软雅黑" pitchFamily="34" charset="-122"/>
              </a:rPr>
              <a:t>、</a:t>
            </a:r>
            <a:r>
              <a:rPr lang="en-US" altLang="zh-CN" sz="1200">
                <a:latin typeface="微软雅黑" pitchFamily="34" charset="-122"/>
                <a:ea typeface="微软雅黑" pitchFamily="34" charset="-122"/>
              </a:rPr>
              <a:t>Honeywell</a:t>
            </a:r>
            <a:r>
              <a:rPr lang="zh-CN" altLang="en-US" sz="1200">
                <a:latin typeface="微软雅黑" pitchFamily="34" charset="-122"/>
                <a:ea typeface="微软雅黑" pitchFamily="34" charset="-122"/>
              </a:rPr>
              <a:t>、</a:t>
            </a:r>
            <a:r>
              <a:rPr lang="en-US" altLang="zh-CN" sz="1200">
                <a:latin typeface="微软雅黑" pitchFamily="34" charset="-122"/>
                <a:ea typeface="微软雅黑" pitchFamily="34" charset="-122"/>
              </a:rPr>
              <a:t>CFM</a:t>
            </a:r>
            <a:endParaRPr lang="zh-CN" altLang="en-US" sz="1200">
              <a:latin typeface="微软雅黑" pitchFamily="34" charset="-122"/>
              <a:ea typeface="微软雅黑" pitchFamily="34" charset="-122"/>
            </a:endParaRPr>
          </a:p>
        </p:txBody>
      </p:sp>
      <p:sp>
        <p:nvSpPr>
          <p:cNvPr id="35859" name="矩形 40"/>
          <p:cNvSpPr>
            <a:spLocks noChangeArrowheads="1"/>
          </p:cNvSpPr>
          <p:nvPr/>
        </p:nvSpPr>
        <p:spPr bwMode="auto">
          <a:xfrm>
            <a:off x="4603750" y="5540375"/>
            <a:ext cx="2776538" cy="314325"/>
          </a:xfrm>
          <a:prstGeom prst="rect">
            <a:avLst/>
          </a:prstGeom>
          <a:noFill/>
          <a:ln w="9525">
            <a:noFill/>
            <a:miter lim="800000"/>
            <a:headEnd/>
            <a:tailEnd/>
          </a:ln>
        </p:spPr>
        <p:txBody>
          <a:bodyPr>
            <a:spAutoFit/>
          </a:bodyPr>
          <a:lstStyle/>
          <a:p>
            <a:pPr>
              <a:lnSpc>
                <a:spcPct val="120000"/>
              </a:lnSpc>
            </a:pPr>
            <a:r>
              <a:rPr lang="zh-CN" altLang="en-US" sz="1200" b="1">
                <a:solidFill>
                  <a:srgbClr val="000000"/>
                </a:solidFill>
                <a:latin typeface="微软雅黑" pitchFamily="34" charset="-122"/>
                <a:ea typeface="微软雅黑" pitchFamily="34" charset="-122"/>
              </a:rPr>
              <a:t>国内</a:t>
            </a:r>
            <a:r>
              <a:rPr lang="en-US" altLang="zh-CN" sz="1200">
                <a:solidFill>
                  <a:srgbClr val="000000"/>
                </a:solidFill>
                <a:latin typeface="微软雅黑" pitchFamily="34" charset="-122"/>
                <a:ea typeface="微软雅黑" pitchFamily="34" charset="-122"/>
              </a:rPr>
              <a:t>:22</a:t>
            </a:r>
            <a:r>
              <a:rPr lang="zh-CN" altLang="en-US" sz="1200">
                <a:solidFill>
                  <a:srgbClr val="000000"/>
                </a:solidFill>
                <a:latin typeface="微软雅黑" pitchFamily="34" charset="-122"/>
                <a:ea typeface="微软雅黑" pitchFamily="34" charset="-122"/>
              </a:rPr>
              <a:t>个省市</a:t>
            </a:r>
            <a:r>
              <a:rPr lang="en-US" altLang="zh-CN" sz="1200">
                <a:solidFill>
                  <a:srgbClr val="000000"/>
                </a:solidFill>
                <a:latin typeface="微软雅黑" pitchFamily="34" charset="-122"/>
                <a:ea typeface="微软雅黑" pitchFamily="34" charset="-122"/>
              </a:rPr>
              <a:t>,200</a:t>
            </a:r>
            <a:r>
              <a:rPr lang="zh-CN" altLang="en-US" sz="1200">
                <a:solidFill>
                  <a:srgbClr val="000000"/>
                </a:solidFill>
                <a:latin typeface="微软雅黑" pitchFamily="34" charset="-122"/>
                <a:ea typeface="微软雅黑" pitchFamily="34" charset="-122"/>
              </a:rPr>
              <a:t>多家企业</a:t>
            </a:r>
            <a:r>
              <a:rPr lang="en-US" altLang="zh-CN" sz="1200">
                <a:solidFill>
                  <a:srgbClr val="000000"/>
                </a:solidFill>
                <a:latin typeface="微软雅黑" pitchFamily="34" charset="-122"/>
                <a:ea typeface="微软雅黑" pitchFamily="34" charset="-122"/>
              </a:rPr>
              <a:t>,36</a:t>
            </a:r>
            <a:r>
              <a:rPr lang="zh-CN" altLang="en-US" sz="1200">
                <a:solidFill>
                  <a:srgbClr val="000000"/>
                </a:solidFill>
                <a:latin typeface="微软雅黑" pitchFamily="34" charset="-122"/>
                <a:ea typeface="微软雅黑" pitchFamily="34" charset="-122"/>
              </a:rPr>
              <a:t>所高校</a:t>
            </a:r>
          </a:p>
        </p:txBody>
      </p:sp>
      <p:sp>
        <p:nvSpPr>
          <p:cNvPr id="35860" name="文本框 43"/>
          <p:cNvSpPr txBox="1">
            <a:spLocks noChangeArrowheads="1"/>
          </p:cNvSpPr>
          <p:nvPr/>
        </p:nvSpPr>
        <p:spPr bwMode="auto">
          <a:xfrm>
            <a:off x="4603750" y="6138863"/>
            <a:ext cx="2847975" cy="314325"/>
          </a:xfrm>
          <a:prstGeom prst="rect">
            <a:avLst/>
          </a:prstGeom>
          <a:noFill/>
          <a:ln w="9525">
            <a:noFill/>
            <a:miter lim="800000"/>
            <a:headEnd/>
            <a:tailEnd/>
          </a:ln>
        </p:spPr>
        <p:txBody>
          <a:bodyPr>
            <a:spAutoFit/>
          </a:bodyPr>
          <a:lstStyle/>
          <a:p>
            <a:pPr>
              <a:lnSpc>
                <a:spcPct val="120000"/>
              </a:lnSpc>
            </a:pPr>
            <a:r>
              <a:rPr lang="zh-CN" altLang="en-US" sz="1200" b="1">
                <a:latin typeface="微软雅黑" pitchFamily="34" charset="-122"/>
                <a:ea typeface="微软雅黑" pitchFamily="34" charset="-122"/>
              </a:rPr>
              <a:t>材料供应商</a:t>
            </a:r>
            <a:r>
              <a:rPr lang="en-US" altLang="zh-CN" sz="1200">
                <a:latin typeface="微软雅黑" pitchFamily="34" charset="-122"/>
                <a:ea typeface="微软雅黑" pitchFamily="34" charset="-122"/>
              </a:rPr>
              <a:t>:16</a:t>
            </a:r>
            <a:r>
              <a:rPr lang="zh-CN" altLang="en-US" sz="1200">
                <a:latin typeface="微软雅黑" pitchFamily="34" charset="-122"/>
                <a:ea typeface="微软雅黑" pitchFamily="34" charset="-122"/>
              </a:rPr>
              <a:t>家；</a:t>
            </a:r>
            <a:r>
              <a:rPr lang="zh-CN" altLang="en-US" sz="1200" b="1">
                <a:latin typeface="微软雅黑" pitchFamily="34" charset="-122"/>
                <a:ea typeface="微软雅黑" pitchFamily="34" charset="-122"/>
              </a:rPr>
              <a:t>标准间供应商</a:t>
            </a:r>
            <a:r>
              <a:rPr lang="en-US" altLang="zh-CN" sz="1200" b="1">
                <a:latin typeface="微软雅黑" pitchFamily="34" charset="-122"/>
                <a:ea typeface="微软雅黑" pitchFamily="34" charset="-122"/>
              </a:rPr>
              <a:t>:</a:t>
            </a:r>
            <a:r>
              <a:rPr lang="en-US" altLang="zh-CN" sz="1200">
                <a:latin typeface="微软雅黑" pitchFamily="34" charset="-122"/>
                <a:ea typeface="微软雅黑" pitchFamily="34" charset="-122"/>
              </a:rPr>
              <a:t>54</a:t>
            </a:r>
            <a:r>
              <a:rPr lang="zh-CN" altLang="en-US" sz="1200">
                <a:latin typeface="微软雅黑" pitchFamily="34" charset="-122"/>
                <a:ea typeface="微软雅黑" pitchFamily="34" charset="-122"/>
              </a:rPr>
              <a:t>家</a:t>
            </a:r>
          </a:p>
        </p:txBody>
      </p:sp>
      <p:pic>
        <p:nvPicPr>
          <p:cNvPr id="35861" name="Picture 4" descr="http://pic4.nipic.com/20090727/1928743_164314091_2.jpg"/>
          <p:cNvPicPr>
            <a:picLocks noChangeAspect="1" noChangeArrowheads="1"/>
          </p:cNvPicPr>
          <p:nvPr/>
        </p:nvPicPr>
        <p:blipFill>
          <a:blip r:embed="rId7" cstate="print"/>
          <a:srcRect/>
          <a:stretch>
            <a:fillRect/>
          </a:stretch>
        </p:blipFill>
        <p:spPr bwMode="auto">
          <a:xfrm>
            <a:off x="7667625" y="5370513"/>
            <a:ext cx="1035050" cy="1011237"/>
          </a:xfrm>
          <a:prstGeom prst="rect">
            <a:avLst/>
          </a:prstGeom>
          <a:noFill/>
          <a:ln w="9525">
            <a:noFill/>
            <a:miter lim="800000"/>
            <a:headEnd/>
            <a:tailEnd/>
          </a:ln>
        </p:spPr>
      </p:pic>
      <p:sp>
        <p:nvSpPr>
          <p:cNvPr id="44" name="矩形 43"/>
          <p:cNvSpPr/>
          <p:nvPr/>
        </p:nvSpPr>
        <p:spPr>
          <a:xfrm>
            <a:off x="4572000" y="4652963"/>
            <a:ext cx="4441825" cy="187166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01" name="矩形 109"/>
          <p:cNvSpPr>
            <a:spLocks noChangeArrowheads="1"/>
          </p:cNvSpPr>
          <p:nvPr/>
        </p:nvSpPr>
        <p:spPr bwMode="auto">
          <a:xfrm>
            <a:off x="142875" y="4953000"/>
            <a:ext cx="5786438" cy="1571625"/>
          </a:xfrm>
          <a:prstGeom prst="rect">
            <a:avLst/>
          </a:prstGeom>
          <a:solidFill>
            <a:schemeClr val="bg1"/>
          </a:solidFill>
          <a:ln w="12700">
            <a:solidFill>
              <a:srgbClr val="FF0000"/>
            </a:solidFill>
            <a:miter lim="800000"/>
            <a:headEnd/>
            <a:tailEnd/>
          </a:ln>
        </p:spPr>
        <p:txBody>
          <a:bodyPr anchor="b"/>
          <a:lstStyle/>
          <a:p>
            <a:pPr>
              <a:lnSpc>
                <a:spcPct val="120000"/>
              </a:lnSpc>
            </a:pPr>
            <a:endParaRPr lang="zh-CN" altLang="en-US" sz="1600">
              <a:solidFill>
                <a:srgbClr val="000000"/>
              </a:solidFill>
              <a:latin typeface="微软雅黑" pitchFamily="34" charset="-122"/>
              <a:ea typeface="微软雅黑" pitchFamily="34" charset="-122"/>
              <a:cs typeface="楷体_GB2312" pitchFamily="49" charset="-122"/>
            </a:endParaRPr>
          </a:p>
        </p:txBody>
      </p:sp>
      <p:sp>
        <p:nvSpPr>
          <p:cNvPr id="57" name="矩形 56"/>
          <p:cNvSpPr/>
          <p:nvPr/>
        </p:nvSpPr>
        <p:spPr>
          <a:xfrm>
            <a:off x="142875" y="2024063"/>
            <a:ext cx="5786438" cy="278606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buFont typeface="Arial" pitchFamily="34" charset="0"/>
              <a:buNone/>
              <a:defRPr/>
            </a:pPr>
            <a:endParaRPr lang="zh-CN" altLang="en-US" sz="1600" dirty="0">
              <a:solidFill>
                <a:schemeClr val="tx1"/>
              </a:solidFill>
              <a:latin typeface="微软雅黑" panose="020B0503020204020204" pitchFamily="34" charset="-122"/>
              <a:ea typeface="微软雅黑" panose="020B0503020204020204" pitchFamily="34" charset="-122"/>
            </a:endParaRPr>
          </a:p>
        </p:txBody>
      </p:sp>
      <p:sp>
        <p:nvSpPr>
          <p:cNvPr id="67" name="下箭头 66"/>
          <p:cNvSpPr/>
          <p:nvPr/>
        </p:nvSpPr>
        <p:spPr>
          <a:xfrm>
            <a:off x="2500313" y="4667250"/>
            <a:ext cx="714375" cy="285750"/>
          </a:xfrm>
          <a:prstGeom prst="down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68" name="梯形 67"/>
          <p:cNvSpPr/>
          <p:nvPr/>
        </p:nvSpPr>
        <p:spPr>
          <a:xfrm rot="10800000">
            <a:off x="1320800" y="3400425"/>
            <a:ext cx="4429125" cy="428625"/>
          </a:xfrm>
          <a:prstGeom prst="trapezoid">
            <a:avLst>
              <a:gd name="adj" fmla="val 978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69" name="矩形 68"/>
          <p:cNvSpPr/>
          <p:nvPr/>
        </p:nvSpPr>
        <p:spPr>
          <a:xfrm>
            <a:off x="1285875" y="3810000"/>
            <a:ext cx="4500563" cy="428625"/>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a:buFont typeface="Arial" pitchFamily="34" charset="0"/>
              <a:buNone/>
              <a:defRPr/>
            </a:pPr>
            <a:r>
              <a:rPr lang="zh-CN" altLang="en-US" sz="1600" b="1" dirty="0">
                <a:latin typeface="微软雅黑" pitchFamily="34" charset="-122"/>
                <a:ea typeface="微软雅黑" pitchFamily="34" charset="-122"/>
              </a:rPr>
              <a:t>云服务管理平台</a:t>
            </a:r>
          </a:p>
        </p:txBody>
      </p:sp>
      <p:sp>
        <p:nvSpPr>
          <p:cNvPr id="70" name="矩形 69"/>
          <p:cNvSpPr/>
          <p:nvPr/>
        </p:nvSpPr>
        <p:spPr>
          <a:xfrm>
            <a:off x="142875" y="1214438"/>
            <a:ext cx="8786813" cy="685800"/>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buFont typeface="Arial" pitchFamily="34" charset="0"/>
              <a:buNone/>
              <a:defRPr/>
            </a:pPr>
            <a:r>
              <a:rPr lang="zh-CN" altLang="en-US" b="1" dirty="0">
                <a:solidFill>
                  <a:srgbClr val="FF0000"/>
                </a:solidFill>
                <a:latin typeface="微软雅黑" panose="020B0503020204020204" pitchFamily="34" charset="-122"/>
                <a:ea typeface="微软雅黑" panose="020B0503020204020204" pitchFamily="34" charset="-122"/>
              </a:rPr>
              <a:t>制造资源云化：将社会制造资源有效组织按需取用</a:t>
            </a:r>
            <a:endParaRPr lang="en-US" altLang="zh-CN" b="1" dirty="0">
              <a:solidFill>
                <a:srgbClr val="FF0000"/>
              </a:solidFill>
              <a:latin typeface="微软雅黑" panose="020B0503020204020204" pitchFamily="34" charset="-122"/>
              <a:ea typeface="微软雅黑" panose="020B0503020204020204" pitchFamily="34" charset="-122"/>
            </a:endParaRPr>
          </a:p>
          <a:p>
            <a:pPr algn="ctr">
              <a:lnSpc>
                <a:spcPct val="120000"/>
              </a:lnSpc>
              <a:buFont typeface="Arial" pitchFamily="34" charset="0"/>
              <a:buNone/>
              <a:defRPr/>
            </a:pPr>
            <a:r>
              <a:rPr lang="zh-CN" altLang="en-US" b="1" dirty="0">
                <a:solidFill>
                  <a:schemeClr val="tx1"/>
                </a:solidFill>
                <a:latin typeface="微软雅黑" panose="020B0503020204020204" pitchFamily="34" charset="-122"/>
                <a:ea typeface="微软雅黑" panose="020B0503020204020204" pitchFamily="34" charset="-122"/>
              </a:rPr>
              <a:t>利用互联网将分散的制造资源共享到云服务平台，按照生产要求进行统筹调配与提供</a:t>
            </a:r>
          </a:p>
        </p:txBody>
      </p:sp>
      <p:sp>
        <p:nvSpPr>
          <p:cNvPr id="36871" name="TextBox 83"/>
          <p:cNvSpPr txBox="1">
            <a:spLocks noChangeArrowheads="1"/>
          </p:cNvSpPr>
          <p:nvPr/>
        </p:nvSpPr>
        <p:spPr bwMode="auto">
          <a:xfrm>
            <a:off x="1768475" y="3435350"/>
            <a:ext cx="571500" cy="369888"/>
          </a:xfrm>
          <a:prstGeom prst="rect">
            <a:avLst/>
          </a:prstGeom>
          <a:noFill/>
          <a:ln w="9525">
            <a:noFill/>
            <a:miter lim="800000"/>
            <a:headEnd/>
            <a:tailEnd/>
          </a:ln>
        </p:spPr>
        <p:txBody>
          <a:bodyPr>
            <a:spAutoFit/>
          </a:bodyPr>
          <a:lstStyle/>
          <a:p>
            <a:r>
              <a:rPr lang="en-US" altLang="zh-CN">
                <a:solidFill>
                  <a:srgbClr val="FF6600"/>
                </a:solidFill>
                <a:latin typeface="微软雅黑" pitchFamily="34" charset="-122"/>
                <a:ea typeface="微软雅黑" pitchFamily="34" charset="-122"/>
              </a:rPr>
              <a:t>N</a:t>
            </a:r>
            <a:endParaRPr lang="zh-CN" altLang="en-US">
              <a:solidFill>
                <a:srgbClr val="FF6600"/>
              </a:solidFill>
              <a:latin typeface="微软雅黑" pitchFamily="34" charset="-122"/>
              <a:ea typeface="微软雅黑" pitchFamily="34" charset="-122"/>
            </a:endParaRPr>
          </a:p>
        </p:txBody>
      </p:sp>
      <p:sp>
        <p:nvSpPr>
          <p:cNvPr id="36872" name="TextBox 85"/>
          <p:cNvSpPr txBox="1">
            <a:spLocks noChangeArrowheads="1"/>
          </p:cNvSpPr>
          <p:nvPr/>
        </p:nvSpPr>
        <p:spPr bwMode="auto">
          <a:xfrm>
            <a:off x="4483100" y="3435350"/>
            <a:ext cx="571500" cy="369888"/>
          </a:xfrm>
          <a:prstGeom prst="rect">
            <a:avLst/>
          </a:prstGeom>
          <a:noFill/>
          <a:ln w="9525">
            <a:noFill/>
            <a:miter lim="800000"/>
            <a:headEnd/>
            <a:tailEnd/>
          </a:ln>
        </p:spPr>
        <p:txBody>
          <a:bodyPr>
            <a:spAutoFit/>
          </a:bodyPr>
          <a:lstStyle/>
          <a:p>
            <a:r>
              <a:rPr lang="en-US" altLang="zh-CN">
                <a:solidFill>
                  <a:srgbClr val="00B050"/>
                </a:solidFill>
                <a:latin typeface="微软雅黑" pitchFamily="34" charset="-122"/>
                <a:ea typeface="微软雅黑" pitchFamily="34" charset="-122"/>
              </a:rPr>
              <a:t>N</a:t>
            </a:r>
            <a:endParaRPr lang="zh-CN" altLang="en-US">
              <a:solidFill>
                <a:srgbClr val="00B050"/>
              </a:solidFill>
              <a:latin typeface="微软雅黑" pitchFamily="34" charset="-122"/>
              <a:ea typeface="微软雅黑" pitchFamily="34" charset="-122"/>
            </a:endParaRPr>
          </a:p>
        </p:txBody>
      </p:sp>
      <p:grpSp>
        <p:nvGrpSpPr>
          <p:cNvPr id="2" name="组合 78"/>
          <p:cNvGrpSpPr>
            <a:grpSpLocks/>
          </p:cNvGrpSpPr>
          <p:nvPr/>
        </p:nvGrpSpPr>
        <p:grpSpPr bwMode="auto">
          <a:xfrm>
            <a:off x="203200" y="5900738"/>
            <a:ext cx="3700463" cy="330200"/>
            <a:chOff x="203504" y="4981974"/>
            <a:chExt cx="3699672" cy="329802"/>
          </a:xfrm>
        </p:grpSpPr>
        <p:sp>
          <p:nvSpPr>
            <p:cNvPr id="36924" name="矩形 73"/>
            <p:cNvSpPr>
              <a:spLocks noChangeArrowheads="1"/>
            </p:cNvSpPr>
            <p:nvPr/>
          </p:nvSpPr>
          <p:spPr bwMode="auto">
            <a:xfrm>
              <a:off x="1831474" y="4981974"/>
              <a:ext cx="1441421" cy="307777"/>
            </a:xfrm>
            <a:prstGeom prst="rect">
              <a:avLst/>
            </a:prstGeom>
            <a:noFill/>
            <a:ln w="9525">
              <a:noFill/>
              <a:miter lim="800000"/>
              <a:headEnd/>
              <a:tailEnd/>
            </a:ln>
          </p:spPr>
          <p:txBody>
            <a:bodyPr wrap="none">
              <a:spAutoFit/>
            </a:bodyPr>
            <a:lstStyle/>
            <a:p>
              <a:pPr algn="ctr"/>
              <a:r>
                <a:rPr lang="zh-CN" altLang="en-US" sz="1400">
                  <a:latin typeface="微软雅黑" pitchFamily="34" charset="-122"/>
                  <a:ea typeface="微软雅黑" pitchFamily="34" charset="-122"/>
                </a:rPr>
                <a:t>供应链配套体系</a:t>
              </a:r>
            </a:p>
          </p:txBody>
        </p:sp>
        <p:sp>
          <p:nvSpPr>
            <p:cNvPr id="36925" name="矩形 74"/>
            <p:cNvSpPr>
              <a:spLocks noChangeArrowheads="1"/>
            </p:cNvSpPr>
            <p:nvPr/>
          </p:nvSpPr>
          <p:spPr bwMode="auto">
            <a:xfrm>
              <a:off x="203504" y="4981974"/>
              <a:ext cx="1082348" cy="307777"/>
            </a:xfrm>
            <a:prstGeom prst="rect">
              <a:avLst/>
            </a:prstGeom>
            <a:noFill/>
            <a:ln w="9525">
              <a:noFill/>
              <a:miter lim="800000"/>
              <a:headEnd/>
              <a:tailEnd/>
            </a:ln>
          </p:spPr>
          <p:txBody>
            <a:bodyPr wrap="none">
              <a:spAutoFit/>
            </a:bodyPr>
            <a:lstStyle/>
            <a:p>
              <a:pPr algn="ctr"/>
              <a:r>
                <a:rPr lang="zh-CN" altLang="en-US" sz="1400">
                  <a:latin typeface="微软雅黑" pitchFamily="34" charset="-122"/>
                  <a:ea typeface="微软雅黑" pitchFamily="34" charset="-122"/>
                </a:rPr>
                <a:t>设计及样车</a:t>
              </a:r>
            </a:p>
          </p:txBody>
        </p:sp>
        <p:sp>
          <p:nvSpPr>
            <p:cNvPr id="76" name="矩形 75"/>
            <p:cNvSpPr/>
            <p:nvPr/>
          </p:nvSpPr>
          <p:spPr>
            <a:xfrm>
              <a:off x="286036" y="4981974"/>
              <a:ext cx="903095" cy="307604"/>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1400" dirty="0">
                <a:solidFill>
                  <a:schemeClr val="tx1"/>
                </a:solidFill>
                <a:latin typeface="微软雅黑" pitchFamily="34" charset="-122"/>
                <a:ea typeface="微软雅黑" pitchFamily="34" charset="-122"/>
              </a:endParaRPr>
            </a:p>
          </p:txBody>
        </p:sp>
        <p:sp>
          <p:nvSpPr>
            <p:cNvPr id="77" name="矩形 76"/>
            <p:cNvSpPr/>
            <p:nvPr/>
          </p:nvSpPr>
          <p:spPr>
            <a:xfrm>
              <a:off x="1260553" y="5004172"/>
              <a:ext cx="571378" cy="28540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itchFamily="34" charset="-122"/>
                  <a:ea typeface="微软雅黑" pitchFamily="34" charset="-122"/>
                </a:rPr>
                <a:t>试验</a:t>
              </a:r>
            </a:p>
          </p:txBody>
        </p:sp>
        <p:sp>
          <p:nvSpPr>
            <p:cNvPr id="78" name="矩形 77"/>
            <p:cNvSpPr/>
            <p:nvPr/>
          </p:nvSpPr>
          <p:spPr>
            <a:xfrm>
              <a:off x="1903354" y="5004172"/>
              <a:ext cx="1285600" cy="28540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sz="1400" dirty="0">
                <a:solidFill>
                  <a:schemeClr val="tx1"/>
                </a:solidFill>
                <a:latin typeface="微软雅黑" pitchFamily="34" charset="-122"/>
                <a:ea typeface="微软雅黑" pitchFamily="34" charset="-122"/>
              </a:endParaRPr>
            </a:p>
          </p:txBody>
        </p:sp>
        <p:sp>
          <p:nvSpPr>
            <p:cNvPr id="79" name="矩形 78"/>
            <p:cNvSpPr/>
            <p:nvPr/>
          </p:nvSpPr>
          <p:spPr>
            <a:xfrm>
              <a:off x="3260375" y="5004172"/>
              <a:ext cx="642801" cy="285406"/>
            </a:xfrm>
            <a:prstGeom prst="rect">
              <a:avLst/>
            </a:prstGeom>
            <a:noFill/>
            <a:ln w="1270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400" dirty="0">
                  <a:solidFill>
                    <a:schemeClr val="tx1"/>
                  </a:solidFill>
                  <a:latin typeface="微软雅黑" pitchFamily="34" charset="-122"/>
                  <a:ea typeface="微软雅黑" pitchFamily="34" charset="-122"/>
                </a:rPr>
                <a:t>量产</a:t>
              </a:r>
            </a:p>
          </p:txBody>
        </p:sp>
        <p:cxnSp>
          <p:nvCxnSpPr>
            <p:cNvPr id="80" name="肘形连接符 79"/>
            <p:cNvCxnSpPr/>
            <p:nvPr/>
          </p:nvCxnSpPr>
          <p:spPr>
            <a:xfrm rot="5400000" flipH="1" flipV="1">
              <a:off x="880439" y="4884047"/>
              <a:ext cx="22198" cy="833259"/>
            </a:xfrm>
            <a:prstGeom prst="bentConnector3">
              <a:avLst>
                <a:gd name="adj1" fmla="val -614057"/>
              </a:avLst>
            </a:prstGeom>
            <a:ln w="127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1" name="肘形连接符 80"/>
            <p:cNvCxnSpPr/>
            <p:nvPr/>
          </p:nvCxnSpPr>
          <p:spPr>
            <a:xfrm rot="16200000" flipH="1">
              <a:off x="1983506" y="4790415"/>
              <a:ext cx="1585" cy="999911"/>
            </a:xfrm>
            <a:prstGeom prst="bentConnector3">
              <a:avLst>
                <a:gd name="adj1" fmla="val 10424248"/>
              </a:avLst>
            </a:prstGeom>
            <a:ln w="127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2" name="肘形连接符 81"/>
            <p:cNvCxnSpPr/>
            <p:nvPr/>
          </p:nvCxnSpPr>
          <p:spPr>
            <a:xfrm rot="16200000" flipH="1">
              <a:off x="3169909" y="4772163"/>
              <a:ext cx="1585" cy="1036415"/>
            </a:xfrm>
            <a:prstGeom prst="bentConnector3">
              <a:avLst>
                <a:gd name="adj1" fmla="val 9908567"/>
              </a:avLst>
            </a:prstGeom>
            <a:ln w="12700">
              <a:solidFill>
                <a:schemeClr val="tx1">
                  <a:lumMod val="85000"/>
                  <a:lumOff val="1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36874" name="TextBox 107"/>
          <p:cNvSpPr txBox="1">
            <a:spLocks noChangeArrowheads="1"/>
          </p:cNvSpPr>
          <p:nvPr/>
        </p:nvSpPr>
        <p:spPr bwMode="auto">
          <a:xfrm>
            <a:off x="214313" y="5018088"/>
            <a:ext cx="3857625" cy="668337"/>
          </a:xfrm>
          <a:prstGeom prst="rect">
            <a:avLst/>
          </a:prstGeom>
          <a:noFill/>
          <a:ln w="9525">
            <a:noFill/>
            <a:miter lim="800000"/>
            <a:headEnd/>
            <a:tailEnd/>
          </a:ln>
        </p:spPr>
        <p:txBody>
          <a:bodyPr>
            <a:spAutoFit/>
          </a:bodyPr>
          <a:lstStyle/>
          <a:p>
            <a:pPr>
              <a:lnSpc>
                <a:spcPct val="125000"/>
              </a:lnSpc>
            </a:pPr>
            <a:r>
              <a:rPr lang="en-US" altLang="zh-CN" sz="1500">
                <a:latin typeface="微软雅黑" pitchFamily="34" charset="-122"/>
                <a:ea typeface="微软雅黑" pitchFamily="34" charset="-122"/>
              </a:rPr>
              <a:t>2013</a:t>
            </a:r>
            <a:r>
              <a:rPr lang="zh-CN" altLang="en-US" sz="1500">
                <a:latin typeface="微软雅黑" pitchFamily="34" charset="-122"/>
                <a:ea typeface="微软雅黑" pitchFamily="34" charset="-122"/>
              </a:rPr>
              <a:t>年</a:t>
            </a:r>
            <a:r>
              <a:rPr lang="en-US" altLang="zh-CN" sz="1500">
                <a:latin typeface="微软雅黑" pitchFamily="34" charset="-122"/>
                <a:ea typeface="微软雅黑" pitchFamily="34" charset="-122"/>
              </a:rPr>
              <a:t>6</a:t>
            </a:r>
            <a:r>
              <a:rPr lang="zh-CN" altLang="en-US" sz="1500">
                <a:latin typeface="微软雅黑" pitchFamily="34" charset="-122"/>
                <a:ea typeface="微软雅黑" pitchFamily="34" charset="-122"/>
              </a:rPr>
              <a:t>月，数码大方协助中瑞德科工业设计公司改造儿童电动车传统生产组织模式。</a:t>
            </a:r>
            <a:endParaRPr lang="en-US" altLang="zh-CN" sz="1500">
              <a:latin typeface="微软雅黑" pitchFamily="34" charset="-122"/>
              <a:ea typeface="微软雅黑" pitchFamily="34" charset="-122"/>
            </a:endParaRPr>
          </a:p>
        </p:txBody>
      </p:sp>
      <p:sp>
        <p:nvSpPr>
          <p:cNvPr id="36875" name="TextBox 127"/>
          <p:cNvSpPr>
            <a:spLocks noChangeArrowheads="1"/>
          </p:cNvSpPr>
          <p:nvPr/>
        </p:nvSpPr>
        <p:spPr bwMode="auto">
          <a:xfrm rot="-1331940">
            <a:off x="4222750" y="3654425"/>
            <a:ext cx="1216025" cy="519113"/>
          </a:xfrm>
          <a:prstGeom prst="ellipse">
            <a:avLst/>
          </a:prstGeom>
          <a:noFill/>
          <a:ln w="9525">
            <a:solidFill>
              <a:srgbClr val="FF6600"/>
            </a:solidFill>
            <a:round/>
            <a:headEnd/>
            <a:tailEnd/>
          </a:ln>
        </p:spPr>
        <p:txBody>
          <a:bodyPr>
            <a:spAutoFit/>
          </a:bodyPr>
          <a:lstStyle/>
          <a:p>
            <a:r>
              <a:rPr lang="en-US" altLang="zh-CN" b="1">
                <a:solidFill>
                  <a:srgbClr val="FF0000"/>
                </a:solidFill>
                <a:latin typeface="微软雅黑" pitchFamily="34" charset="-122"/>
                <a:ea typeface="微软雅黑" pitchFamily="34" charset="-122"/>
              </a:rPr>
              <a:t>1+3N</a:t>
            </a:r>
            <a:endParaRPr lang="zh-CN" altLang="en-US" b="1">
              <a:solidFill>
                <a:srgbClr val="FF0000"/>
              </a:solidFill>
              <a:latin typeface="微软雅黑" pitchFamily="34" charset="-122"/>
              <a:ea typeface="微软雅黑" pitchFamily="34" charset="-122"/>
            </a:endParaRPr>
          </a:p>
        </p:txBody>
      </p:sp>
      <p:sp>
        <p:nvSpPr>
          <p:cNvPr id="36876" name="TextBox 43"/>
          <p:cNvSpPr txBox="1">
            <a:spLocks noChangeArrowheads="1"/>
          </p:cNvSpPr>
          <p:nvPr/>
        </p:nvSpPr>
        <p:spPr bwMode="auto">
          <a:xfrm>
            <a:off x="1268413" y="2435225"/>
            <a:ext cx="571500" cy="5238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工业设计</a:t>
            </a:r>
          </a:p>
        </p:txBody>
      </p:sp>
      <p:sp>
        <p:nvSpPr>
          <p:cNvPr id="36877" name="TextBox 45"/>
          <p:cNvSpPr txBox="1">
            <a:spLocks noChangeArrowheads="1"/>
          </p:cNvSpPr>
          <p:nvPr/>
        </p:nvSpPr>
        <p:spPr bwMode="auto">
          <a:xfrm>
            <a:off x="1733550" y="2435225"/>
            <a:ext cx="785813" cy="523875"/>
          </a:xfrm>
          <a:prstGeom prst="rect">
            <a:avLst/>
          </a:prstGeom>
          <a:noFill/>
          <a:ln w="9525">
            <a:noFill/>
            <a:miter lim="800000"/>
            <a:headEnd/>
            <a:tailEnd/>
          </a:ln>
        </p:spPr>
        <p:txBody>
          <a:bodyPr>
            <a:spAutoFit/>
          </a:bodyPr>
          <a:lstStyle/>
          <a:p>
            <a:pPr algn="ctr"/>
            <a:r>
              <a:rPr lang="zh-CN" altLang="en-US" sz="1400">
                <a:latin typeface="微软雅黑" pitchFamily="34" charset="-122"/>
                <a:ea typeface="微软雅黑" pitchFamily="34" charset="-122"/>
              </a:rPr>
              <a:t>供应链管理</a:t>
            </a:r>
          </a:p>
        </p:txBody>
      </p:sp>
      <p:sp>
        <p:nvSpPr>
          <p:cNvPr id="36878" name="TextBox 46"/>
          <p:cNvSpPr txBox="1">
            <a:spLocks noChangeArrowheads="1"/>
          </p:cNvSpPr>
          <p:nvPr/>
        </p:nvSpPr>
        <p:spPr bwMode="auto">
          <a:xfrm>
            <a:off x="2428875" y="2435225"/>
            <a:ext cx="571500" cy="5238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采购服务</a:t>
            </a:r>
          </a:p>
        </p:txBody>
      </p:sp>
      <p:sp>
        <p:nvSpPr>
          <p:cNvPr id="88" name="矩形 87"/>
          <p:cNvSpPr/>
          <p:nvPr/>
        </p:nvSpPr>
        <p:spPr>
          <a:xfrm>
            <a:off x="1287463" y="3043238"/>
            <a:ext cx="1695450" cy="357187"/>
          </a:xfrm>
          <a:prstGeom prst="rect">
            <a:avLst/>
          </a:prstGeom>
          <a:solidFill>
            <a:srgbClr val="FF7D25">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600" b="1" dirty="0">
                <a:latin typeface="微软雅黑" pitchFamily="34" charset="-122"/>
                <a:ea typeface="微软雅黑" pitchFamily="34" charset="-122"/>
              </a:rPr>
              <a:t>应用服务</a:t>
            </a:r>
          </a:p>
        </p:txBody>
      </p:sp>
      <p:sp>
        <p:nvSpPr>
          <p:cNvPr id="89" name="矩形 88"/>
          <p:cNvSpPr/>
          <p:nvPr/>
        </p:nvSpPr>
        <p:spPr>
          <a:xfrm>
            <a:off x="1339850" y="2435225"/>
            <a:ext cx="428625" cy="500063"/>
          </a:xfrm>
          <a:prstGeom prst="rect">
            <a:avLst/>
          </a:prstGeom>
          <a:noFill/>
          <a:ln w="12700">
            <a:solidFill>
              <a:srgbClr val="FF7D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90" name="矩形 89"/>
          <p:cNvSpPr/>
          <p:nvPr/>
        </p:nvSpPr>
        <p:spPr>
          <a:xfrm>
            <a:off x="1839913" y="2435225"/>
            <a:ext cx="571500" cy="500063"/>
          </a:xfrm>
          <a:prstGeom prst="rect">
            <a:avLst/>
          </a:prstGeom>
          <a:noFill/>
          <a:ln w="12700">
            <a:solidFill>
              <a:srgbClr val="FF7D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91" name="矩形 90"/>
          <p:cNvSpPr/>
          <p:nvPr/>
        </p:nvSpPr>
        <p:spPr>
          <a:xfrm>
            <a:off x="2482850" y="2435225"/>
            <a:ext cx="428625" cy="500063"/>
          </a:xfrm>
          <a:prstGeom prst="rect">
            <a:avLst/>
          </a:prstGeom>
          <a:noFill/>
          <a:ln w="12700">
            <a:solidFill>
              <a:srgbClr val="FF7D2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36883" name="TextBox 51"/>
          <p:cNvSpPr txBox="1">
            <a:spLocks noChangeArrowheads="1"/>
          </p:cNvSpPr>
          <p:nvPr/>
        </p:nvSpPr>
        <p:spPr bwMode="auto">
          <a:xfrm>
            <a:off x="2911475" y="2435225"/>
            <a:ext cx="571500" cy="523875"/>
          </a:xfrm>
          <a:prstGeom prst="rect">
            <a:avLst/>
          </a:prstGeom>
          <a:noFill/>
          <a:ln w="9525">
            <a:noFill/>
            <a:miter lim="800000"/>
            <a:headEnd/>
            <a:tailEnd/>
          </a:ln>
        </p:spPr>
        <p:txBody>
          <a:bodyPr>
            <a:spAutoFit/>
          </a:bodyPr>
          <a:lstStyle/>
          <a:p>
            <a:pPr algn="ctr"/>
            <a:r>
              <a:rPr lang="en-US" altLang="zh-CN" sz="1400">
                <a:latin typeface="微软雅黑" pitchFamily="34" charset="-122"/>
                <a:ea typeface="微软雅黑" pitchFamily="34" charset="-122"/>
              </a:rPr>
              <a:t>3D</a:t>
            </a:r>
            <a:r>
              <a:rPr lang="zh-CN" altLang="en-US" sz="1400">
                <a:latin typeface="微软雅黑" pitchFamily="34" charset="-122"/>
                <a:ea typeface="微软雅黑" pitchFamily="34" charset="-122"/>
              </a:rPr>
              <a:t>打印</a:t>
            </a:r>
          </a:p>
        </p:txBody>
      </p:sp>
      <p:sp>
        <p:nvSpPr>
          <p:cNvPr id="36884" name="TextBox 52"/>
          <p:cNvSpPr txBox="1">
            <a:spLocks noChangeArrowheads="1"/>
          </p:cNvSpPr>
          <p:nvPr/>
        </p:nvSpPr>
        <p:spPr bwMode="auto">
          <a:xfrm>
            <a:off x="3376613" y="2435225"/>
            <a:ext cx="785812" cy="523875"/>
          </a:xfrm>
          <a:prstGeom prst="rect">
            <a:avLst/>
          </a:prstGeom>
          <a:noFill/>
          <a:ln w="9525">
            <a:noFill/>
            <a:miter lim="800000"/>
            <a:headEnd/>
            <a:tailEnd/>
          </a:ln>
        </p:spPr>
        <p:txBody>
          <a:bodyPr>
            <a:spAutoFit/>
          </a:bodyPr>
          <a:lstStyle/>
          <a:p>
            <a:pPr algn="ctr"/>
            <a:r>
              <a:rPr lang="zh-CN" altLang="en-US" sz="1400">
                <a:latin typeface="微软雅黑" pitchFamily="34" charset="-122"/>
                <a:ea typeface="微软雅黑" pitchFamily="34" charset="-122"/>
              </a:rPr>
              <a:t>制造</a:t>
            </a:r>
            <a:endParaRPr lang="en-US" altLang="zh-CN" sz="1400">
              <a:latin typeface="微软雅黑" pitchFamily="34" charset="-122"/>
              <a:ea typeface="微软雅黑" pitchFamily="34" charset="-122"/>
            </a:endParaRPr>
          </a:p>
          <a:p>
            <a:pPr algn="ctr"/>
            <a:r>
              <a:rPr lang="zh-CN" altLang="en-US" sz="1400">
                <a:latin typeface="微软雅黑" pitchFamily="34" charset="-122"/>
                <a:ea typeface="微软雅黑" pitchFamily="34" charset="-122"/>
              </a:rPr>
              <a:t>能力</a:t>
            </a:r>
          </a:p>
        </p:txBody>
      </p:sp>
      <p:sp>
        <p:nvSpPr>
          <p:cNvPr id="94" name="矩形 93"/>
          <p:cNvSpPr/>
          <p:nvPr/>
        </p:nvSpPr>
        <p:spPr>
          <a:xfrm>
            <a:off x="2930525" y="3043238"/>
            <a:ext cx="1195388" cy="357187"/>
          </a:xfrm>
          <a:prstGeom prst="rect">
            <a:avLst/>
          </a:prstGeom>
          <a:solidFill>
            <a:srgbClr val="9C5B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600" b="1" dirty="0">
                <a:latin typeface="微软雅黑" pitchFamily="34" charset="-122"/>
                <a:ea typeface="微软雅黑" pitchFamily="34" charset="-122"/>
              </a:rPr>
              <a:t>制造服务</a:t>
            </a:r>
          </a:p>
        </p:txBody>
      </p:sp>
      <p:sp>
        <p:nvSpPr>
          <p:cNvPr id="95" name="矩形 94"/>
          <p:cNvSpPr/>
          <p:nvPr/>
        </p:nvSpPr>
        <p:spPr>
          <a:xfrm>
            <a:off x="2982913" y="2435225"/>
            <a:ext cx="428625" cy="500063"/>
          </a:xfrm>
          <a:prstGeom prst="rect">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96" name="矩形 95"/>
          <p:cNvSpPr/>
          <p:nvPr/>
        </p:nvSpPr>
        <p:spPr>
          <a:xfrm>
            <a:off x="3482975" y="2435225"/>
            <a:ext cx="571500" cy="500063"/>
          </a:xfrm>
          <a:prstGeom prst="rect">
            <a:avLst/>
          </a:prstGeom>
          <a:no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36888" name="TextBox 58"/>
          <p:cNvSpPr txBox="1">
            <a:spLocks noChangeArrowheads="1"/>
          </p:cNvSpPr>
          <p:nvPr/>
        </p:nvSpPr>
        <p:spPr bwMode="auto">
          <a:xfrm>
            <a:off x="4054475" y="2435225"/>
            <a:ext cx="571500" cy="5238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零部件库</a:t>
            </a:r>
          </a:p>
        </p:txBody>
      </p:sp>
      <p:sp>
        <p:nvSpPr>
          <p:cNvPr id="36889" name="TextBox 59"/>
          <p:cNvSpPr txBox="1">
            <a:spLocks noChangeArrowheads="1"/>
          </p:cNvSpPr>
          <p:nvPr/>
        </p:nvSpPr>
        <p:spPr bwMode="auto">
          <a:xfrm>
            <a:off x="4519613" y="2435225"/>
            <a:ext cx="785812" cy="523875"/>
          </a:xfrm>
          <a:prstGeom prst="rect">
            <a:avLst/>
          </a:prstGeom>
          <a:noFill/>
          <a:ln w="9525">
            <a:noFill/>
            <a:miter lim="800000"/>
            <a:headEnd/>
            <a:tailEnd/>
          </a:ln>
        </p:spPr>
        <p:txBody>
          <a:bodyPr>
            <a:spAutoFit/>
          </a:bodyPr>
          <a:lstStyle/>
          <a:p>
            <a:pPr algn="ctr"/>
            <a:r>
              <a:rPr lang="zh-CN" altLang="en-US" sz="1400">
                <a:latin typeface="微软雅黑" pitchFamily="34" charset="-122"/>
                <a:ea typeface="微软雅黑" pitchFamily="34" charset="-122"/>
              </a:rPr>
              <a:t>产品</a:t>
            </a:r>
            <a:endParaRPr lang="en-US" altLang="zh-CN" sz="1400">
              <a:latin typeface="微软雅黑" pitchFamily="34" charset="-122"/>
              <a:ea typeface="微软雅黑" pitchFamily="34" charset="-122"/>
            </a:endParaRPr>
          </a:p>
          <a:p>
            <a:pPr algn="ctr"/>
            <a:r>
              <a:rPr lang="zh-CN" altLang="en-US" sz="1400">
                <a:latin typeface="微软雅黑" pitchFamily="34" charset="-122"/>
                <a:ea typeface="微软雅黑" pitchFamily="34" charset="-122"/>
              </a:rPr>
              <a:t>模型</a:t>
            </a:r>
          </a:p>
        </p:txBody>
      </p:sp>
      <p:sp>
        <p:nvSpPr>
          <p:cNvPr id="36890" name="TextBox 60"/>
          <p:cNvSpPr txBox="1">
            <a:spLocks noChangeArrowheads="1"/>
          </p:cNvSpPr>
          <p:nvPr/>
        </p:nvSpPr>
        <p:spPr bwMode="auto">
          <a:xfrm>
            <a:off x="5214938" y="2435225"/>
            <a:ext cx="571500" cy="523875"/>
          </a:xfrm>
          <a:prstGeom prst="rect">
            <a:avLst/>
          </a:prstGeom>
          <a:noFill/>
          <a:ln w="9525">
            <a:noFill/>
            <a:miter lim="800000"/>
            <a:headEnd/>
            <a:tailEnd/>
          </a:ln>
        </p:spPr>
        <p:txBody>
          <a:bodyPr>
            <a:spAutoFit/>
          </a:bodyPr>
          <a:lstStyle/>
          <a:p>
            <a:r>
              <a:rPr lang="zh-CN" altLang="en-US" sz="1400">
                <a:latin typeface="微软雅黑" pitchFamily="34" charset="-122"/>
                <a:ea typeface="微软雅黑" pitchFamily="34" charset="-122"/>
              </a:rPr>
              <a:t>设计产品</a:t>
            </a:r>
          </a:p>
        </p:txBody>
      </p:sp>
      <p:sp>
        <p:nvSpPr>
          <p:cNvPr id="100" name="矩形 99"/>
          <p:cNvSpPr/>
          <p:nvPr/>
        </p:nvSpPr>
        <p:spPr>
          <a:xfrm>
            <a:off x="4073525" y="3043238"/>
            <a:ext cx="1695450" cy="35718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600" b="1" dirty="0">
                <a:latin typeface="微软雅黑" pitchFamily="34" charset="-122"/>
                <a:ea typeface="微软雅黑" pitchFamily="34" charset="-122"/>
              </a:rPr>
              <a:t>专业资源</a:t>
            </a:r>
          </a:p>
        </p:txBody>
      </p:sp>
      <p:sp>
        <p:nvSpPr>
          <p:cNvPr id="101" name="矩形 100"/>
          <p:cNvSpPr/>
          <p:nvPr/>
        </p:nvSpPr>
        <p:spPr>
          <a:xfrm>
            <a:off x="4125913" y="2435225"/>
            <a:ext cx="428625" cy="500063"/>
          </a:xfrm>
          <a:prstGeom prst="rect">
            <a:avLst/>
          </a:prstGeom>
          <a:no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02" name="矩形 101"/>
          <p:cNvSpPr/>
          <p:nvPr/>
        </p:nvSpPr>
        <p:spPr>
          <a:xfrm>
            <a:off x="4625975" y="2435225"/>
            <a:ext cx="571500" cy="500063"/>
          </a:xfrm>
          <a:prstGeom prst="rect">
            <a:avLst/>
          </a:prstGeom>
          <a:no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103" name="矩形 102"/>
          <p:cNvSpPr/>
          <p:nvPr/>
        </p:nvSpPr>
        <p:spPr>
          <a:xfrm>
            <a:off x="5268913" y="2435225"/>
            <a:ext cx="428625" cy="500063"/>
          </a:xfrm>
          <a:prstGeom prst="rect">
            <a:avLst/>
          </a:prstGeom>
          <a:noFill/>
          <a:ln w="127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a:p>
        </p:txBody>
      </p:sp>
      <p:sp>
        <p:nvSpPr>
          <p:cNvPr id="36895" name="TextBox 74"/>
          <p:cNvSpPr txBox="1">
            <a:spLocks noChangeArrowheads="1"/>
          </p:cNvSpPr>
          <p:nvPr/>
        </p:nvSpPr>
        <p:spPr bwMode="auto">
          <a:xfrm>
            <a:off x="3197225" y="3435350"/>
            <a:ext cx="571500" cy="369888"/>
          </a:xfrm>
          <a:prstGeom prst="rect">
            <a:avLst/>
          </a:prstGeom>
          <a:noFill/>
          <a:ln w="9525">
            <a:noFill/>
            <a:miter lim="800000"/>
            <a:headEnd/>
            <a:tailEnd/>
          </a:ln>
        </p:spPr>
        <p:txBody>
          <a:bodyPr>
            <a:spAutoFit/>
          </a:bodyPr>
          <a:lstStyle/>
          <a:p>
            <a:r>
              <a:rPr lang="en-US" altLang="zh-CN">
                <a:solidFill>
                  <a:srgbClr val="7030A0"/>
                </a:solidFill>
                <a:latin typeface="微软雅黑" pitchFamily="34" charset="-122"/>
                <a:ea typeface="微软雅黑" pitchFamily="34" charset="-122"/>
              </a:rPr>
              <a:t>N</a:t>
            </a:r>
            <a:endParaRPr lang="zh-CN" altLang="en-US">
              <a:solidFill>
                <a:srgbClr val="7030A0"/>
              </a:solidFill>
              <a:latin typeface="微软雅黑" pitchFamily="34" charset="-122"/>
              <a:ea typeface="微软雅黑" pitchFamily="34" charset="-122"/>
            </a:endParaRPr>
          </a:p>
        </p:txBody>
      </p:sp>
      <p:sp>
        <p:nvSpPr>
          <p:cNvPr id="105" name="矩形 104"/>
          <p:cNvSpPr/>
          <p:nvPr/>
        </p:nvSpPr>
        <p:spPr>
          <a:xfrm>
            <a:off x="1285875" y="4310063"/>
            <a:ext cx="4500563" cy="428625"/>
          </a:xfrm>
          <a:prstGeom prst="rect">
            <a:avLst/>
          </a:prstGeom>
          <a:ln>
            <a:noFill/>
          </a:ln>
        </p:spPr>
        <p:style>
          <a:lnRef idx="1">
            <a:schemeClr val="accent1"/>
          </a:lnRef>
          <a:fillRef idx="2">
            <a:schemeClr val="accent1"/>
          </a:fillRef>
          <a:effectRef idx="1">
            <a:schemeClr val="accent1"/>
          </a:effectRef>
          <a:fontRef idx="minor">
            <a:schemeClr val="dk1"/>
          </a:fontRef>
        </p:style>
        <p:txBody>
          <a:bodyPr anchor="ctr"/>
          <a:lstStyle/>
          <a:p>
            <a:pPr algn="ctr">
              <a:buFont typeface="Arial" pitchFamily="34" charset="0"/>
              <a:buNone/>
              <a:defRPr/>
            </a:pPr>
            <a:r>
              <a:rPr lang="zh-CN" altLang="en-US" sz="1600" b="1" dirty="0">
                <a:latin typeface="微软雅黑" pitchFamily="34" charset="-122"/>
                <a:ea typeface="微软雅黑" pitchFamily="34" charset="-122"/>
              </a:rPr>
              <a:t>云计算基础设施</a:t>
            </a:r>
          </a:p>
        </p:txBody>
      </p:sp>
      <p:sp>
        <p:nvSpPr>
          <p:cNvPr id="36897" name="矩形 105"/>
          <p:cNvSpPr>
            <a:spLocks noChangeArrowheads="1"/>
          </p:cNvSpPr>
          <p:nvPr/>
        </p:nvSpPr>
        <p:spPr bwMode="auto">
          <a:xfrm>
            <a:off x="357188" y="2435225"/>
            <a:ext cx="857250" cy="1285875"/>
          </a:xfrm>
          <a:prstGeom prst="rect">
            <a:avLst/>
          </a:prstGeom>
          <a:solidFill>
            <a:srgbClr val="DBEEF4"/>
          </a:solidFill>
          <a:ln w="9525">
            <a:noFill/>
            <a:miter lim="800000"/>
            <a:headEnd/>
            <a:tailEnd/>
          </a:ln>
        </p:spPr>
        <p:txBody>
          <a:bodyPr anchor="ctr"/>
          <a:lstStyle/>
          <a:p>
            <a:pPr algn="ctr">
              <a:spcAft>
                <a:spcPts val="600"/>
              </a:spcAft>
            </a:pPr>
            <a:r>
              <a:rPr lang="zh-CN" altLang="en-US" sz="1400">
                <a:solidFill>
                  <a:srgbClr val="000000"/>
                </a:solidFill>
                <a:latin typeface="微软雅黑" pitchFamily="34" charset="-122"/>
                <a:ea typeface="微软雅黑" pitchFamily="34" charset="-122"/>
                <a:cs typeface="楷体_GB2312" pitchFamily="49" charset="-122"/>
              </a:rPr>
              <a:t>服务层</a:t>
            </a:r>
          </a:p>
        </p:txBody>
      </p:sp>
      <p:sp>
        <p:nvSpPr>
          <p:cNvPr id="36898" name="矩形 106"/>
          <p:cNvSpPr>
            <a:spLocks noChangeArrowheads="1"/>
          </p:cNvSpPr>
          <p:nvPr/>
        </p:nvSpPr>
        <p:spPr bwMode="auto">
          <a:xfrm>
            <a:off x="357188" y="3792538"/>
            <a:ext cx="857250" cy="428625"/>
          </a:xfrm>
          <a:prstGeom prst="rect">
            <a:avLst/>
          </a:prstGeom>
          <a:solidFill>
            <a:srgbClr val="F2DCDB"/>
          </a:solidFill>
          <a:ln w="9525">
            <a:noFill/>
            <a:miter lim="800000"/>
            <a:headEnd/>
            <a:tailEnd/>
          </a:ln>
        </p:spPr>
        <p:txBody>
          <a:bodyPr anchor="ctr"/>
          <a:lstStyle/>
          <a:p>
            <a:pPr algn="ctr">
              <a:spcBef>
                <a:spcPts val="600"/>
              </a:spcBef>
              <a:spcAft>
                <a:spcPts val="600"/>
              </a:spcAft>
            </a:pPr>
            <a:r>
              <a:rPr lang="zh-CN" altLang="en-US" sz="1400">
                <a:solidFill>
                  <a:srgbClr val="000000"/>
                </a:solidFill>
                <a:latin typeface="微软雅黑" pitchFamily="34" charset="-122"/>
                <a:ea typeface="微软雅黑" pitchFamily="34" charset="-122"/>
                <a:cs typeface="楷体_GB2312" pitchFamily="49" charset="-122"/>
              </a:rPr>
              <a:t>平台层</a:t>
            </a:r>
          </a:p>
        </p:txBody>
      </p:sp>
      <p:sp>
        <p:nvSpPr>
          <p:cNvPr id="36899" name="矩形 107"/>
          <p:cNvSpPr>
            <a:spLocks noChangeArrowheads="1"/>
          </p:cNvSpPr>
          <p:nvPr/>
        </p:nvSpPr>
        <p:spPr bwMode="auto">
          <a:xfrm>
            <a:off x="357188" y="4292600"/>
            <a:ext cx="857250" cy="428625"/>
          </a:xfrm>
          <a:prstGeom prst="rect">
            <a:avLst/>
          </a:prstGeom>
          <a:solidFill>
            <a:srgbClr val="E6E0EC"/>
          </a:solidFill>
          <a:ln w="9525">
            <a:noFill/>
            <a:miter lim="800000"/>
            <a:headEnd/>
            <a:tailEnd/>
          </a:ln>
        </p:spPr>
        <p:txBody>
          <a:bodyPr anchor="ctr"/>
          <a:lstStyle/>
          <a:p>
            <a:pPr algn="ctr">
              <a:lnSpc>
                <a:spcPct val="90000"/>
              </a:lnSpc>
            </a:pPr>
            <a:r>
              <a:rPr lang="zh-CN" altLang="en-US" sz="1400">
                <a:solidFill>
                  <a:srgbClr val="000000"/>
                </a:solidFill>
                <a:latin typeface="微软雅黑" pitchFamily="34" charset="-122"/>
                <a:ea typeface="微软雅黑" pitchFamily="34" charset="-122"/>
                <a:cs typeface="楷体_GB2312" pitchFamily="49" charset="-122"/>
              </a:rPr>
              <a:t>基础</a:t>
            </a:r>
            <a:endParaRPr lang="en-US" altLang="zh-CN" sz="1400">
              <a:solidFill>
                <a:srgbClr val="000000"/>
              </a:solidFill>
              <a:latin typeface="微软雅黑" pitchFamily="34" charset="-122"/>
              <a:ea typeface="微软雅黑" pitchFamily="34" charset="-122"/>
              <a:cs typeface="楷体_GB2312" pitchFamily="49" charset="-122"/>
            </a:endParaRPr>
          </a:p>
          <a:p>
            <a:pPr algn="ctr">
              <a:lnSpc>
                <a:spcPct val="90000"/>
              </a:lnSpc>
            </a:pPr>
            <a:r>
              <a:rPr lang="zh-CN" altLang="en-US" sz="1400">
                <a:solidFill>
                  <a:srgbClr val="000000"/>
                </a:solidFill>
                <a:latin typeface="微软雅黑" pitchFamily="34" charset="-122"/>
                <a:ea typeface="微软雅黑" pitchFamily="34" charset="-122"/>
                <a:cs typeface="楷体_GB2312" pitchFamily="49" charset="-122"/>
              </a:rPr>
              <a:t>设施层</a:t>
            </a:r>
          </a:p>
        </p:txBody>
      </p:sp>
      <p:sp>
        <p:nvSpPr>
          <p:cNvPr id="109" name="矩形 108"/>
          <p:cNvSpPr/>
          <p:nvPr/>
        </p:nvSpPr>
        <p:spPr>
          <a:xfrm>
            <a:off x="1071563" y="2095500"/>
            <a:ext cx="3357562" cy="2857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r>
              <a:rPr lang="zh-CN" altLang="en-US" sz="1600" dirty="0">
                <a:solidFill>
                  <a:schemeClr val="accent2"/>
                </a:solidFill>
                <a:latin typeface="微软雅黑" pitchFamily="34" charset="-122"/>
                <a:ea typeface="微软雅黑" pitchFamily="34" charset="-122"/>
              </a:rPr>
              <a:t>数码大方工业云</a:t>
            </a:r>
          </a:p>
        </p:txBody>
      </p:sp>
      <p:graphicFrame>
        <p:nvGraphicFramePr>
          <p:cNvPr id="112" name="表格 111"/>
          <p:cNvGraphicFramePr>
            <a:graphicFrameLocks noGrp="1"/>
          </p:cNvGraphicFramePr>
          <p:nvPr/>
        </p:nvGraphicFramePr>
        <p:xfrm>
          <a:off x="6156325" y="3933825"/>
          <a:ext cx="2651144" cy="1715308"/>
        </p:xfrm>
        <a:graphic>
          <a:graphicData uri="http://schemas.openxmlformats.org/drawingml/2006/table">
            <a:tbl>
              <a:tblPr firstRow="1" bandRow="1">
                <a:tableStyleId>{5C22544A-7EE6-4342-B048-85BDC9FD1C3A}</a:tableStyleId>
              </a:tblPr>
              <a:tblGrid>
                <a:gridCol w="512334"/>
                <a:gridCol w="2138810"/>
              </a:tblGrid>
              <a:tr h="812137">
                <a:tc>
                  <a:txBody>
                    <a:bodyPr/>
                    <a:lstStyle/>
                    <a:p>
                      <a:pPr algn="ctr"/>
                      <a:r>
                        <a:rPr lang="en-US" altLang="zh-CN" sz="1400" b="0" dirty="0" smtClean="0">
                          <a:solidFill>
                            <a:schemeClr val="bg1"/>
                          </a:solidFill>
                          <a:latin typeface="微软雅黑" pitchFamily="34" charset="-122"/>
                          <a:ea typeface="微软雅黑" pitchFamily="34" charset="-122"/>
                        </a:rPr>
                        <a:t>7</a:t>
                      </a:r>
                      <a:r>
                        <a:rPr lang="zh-CN" altLang="en-US" sz="1400" b="0" dirty="0" smtClean="0">
                          <a:solidFill>
                            <a:schemeClr val="bg1"/>
                          </a:solidFill>
                          <a:latin typeface="微软雅黑" pitchFamily="34" charset="-122"/>
                          <a:ea typeface="微软雅黑" pitchFamily="34" charset="-122"/>
                        </a:rPr>
                        <a:t>月</a:t>
                      </a:r>
                      <a:endParaRPr lang="zh-CN" altLang="en-US" sz="1400" b="0" dirty="0">
                        <a:solidFill>
                          <a:schemeClr val="bg1"/>
                        </a:solidFill>
                        <a:latin typeface="微软雅黑" pitchFamily="34" charset="-122"/>
                        <a:ea typeface="微软雅黑" pitchFamily="34" charset="-122"/>
                      </a:endParaRPr>
                    </a:p>
                  </a:txBody>
                  <a:tcPr anchor="ctr">
                    <a:lnR w="12700" cap="flat" cmpd="sng" algn="ctr">
                      <a:solidFill>
                        <a:schemeClr val="bg1"/>
                      </a:solidFill>
                      <a:prstDash val="solid"/>
                      <a:round/>
                      <a:headEnd type="none" w="med" len="med"/>
                      <a:tailEnd type="none" w="med" len="med"/>
                    </a:lnR>
                    <a:lnB w="12700" cap="flat" cmpd="sng" algn="ctr">
                      <a:solidFill>
                        <a:schemeClr val="bg1"/>
                      </a:solidFill>
                      <a:prstDash val="solid"/>
                      <a:round/>
                      <a:headEnd type="none" w="med" len="med"/>
                      <a:tailEnd type="none" w="med" len="med"/>
                    </a:lnB>
                    <a:solidFill>
                      <a:schemeClr val="accent5"/>
                    </a:solidFill>
                  </a:tcPr>
                </a:tc>
                <a:tc>
                  <a:txBody>
                    <a:bodyPr/>
                    <a:lstStyle/>
                    <a:p>
                      <a:pPr>
                        <a:buFont typeface="Wingdings" pitchFamily="2" charset="2"/>
                        <a:buChar char="ü"/>
                      </a:pPr>
                      <a:r>
                        <a:rPr lang="zh-CN" altLang="en-US" sz="1400" b="0" kern="1200" dirty="0" smtClean="0">
                          <a:solidFill>
                            <a:schemeClr val="bg1"/>
                          </a:solidFill>
                          <a:latin typeface="微软雅黑" pitchFamily="34" charset="-122"/>
                          <a:ea typeface="微软雅黑" pitchFamily="34" charset="-122"/>
                          <a:cs typeface="楷体_GB2312"/>
                        </a:rPr>
                        <a:t>筛选供应商并与之对接</a:t>
                      </a:r>
                    </a:p>
                    <a:p>
                      <a:pPr>
                        <a:buFont typeface="Wingdings" pitchFamily="2" charset="2"/>
                        <a:buChar char="ü"/>
                      </a:pPr>
                      <a:r>
                        <a:rPr lang="zh-CN" altLang="en-US" sz="1400" b="0" kern="1200" dirty="0" smtClean="0">
                          <a:solidFill>
                            <a:schemeClr val="bg1"/>
                          </a:solidFill>
                          <a:latin typeface="微软雅黑" pitchFamily="34" charset="-122"/>
                          <a:ea typeface="微软雅黑" pitchFamily="34" charset="-122"/>
                          <a:cs typeface="楷体_GB2312"/>
                        </a:rPr>
                        <a:t>模具制造</a:t>
                      </a:r>
                    </a:p>
                    <a:p>
                      <a:pPr>
                        <a:buFont typeface="Wingdings" pitchFamily="2" charset="2"/>
                        <a:buChar char="ü"/>
                      </a:pPr>
                      <a:r>
                        <a:rPr lang="zh-CN" altLang="en-US" sz="1400" b="0" kern="1200" dirty="0" smtClean="0">
                          <a:solidFill>
                            <a:schemeClr val="bg1"/>
                          </a:solidFill>
                          <a:latin typeface="微软雅黑" pitchFamily="34" charset="-122"/>
                          <a:ea typeface="微软雅黑" pitchFamily="34" charset="-122"/>
                          <a:cs typeface="楷体_GB2312"/>
                        </a:rPr>
                        <a:t>样件试制和验证</a:t>
                      </a:r>
                    </a:p>
                  </a:txBody>
                  <a:tcPr anchor="ctr">
                    <a:lnL w="12700" cap="flat" cmpd="sng" algn="ctr">
                      <a:solidFill>
                        <a:schemeClr val="bg1"/>
                      </a:solidFill>
                      <a:prstDash val="solid"/>
                      <a:round/>
                      <a:headEnd type="none" w="med" len="med"/>
                      <a:tailEnd type="none" w="med" len="med"/>
                    </a:lnL>
                    <a:lnB w="12700" cap="flat" cmpd="sng" algn="ctr">
                      <a:solidFill>
                        <a:schemeClr val="bg1"/>
                      </a:solidFill>
                      <a:prstDash val="solid"/>
                      <a:round/>
                      <a:headEnd type="none" w="med" len="med"/>
                      <a:tailEnd type="none" w="med" len="med"/>
                    </a:lnB>
                    <a:solidFill>
                      <a:schemeClr val="accent5"/>
                    </a:solidFill>
                  </a:tcPr>
                </a:tc>
              </a:tr>
              <a:tr h="385011">
                <a:tc>
                  <a:txBody>
                    <a:bodyPr/>
                    <a:lstStyle/>
                    <a:p>
                      <a:pPr algn="ctr"/>
                      <a:r>
                        <a:rPr lang="en-US" altLang="zh-CN" sz="1400" b="0" dirty="0" smtClean="0">
                          <a:solidFill>
                            <a:schemeClr val="bg1"/>
                          </a:solidFill>
                          <a:latin typeface="微软雅黑" pitchFamily="34" charset="-122"/>
                          <a:ea typeface="微软雅黑" pitchFamily="34" charset="-122"/>
                        </a:rPr>
                        <a:t>8</a:t>
                      </a:r>
                      <a:r>
                        <a:rPr lang="zh-CN" altLang="en-US" sz="1400" b="0" dirty="0" smtClean="0">
                          <a:solidFill>
                            <a:schemeClr val="bg1"/>
                          </a:solidFill>
                          <a:latin typeface="微软雅黑" pitchFamily="34" charset="-122"/>
                          <a:ea typeface="微软雅黑" pitchFamily="34" charset="-122"/>
                        </a:rPr>
                        <a:t>月</a:t>
                      </a:r>
                      <a:endParaRPr lang="zh-CN" altLang="en-US" sz="1400" b="0" dirty="0">
                        <a:solidFill>
                          <a:schemeClr val="bg1"/>
                        </a:solidFill>
                        <a:latin typeface="微软雅黑" pitchFamily="34" charset="-122"/>
                        <a:ea typeface="微软雅黑" pitchFamily="34" charset="-122"/>
                      </a:endParaRP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lang="zh-CN" altLang="en-US" sz="1400" b="0" kern="1200" noProof="0" dirty="0" smtClean="0">
                          <a:solidFill>
                            <a:schemeClr val="bg1"/>
                          </a:solidFill>
                          <a:latin typeface="微软雅黑" pitchFamily="34" charset="-122"/>
                          <a:ea typeface="微软雅黑" pitchFamily="34" charset="-122"/>
                          <a:cs typeface="楷体_GB2312"/>
                        </a:rPr>
                        <a:t>零部件协同制造</a:t>
                      </a:r>
                      <a:endParaRPr lang="en-US" altLang="zh-CN" sz="1400" b="0" kern="1200" noProof="0" dirty="0" smtClean="0">
                        <a:solidFill>
                          <a:schemeClr val="bg1"/>
                        </a:solidFill>
                        <a:latin typeface="微软雅黑" pitchFamily="34" charset="-122"/>
                        <a:ea typeface="微软雅黑" pitchFamily="34" charset="-122"/>
                        <a:cs typeface="楷体_GB2312"/>
                      </a:endParaRP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5"/>
                    </a:solidFill>
                  </a:tcPr>
                </a:tc>
              </a:tr>
              <a:tr h="517364">
                <a:tc>
                  <a:txBody>
                    <a:bodyPr/>
                    <a:lstStyle/>
                    <a:p>
                      <a:pPr algn="ctr"/>
                      <a:r>
                        <a:rPr lang="en-US" altLang="zh-CN" sz="1400" b="0" dirty="0" smtClean="0">
                          <a:solidFill>
                            <a:schemeClr val="bg1"/>
                          </a:solidFill>
                          <a:latin typeface="微软雅黑" pitchFamily="34" charset="-122"/>
                          <a:ea typeface="微软雅黑" pitchFamily="34" charset="-122"/>
                        </a:rPr>
                        <a:t>9</a:t>
                      </a:r>
                      <a:r>
                        <a:rPr lang="zh-CN" altLang="en-US" sz="1400" b="0" dirty="0" smtClean="0">
                          <a:solidFill>
                            <a:schemeClr val="bg1"/>
                          </a:solidFill>
                          <a:latin typeface="微软雅黑" pitchFamily="34" charset="-122"/>
                          <a:ea typeface="微软雅黑" pitchFamily="34" charset="-122"/>
                        </a:rPr>
                        <a:t>月</a:t>
                      </a:r>
                      <a:endParaRPr lang="zh-CN" altLang="en-US" sz="1400" b="0" dirty="0">
                        <a:solidFill>
                          <a:schemeClr val="bg1"/>
                        </a:solidFill>
                        <a:latin typeface="微软雅黑" pitchFamily="34" charset="-122"/>
                        <a:ea typeface="微软雅黑" pitchFamily="34" charset="-122"/>
                      </a:endParaRPr>
                    </a:p>
                  </a:txBody>
                  <a:tcPr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accent5"/>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lang="zh-CN" altLang="en-US" sz="1400" b="0" kern="1200" noProof="0" dirty="0" smtClean="0">
                          <a:solidFill>
                            <a:schemeClr val="bg1"/>
                          </a:solidFill>
                          <a:latin typeface="微软雅黑" pitchFamily="34" charset="-122"/>
                          <a:ea typeface="微软雅黑" pitchFamily="34" charset="-122"/>
                          <a:cs typeface="楷体_GB2312"/>
                        </a:rPr>
                        <a:t>小批试产</a:t>
                      </a:r>
                      <a:endParaRPr lang="en-US" altLang="zh-CN" sz="1400" b="0" kern="1200" noProof="0" dirty="0" smtClean="0">
                        <a:solidFill>
                          <a:schemeClr val="bg1"/>
                        </a:solidFill>
                        <a:latin typeface="微软雅黑" pitchFamily="34" charset="-122"/>
                        <a:ea typeface="微软雅黑" pitchFamily="34" charset="-122"/>
                        <a:cs typeface="楷体_GB2312"/>
                      </a:endParaRPr>
                    </a:p>
                    <a:p>
                      <a:pPr marL="0" marR="0" lvl="0" indent="0" algn="l" defTabSz="914400" rtl="0" eaLnBrk="1" fontAlgn="base" latinLnBrk="0" hangingPunct="1">
                        <a:lnSpc>
                          <a:spcPct val="100000"/>
                        </a:lnSpc>
                        <a:spcBef>
                          <a:spcPct val="0"/>
                        </a:spcBef>
                        <a:spcAft>
                          <a:spcPct val="0"/>
                        </a:spcAft>
                        <a:buClrTx/>
                        <a:buSzTx/>
                        <a:buFont typeface="Wingdings" pitchFamily="2" charset="2"/>
                        <a:buChar char="ü"/>
                        <a:tabLst/>
                        <a:defRPr/>
                      </a:pPr>
                      <a:r>
                        <a:rPr lang="zh-CN" altLang="en-US" sz="1400" b="0" kern="1200" noProof="0" dirty="0" smtClean="0">
                          <a:solidFill>
                            <a:schemeClr val="bg1"/>
                          </a:solidFill>
                          <a:latin typeface="微软雅黑" pitchFamily="34" charset="-122"/>
                          <a:ea typeface="微软雅黑" pitchFamily="34" charset="-122"/>
                          <a:cs typeface="楷体_GB2312"/>
                        </a:rPr>
                        <a:t>总装调试并试车试验</a:t>
                      </a:r>
                    </a:p>
                  </a:txBody>
                  <a:tcPr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chemeClr val="accent5"/>
                    </a:solidFill>
                  </a:tcPr>
                </a:tc>
              </a:tr>
            </a:tbl>
          </a:graphicData>
        </a:graphic>
      </p:graphicFrame>
      <p:sp>
        <p:nvSpPr>
          <p:cNvPr id="36916" name="TextBox 125"/>
          <p:cNvSpPr txBox="1">
            <a:spLocks noChangeArrowheads="1"/>
          </p:cNvSpPr>
          <p:nvPr/>
        </p:nvSpPr>
        <p:spPr bwMode="auto">
          <a:xfrm>
            <a:off x="6051550" y="3843338"/>
            <a:ext cx="2857500" cy="2786062"/>
          </a:xfrm>
          <a:prstGeom prst="rect">
            <a:avLst/>
          </a:prstGeom>
          <a:noFill/>
          <a:ln w="12700">
            <a:solidFill>
              <a:srgbClr val="FF0000"/>
            </a:solidFill>
            <a:miter lim="800000"/>
            <a:headEnd/>
            <a:tailEnd/>
          </a:ln>
        </p:spPr>
        <p:txBody>
          <a:bodyPr anchor="b"/>
          <a:lstStyle/>
          <a:p>
            <a:endParaRPr lang="en-US" altLang="zh-CN" sz="1600" i="1">
              <a:solidFill>
                <a:schemeClr val="accent2"/>
              </a:solidFill>
              <a:latin typeface="微软雅黑" pitchFamily="34" charset="-122"/>
              <a:ea typeface="微软雅黑" pitchFamily="34" charset="-122"/>
            </a:endParaRPr>
          </a:p>
        </p:txBody>
      </p:sp>
      <p:sp>
        <p:nvSpPr>
          <p:cNvPr id="36917" name="矩形 113"/>
          <p:cNvSpPr>
            <a:spLocks noChangeArrowheads="1"/>
          </p:cNvSpPr>
          <p:nvPr/>
        </p:nvSpPr>
        <p:spPr bwMode="auto">
          <a:xfrm>
            <a:off x="3929058" y="5011738"/>
            <a:ext cx="2214578" cy="1535036"/>
          </a:xfrm>
          <a:prstGeom prst="rect">
            <a:avLst/>
          </a:prstGeom>
          <a:noFill/>
          <a:ln w="9525">
            <a:noFill/>
            <a:miter lim="800000"/>
            <a:headEnd/>
            <a:tailEnd/>
          </a:ln>
        </p:spPr>
        <p:txBody>
          <a:bodyPr wrap="square">
            <a:spAutoFit/>
          </a:bodyPr>
          <a:lstStyle/>
          <a:p>
            <a:pPr>
              <a:lnSpc>
                <a:spcPct val="125000"/>
              </a:lnSpc>
            </a:pPr>
            <a:r>
              <a:rPr lang="zh-CN" altLang="en-US" sz="1500" dirty="0">
                <a:latin typeface="微软雅黑" pitchFamily="34" charset="-122"/>
                <a:ea typeface="微软雅黑" pitchFamily="34" charset="-122"/>
              </a:rPr>
              <a:t>按照传统制造环节，整个制造过程需</a:t>
            </a:r>
            <a:r>
              <a:rPr lang="en-US" altLang="zh-CN" sz="1500" dirty="0">
                <a:latin typeface="微软雅黑" pitchFamily="34" charset="-122"/>
                <a:ea typeface="微软雅黑" pitchFamily="34" charset="-122"/>
              </a:rPr>
              <a:t>CSG</a:t>
            </a:r>
            <a:r>
              <a:rPr lang="zh-CN" altLang="en-US" sz="1500" dirty="0">
                <a:latin typeface="微软雅黑" pitchFamily="34" charset="-122"/>
                <a:ea typeface="微软雅黑" pitchFamily="34" charset="-122"/>
              </a:rPr>
              <a:t>事先数百个零部件试产、量产，协调不同供应商，</a:t>
            </a:r>
            <a:r>
              <a:rPr lang="zh-CN" altLang="en-US" sz="1500" dirty="0">
                <a:solidFill>
                  <a:srgbClr val="FF0000"/>
                </a:solidFill>
                <a:latin typeface="微软雅黑" pitchFamily="34" charset="-122"/>
                <a:ea typeface="微软雅黑" pitchFamily="34" charset="-122"/>
              </a:rPr>
              <a:t>至少需</a:t>
            </a:r>
            <a:r>
              <a:rPr lang="en-US" altLang="zh-CN" sz="1500" dirty="0">
                <a:solidFill>
                  <a:srgbClr val="FF0000"/>
                </a:solidFill>
                <a:latin typeface="微软雅黑" pitchFamily="34" charset="-122"/>
                <a:ea typeface="微软雅黑" pitchFamily="34" charset="-122"/>
              </a:rPr>
              <a:t>1</a:t>
            </a:r>
            <a:r>
              <a:rPr lang="zh-CN" altLang="en-US" sz="1500" dirty="0">
                <a:solidFill>
                  <a:srgbClr val="FF0000"/>
                </a:solidFill>
                <a:latin typeface="微软雅黑" pitchFamily="34" charset="-122"/>
                <a:ea typeface="微软雅黑" pitchFamily="34" charset="-122"/>
              </a:rPr>
              <a:t>年</a:t>
            </a:r>
            <a:r>
              <a:rPr lang="zh-CN" altLang="en-US" sz="1500" dirty="0">
                <a:latin typeface="微软雅黑" pitchFamily="34" charset="-122"/>
                <a:ea typeface="微软雅黑" pitchFamily="34" charset="-122"/>
              </a:rPr>
              <a:t>。</a:t>
            </a:r>
          </a:p>
        </p:txBody>
      </p:sp>
      <p:grpSp>
        <p:nvGrpSpPr>
          <p:cNvPr id="3" name="组合 54"/>
          <p:cNvGrpSpPr>
            <a:grpSpLocks/>
          </p:cNvGrpSpPr>
          <p:nvPr/>
        </p:nvGrpSpPr>
        <p:grpSpPr bwMode="auto">
          <a:xfrm>
            <a:off x="6011863" y="2060575"/>
            <a:ext cx="2857500" cy="1571625"/>
            <a:chOff x="6072198" y="4953708"/>
            <a:chExt cx="2857520" cy="1571636"/>
          </a:xfrm>
        </p:grpSpPr>
        <p:sp>
          <p:nvSpPr>
            <p:cNvPr id="36922" name="矩形 110"/>
            <p:cNvSpPr>
              <a:spLocks noChangeArrowheads="1"/>
            </p:cNvSpPr>
            <p:nvPr/>
          </p:nvSpPr>
          <p:spPr bwMode="auto">
            <a:xfrm>
              <a:off x="6072198" y="5186684"/>
              <a:ext cx="2857520" cy="1154162"/>
            </a:xfrm>
            <a:prstGeom prst="rect">
              <a:avLst/>
            </a:prstGeom>
            <a:noFill/>
            <a:ln w="9525">
              <a:noFill/>
              <a:miter lim="800000"/>
              <a:headEnd/>
              <a:tailEnd/>
            </a:ln>
          </p:spPr>
          <p:txBody>
            <a:bodyPr>
              <a:spAutoFit/>
            </a:bodyPr>
            <a:lstStyle/>
            <a:p>
              <a:pPr>
                <a:lnSpc>
                  <a:spcPct val="150000"/>
                </a:lnSpc>
              </a:pPr>
              <a:r>
                <a:rPr lang="zh-CN" altLang="en-US" sz="1500">
                  <a:latin typeface="微软雅黑" pitchFamily="34" charset="-122"/>
                  <a:ea typeface="微软雅黑" pitchFamily="34" charset="-122"/>
                </a:rPr>
                <a:t>工业云充分利用</a:t>
              </a:r>
              <a:r>
                <a:rPr lang="zh-CN" altLang="en-US" sz="1600">
                  <a:solidFill>
                    <a:srgbClr val="333399"/>
                  </a:solidFill>
                  <a:latin typeface="微软雅黑" pitchFamily="34" charset="-122"/>
                  <a:ea typeface="微软雅黑" pitchFamily="34" charset="-122"/>
                </a:rPr>
                <a:t>互联网</a:t>
              </a:r>
              <a:r>
                <a:rPr lang="zh-CN" altLang="en-US" sz="1500">
                  <a:latin typeface="微软雅黑" pitchFamily="34" charset="-122"/>
                  <a:ea typeface="微软雅黑" pitchFamily="34" charset="-122"/>
                </a:rPr>
                <a:t>在平台上实现制造软件、工具、能力等信息共享，实现多方协同制造。</a:t>
              </a:r>
            </a:p>
          </p:txBody>
        </p:sp>
        <p:sp>
          <p:nvSpPr>
            <p:cNvPr id="115" name="矩形 114"/>
            <p:cNvSpPr/>
            <p:nvPr/>
          </p:nvSpPr>
          <p:spPr>
            <a:xfrm>
              <a:off x="6072198" y="4953708"/>
              <a:ext cx="2857520" cy="1571636"/>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20000"/>
                </a:lnSpc>
                <a:buFont typeface="Arial" pitchFamily="34" charset="0"/>
                <a:buNone/>
                <a:defRPr/>
              </a:pPr>
              <a:endParaRPr lang="zh-CN" altLang="en-US" sz="1600" dirty="0">
                <a:solidFill>
                  <a:schemeClr val="tx1"/>
                </a:solidFill>
                <a:latin typeface="微软雅黑" panose="020B0503020204020204" pitchFamily="34" charset="-122"/>
                <a:ea typeface="微软雅黑" panose="020B0503020204020204" pitchFamily="34" charset="-122"/>
              </a:endParaRPr>
            </a:p>
          </p:txBody>
        </p:sp>
      </p:grpSp>
      <p:sp>
        <p:nvSpPr>
          <p:cNvPr id="36919" name="矩形 115"/>
          <p:cNvSpPr>
            <a:spLocks noChangeArrowheads="1"/>
          </p:cNvSpPr>
          <p:nvPr/>
        </p:nvSpPr>
        <p:spPr bwMode="auto">
          <a:xfrm>
            <a:off x="6051550" y="5800725"/>
            <a:ext cx="2786063" cy="654050"/>
          </a:xfrm>
          <a:prstGeom prst="rect">
            <a:avLst/>
          </a:prstGeom>
          <a:noFill/>
          <a:ln w="9525">
            <a:noFill/>
            <a:miter lim="800000"/>
            <a:headEnd/>
            <a:tailEnd/>
          </a:ln>
        </p:spPr>
        <p:txBody>
          <a:bodyPr>
            <a:spAutoFit/>
          </a:bodyPr>
          <a:lstStyle/>
          <a:p>
            <a:pPr>
              <a:lnSpc>
                <a:spcPct val="114000"/>
              </a:lnSpc>
            </a:pPr>
            <a:r>
              <a:rPr lang="zh-CN" altLang="en-US" sz="1600">
                <a:solidFill>
                  <a:srgbClr val="333399"/>
                </a:solidFill>
                <a:latin typeface="微软雅黑" pitchFamily="34" charset="-122"/>
                <a:ea typeface="微软雅黑" pitchFamily="34" charset="-122"/>
              </a:rPr>
              <a:t>利用“工业云”，</a:t>
            </a:r>
            <a:r>
              <a:rPr lang="en-US" altLang="zh-CN" sz="1600">
                <a:solidFill>
                  <a:srgbClr val="FF0000"/>
                </a:solidFill>
                <a:latin typeface="微软雅黑" pitchFamily="34" charset="-122"/>
                <a:ea typeface="微软雅黑" pitchFamily="34" charset="-122"/>
              </a:rPr>
              <a:t>3</a:t>
            </a:r>
            <a:r>
              <a:rPr lang="zh-CN" altLang="en-US" sz="1600">
                <a:solidFill>
                  <a:srgbClr val="FF0000"/>
                </a:solidFill>
                <a:latin typeface="微软雅黑" pitchFamily="34" charset="-122"/>
                <a:ea typeface="微软雅黑" pitchFamily="34" charset="-122"/>
              </a:rPr>
              <a:t>个月实现产品上市</a:t>
            </a:r>
            <a:r>
              <a:rPr lang="zh-CN" altLang="en-US" sz="1600">
                <a:solidFill>
                  <a:srgbClr val="333399"/>
                </a:solidFill>
                <a:latin typeface="微软雅黑" pitchFamily="34" charset="-122"/>
                <a:ea typeface="微软雅黑" pitchFamily="34" charset="-122"/>
              </a:rPr>
              <a:t>，需求规模超万台。</a:t>
            </a:r>
            <a:endParaRPr lang="en-US" altLang="zh-CN" sz="1600">
              <a:solidFill>
                <a:srgbClr val="333399"/>
              </a:solidFill>
              <a:latin typeface="微软雅黑" pitchFamily="34" charset="-122"/>
              <a:ea typeface="微软雅黑" pitchFamily="34" charset="-122"/>
            </a:endParaRPr>
          </a:p>
        </p:txBody>
      </p:sp>
      <p:sp>
        <p:nvSpPr>
          <p:cNvPr id="117" name="右箭头 116"/>
          <p:cNvSpPr/>
          <p:nvPr/>
        </p:nvSpPr>
        <p:spPr>
          <a:xfrm>
            <a:off x="5986474" y="5013325"/>
            <a:ext cx="228600" cy="714375"/>
          </a:xfrm>
          <a:prstGeom prst="rightArrow">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Arial" pitchFamily="34" charset="0"/>
              <a:buNone/>
              <a:defRPr/>
            </a:pPr>
            <a:endParaRPr lang="zh-CN" altLang="en-US" dirty="0"/>
          </a:p>
        </p:txBody>
      </p:sp>
      <p:sp>
        <p:nvSpPr>
          <p:cNvPr id="56"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19</a:t>
            </a:fld>
            <a:endParaRPr lang="en-US" altLang="zh-CN" b="0" dirty="0" smtClean="0">
              <a:solidFill>
                <a:schemeClr val="tx1"/>
              </a:solidFill>
            </a:endParaRPr>
          </a:p>
        </p:txBody>
      </p:sp>
      <p:sp>
        <p:nvSpPr>
          <p:cNvPr id="36921" name="Rectangle 2"/>
          <p:cNvSpPr>
            <a:spLocks noGrp="1" noChangeArrowheads="1"/>
          </p:cNvSpPr>
          <p:nvPr>
            <p:ph type="title"/>
          </p:nvPr>
        </p:nvSpPr>
        <p:spPr>
          <a:xfrm>
            <a:off x="0" y="209550"/>
            <a:ext cx="9144000" cy="647700"/>
          </a:xfrm>
        </p:spPr>
        <p:txBody>
          <a:bodyPr>
            <a:normAutofit/>
          </a:bodyPr>
          <a:lstStyle/>
          <a:p>
            <a:pPr eaLnBrk="1" hangingPunct="1"/>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5</a:t>
            </a:r>
            <a:r>
              <a:rPr lang="zh-CN" altLang="en-US" sz="3200" dirty="0" smtClean="0">
                <a:solidFill>
                  <a:srgbClr val="0F0FD7"/>
                </a:solidFill>
                <a:latin typeface="黑体" pitchFamily="49" charset="-122"/>
                <a:ea typeface="黑体" pitchFamily="49" charset="-122"/>
                <a:sym typeface="黑体" pitchFamily="49" charset="-122"/>
              </a:rPr>
              <a:t>）制造资源云化</a:t>
            </a:r>
          </a:p>
        </p:txBody>
      </p:sp>
      <p:cxnSp>
        <p:nvCxnSpPr>
          <p:cNvPr id="59" name="直接连接符 58"/>
          <p:cNvCxnSpPr/>
          <p:nvPr/>
        </p:nvCxnSpPr>
        <p:spPr>
          <a:xfrm rot="5400000">
            <a:off x="3143240" y="5714222"/>
            <a:ext cx="1571636" cy="1588"/>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2</a:t>
            </a:fld>
            <a:endParaRPr lang="en-US" altLang="zh-CN" b="0" dirty="0" smtClean="0">
              <a:solidFill>
                <a:schemeClr val="tx1"/>
              </a:solidFill>
            </a:endParaRPr>
          </a:p>
        </p:txBody>
      </p:sp>
      <p:sp>
        <p:nvSpPr>
          <p:cNvPr id="27650" name="标题 1"/>
          <p:cNvSpPr>
            <a:spLocks noGrp="1" noChangeArrowheads="1"/>
          </p:cNvSpPr>
          <p:nvPr>
            <p:ph type="title"/>
          </p:nvPr>
        </p:nvSpPr>
        <p:spPr>
          <a:xfrm>
            <a:off x="323850" y="87313"/>
            <a:ext cx="8405813" cy="1052512"/>
          </a:xfrm>
        </p:spPr>
        <p:txBody>
          <a:bodyPr/>
          <a:lstStyle/>
          <a:p>
            <a:r>
              <a:rPr lang="zh-CN" dirty="0" smtClean="0">
                <a:solidFill>
                  <a:srgbClr val="C00000"/>
                </a:solidFill>
                <a:latin typeface="黑体" pitchFamily="49" charset="-122"/>
                <a:ea typeface="黑体" pitchFamily="49" charset="-122"/>
                <a:sym typeface="黑体" pitchFamily="49" charset="-122"/>
              </a:rPr>
              <a:t>主要内容</a:t>
            </a:r>
            <a:endParaRPr lang="zh-CN" sz="4400" dirty="0" smtClean="0">
              <a:solidFill>
                <a:srgbClr val="C00000"/>
              </a:solidFill>
            </a:endParaRPr>
          </a:p>
        </p:txBody>
      </p:sp>
      <p:graphicFrame>
        <p:nvGraphicFramePr>
          <p:cNvPr id="5" name="Group 3"/>
          <p:cNvGraphicFramePr>
            <a:graphicFrameLocks noGrp="1"/>
          </p:cNvGraphicFramePr>
          <p:nvPr/>
        </p:nvGraphicFramePr>
        <p:xfrm>
          <a:off x="1142976" y="1728798"/>
          <a:ext cx="6715172" cy="3200400"/>
        </p:xfrm>
        <a:graphic>
          <a:graphicData uri="http://schemas.openxmlformats.org/drawingml/2006/table">
            <a:tbl>
              <a:tblPr/>
              <a:tblGrid>
                <a:gridCol w="6715172"/>
              </a:tblGrid>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pPr>
                      <a:r>
                        <a:rPr kumimoji="0" lang="zh-CN" altLang="en-US"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黑体" pitchFamily="49" charset="-122"/>
                        </a:rPr>
                        <a:t>互联网</a:t>
                      </a:r>
                      <a:r>
                        <a:rPr kumimoji="0" lang="en-US" altLang="zh-CN"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黑体" pitchFamily="49" charset="-122"/>
                        </a:rPr>
                        <a:t>+</a:t>
                      </a:r>
                      <a:r>
                        <a:rPr kumimoji="0" lang="zh-CN" altLang="en-US"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黑体" pitchFamily="49" charset="-122"/>
                        </a:rPr>
                        <a:t>工业：融合发展大势所趋</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955262">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工业：实现强国目标的契机</a:t>
                      </a:r>
                      <a:endParaRPr kumimoji="0" lang="zh-CN" altLang="en-US"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endParaRP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工业：政企协同、推进发展</a:t>
                      </a: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20</a:t>
            </a:fld>
            <a:endParaRPr lang="en-US" altLang="zh-CN" b="0" dirty="0" smtClean="0">
              <a:solidFill>
                <a:schemeClr val="tx1"/>
              </a:solidFill>
            </a:endParaRPr>
          </a:p>
        </p:txBody>
      </p:sp>
      <p:sp>
        <p:nvSpPr>
          <p:cNvPr id="30722" name="标题 1"/>
          <p:cNvSpPr>
            <a:spLocks noGrp="1"/>
          </p:cNvSpPr>
          <p:nvPr>
            <p:ph type="title"/>
          </p:nvPr>
        </p:nvSpPr>
        <p:spPr>
          <a:xfrm>
            <a:off x="-142908" y="-123843"/>
            <a:ext cx="9144000" cy="981075"/>
          </a:xfrm>
        </p:spPr>
        <p:txBody>
          <a:bodyPr>
            <a:normAutofit fontScale="90000"/>
          </a:bodyPr>
          <a:lstStyle/>
          <a:p>
            <a:r>
              <a:rPr lang="zh-CN" altLang="en-US" sz="3200" dirty="0" smtClean="0">
                <a:solidFill>
                  <a:srgbClr val="0F0FD7"/>
                </a:solidFill>
                <a:latin typeface="黑体" pitchFamily="49" charset="-122"/>
                <a:ea typeface="黑体" pitchFamily="49" charset="-122"/>
                <a:sym typeface="黑体" pitchFamily="49" charset="-122"/>
              </a:rPr>
              <a:t>（五）战略</a:t>
            </a:r>
            <a:r>
              <a:rPr lang="zh-CN" altLang="en-US" sz="3200" dirty="0" smtClean="0">
                <a:solidFill>
                  <a:srgbClr val="0F0FD7"/>
                </a:solidFill>
                <a:latin typeface="黑体" pitchFamily="49" charset="-122"/>
                <a:ea typeface="黑体" pitchFamily="49" charset="-122"/>
                <a:sym typeface="黑体" pitchFamily="49" charset="-122"/>
              </a:rPr>
              <a:t>：</a:t>
            </a:r>
            <a:r>
              <a:rPr lang="en-US" altLang="zh-CN" sz="3200" dirty="0" smtClean="0">
                <a:solidFill>
                  <a:srgbClr val="0F0FD7"/>
                </a:solidFill>
                <a:latin typeface="黑体" pitchFamily="49" charset="-122"/>
                <a:ea typeface="黑体" pitchFamily="49" charset="-122"/>
                <a:sym typeface="黑体" pitchFamily="49" charset="-122"/>
              </a:rPr>
              <a:t>《</a:t>
            </a:r>
            <a:r>
              <a:rPr lang="zh-CN" altLang="en-US" sz="3200" dirty="0" smtClean="0">
                <a:solidFill>
                  <a:srgbClr val="0F0FD7"/>
                </a:solidFill>
                <a:latin typeface="黑体" pitchFamily="49" charset="-122"/>
                <a:ea typeface="黑体" pitchFamily="49" charset="-122"/>
                <a:sym typeface="黑体" pitchFamily="49" charset="-122"/>
              </a:rPr>
              <a:t>中国</a:t>
            </a:r>
            <a:r>
              <a:rPr lang="zh-CN" altLang="en-US" sz="3200" dirty="0" smtClean="0">
                <a:solidFill>
                  <a:srgbClr val="0F0FD7"/>
                </a:solidFill>
                <a:latin typeface="黑体" pitchFamily="49" charset="-122"/>
                <a:ea typeface="黑体" pitchFamily="49" charset="-122"/>
                <a:sym typeface="黑体" pitchFamily="49" charset="-122"/>
              </a:rPr>
              <a:t>制造</a:t>
            </a:r>
            <a:r>
              <a:rPr lang="en-US" altLang="zh-CN" sz="3200" dirty="0" smtClean="0">
                <a:solidFill>
                  <a:srgbClr val="0F0FD7"/>
                </a:solidFill>
                <a:latin typeface="黑体" pitchFamily="49" charset="-122"/>
                <a:ea typeface="黑体" pitchFamily="49" charset="-122"/>
                <a:sym typeface="黑体" pitchFamily="49" charset="-122"/>
              </a:rPr>
              <a:t>2025</a:t>
            </a:r>
            <a:r>
              <a:rPr lang="en-US" altLang="zh-CN" sz="3200" dirty="0" smtClean="0">
                <a:solidFill>
                  <a:srgbClr val="0F0FD7"/>
                </a:solidFill>
                <a:latin typeface="黑体" pitchFamily="49" charset="-122"/>
                <a:ea typeface="黑体" pitchFamily="49" charset="-122"/>
                <a:sym typeface="黑体" pitchFamily="49" charset="-122"/>
              </a:rPr>
              <a:t>》</a:t>
            </a:r>
            <a:r>
              <a:rPr lang="zh-CN" altLang="en-US" sz="3200" dirty="0" smtClean="0">
                <a:solidFill>
                  <a:srgbClr val="0F0FD7"/>
                </a:solidFill>
                <a:latin typeface="黑体" pitchFamily="49" charset="-122"/>
                <a:ea typeface="黑体" pitchFamily="49" charset="-122"/>
                <a:sym typeface="黑体" pitchFamily="49" charset="-122"/>
              </a:rPr>
              <a:t>强化</a:t>
            </a:r>
            <a:r>
              <a:rPr lang="zh-CN" altLang="en-US" sz="3200" dirty="0" smtClean="0">
                <a:solidFill>
                  <a:srgbClr val="0F0FD7"/>
                </a:solidFill>
                <a:latin typeface="黑体" pitchFamily="49" charset="-122"/>
                <a:ea typeface="黑体" pitchFamily="49" charset="-122"/>
                <a:sym typeface="黑体" pitchFamily="49" charset="-122"/>
              </a:rPr>
              <a:t>“互联网</a:t>
            </a:r>
            <a:r>
              <a:rPr lang="en-US" altLang="zh-CN" sz="3200" dirty="0" smtClean="0">
                <a:solidFill>
                  <a:srgbClr val="0F0FD7"/>
                </a:solidFill>
                <a:latin typeface="黑体" pitchFamily="49" charset="-122"/>
                <a:ea typeface="黑体" pitchFamily="49" charset="-122"/>
                <a:sym typeface="黑体" pitchFamily="49" charset="-122"/>
              </a:rPr>
              <a:t>+</a:t>
            </a:r>
            <a:r>
              <a:rPr lang="zh-CN" altLang="en-US" sz="3200" dirty="0" smtClean="0">
                <a:solidFill>
                  <a:srgbClr val="0F0FD7"/>
                </a:solidFill>
                <a:latin typeface="黑体" pitchFamily="49" charset="-122"/>
                <a:ea typeface="黑体" pitchFamily="49" charset="-122"/>
                <a:sym typeface="黑体" pitchFamily="49" charset="-122"/>
              </a:rPr>
              <a:t>制造”</a:t>
            </a:r>
          </a:p>
        </p:txBody>
      </p:sp>
      <p:sp>
        <p:nvSpPr>
          <p:cNvPr id="30723" name="AutoShape 4" descr="http://img5.imgtn.bdimg.com/it/u=3597528891,57039944&amp;fm=23&amp;gp=0.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zh-CN" altLang="en-US"/>
          </a:p>
        </p:txBody>
      </p:sp>
      <p:sp>
        <p:nvSpPr>
          <p:cNvPr id="18" name="矩形 67"/>
          <p:cNvSpPr>
            <a:spLocks noChangeArrowheads="1"/>
          </p:cNvSpPr>
          <p:nvPr/>
        </p:nvSpPr>
        <p:spPr bwMode="auto">
          <a:xfrm>
            <a:off x="895209" y="928670"/>
            <a:ext cx="7320129" cy="400110"/>
          </a:xfrm>
          <a:prstGeom prst="rect">
            <a:avLst/>
          </a:prstGeom>
          <a:solidFill>
            <a:srgbClr val="FFFFFF"/>
          </a:solidFill>
          <a:ln w="9525">
            <a:solidFill>
              <a:srgbClr val="0066FF"/>
            </a:solidFill>
            <a:miter lim="800000"/>
            <a:headEnd/>
            <a:tailEnd/>
          </a:ln>
        </p:spPr>
        <p:txBody>
          <a:bodyPr wrap="square">
            <a:spAutoFit/>
          </a:bodyPr>
          <a:lstStyle/>
          <a:p>
            <a:pPr algn="ctr"/>
            <a:r>
              <a:rPr lang="zh-CN" altLang="en-US" sz="2000" b="1" dirty="0" smtClean="0">
                <a:solidFill>
                  <a:srgbClr val="C00000"/>
                </a:solidFill>
                <a:latin typeface="微软雅黑" pitchFamily="34" charset="-122"/>
                <a:ea typeface="微软雅黑" pitchFamily="34" charset="-122"/>
              </a:rPr>
              <a:t>中国制造</a:t>
            </a:r>
            <a:r>
              <a:rPr lang="en-US" altLang="zh-CN" sz="2000" b="1" dirty="0" smtClean="0">
                <a:solidFill>
                  <a:srgbClr val="C00000"/>
                </a:solidFill>
                <a:latin typeface="微软雅黑" pitchFamily="34" charset="-122"/>
                <a:ea typeface="微软雅黑" pitchFamily="34" charset="-122"/>
              </a:rPr>
              <a:t>2025</a:t>
            </a:r>
            <a:r>
              <a:rPr lang="zh-CN" altLang="en-US" sz="2000" b="1" dirty="0" smtClean="0">
                <a:solidFill>
                  <a:srgbClr val="C00000"/>
                </a:solidFill>
                <a:latin typeface="微软雅黑" pitchFamily="34" charset="-122"/>
                <a:ea typeface="微软雅黑" pitchFamily="34" charset="-122"/>
              </a:rPr>
              <a:t>：深化互联网在制造领域的应用</a:t>
            </a:r>
            <a:endParaRPr lang="zh-CN" altLang="en-US" sz="2000" b="1" dirty="0">
              <a:solidFill>
                <a:srgbClr val="C00000"/>
              </a:solidFill>
              <a:latin typeface="微软雅黑" pitchFamily="34" charset="-122"/>
              <a:ea typeface="微软雅黑" pitchFamily="34" charset="-122"/>
            </a:endParaRPr>
          </a:p>
        </p:txBody>
      </p:sp>
      <p:graphicFrame>
        <p:nvGraphicFramePr>
          <p:cNvPr id="7" name="表格 6"/>
          <p:cNvGraphicFramePr>
            <a:graphicFrameLocks noGrp="1"/>
          </p:cNvGraphicFramePr>
          <p:nvPr/>
        </p:nvGraphicFramePr>
        <p:xfrm>
          <a:off x="857224" y="1571612"/>
          <a:ext cx="7358114" cy="4983480"/>
        </p:xfrm>
        <a:graphic>
          <a:graphicData uri="http://schemas.openxmlformats.org/drawingml/2006/table">
            <a:tbl>
              <a:tblPr firstRow="1" bandRow="1">
                <a:tableStyleId>{5C22544A-7EE6-4342-B048-85BDC9FD1C3A}</a:tableStyleId>
              </a:tblPr>
              <a:tblGrid>
                <a:gridCol w="7358114"/>
              </a:tblGrid>
              <a:tr h="370840">
                <a:tc>
                  <a:txBody>
                    <a:bodyPr/>
                    <a:lstStyle/>
                    <a:p>
                      <a:pPr marL="0" marR="0" indent="0" algn="l" defTabSz="914400" rtl="0" eaLnBrk="1" fontAlgn="auto" latinLnBrk="0" hangingPunct="1">
                        <a:lnSpc>
                          <a:spcPct val="150000"/>
                        </a:lnSpc>
                        <a:spcBef>
                          <a:spcPts val="600"/>
                        </a:spcBef>
                        <a:spcAft>
                          <a:spcPts val="600"/>
                        </a:spcAft>
                        <a:buClrTx/>
                        <a:buSzTx/>
                        <a:buFontTx/>
                        <a:buNone/>
                        <a:tabLst/>
                        <a:defRPr/>
                      </a:pPr>
                      <a:r>
                        <a:rPr lang="zh-CN" altLang="en-US" sz="1800" dirty="0" smtClean="0">
                          <a:solidFill>
                            <a:schemeClr val="tx1"/>
                          </a:solidFill>
                          <a:latin typeface="微软雅黑" pitchFamily="34" charset="-122"/>
                          <a:ea typeface="微软雅黑" pitchFamily="34" charset="-122"/>
                        </a:rPr>
                        <a:t>路线图</a:t>
                      </a:r>
                      <a:r>
                        <a:rPr lang="en-US" altLang="zh-CN" sz="1800" dirty="0" smtClean="0">
                          <a:solidFill>
                            <a:schemeClr val="tx1"/>
                          </a:solidFill>
                          <a:latin typeface="微软雅黑" pitchFamily="34" charset="-122"/>
                          <a:ea typeface="微软雅黑" pitchFamily="34" charset="-122"/>
                        </a:rPr>
                        <a:t>——</a:t>
                      </a:r>
                      <a:r>
                        <a:rPr lang="zh-CN" altLang="en-US" sz="1800" b="0" dirty="0" smtClean="0">
                          <a:solidFill>
                            <a:schemeClr val="tx1"/>
                          </a:solidFill>
                          <a:latin typeface="微软雅黑" pitchFamily="34" charset="-122"/>
                          <a:ea typeface="微软雅黑" pitchFamily="34" charset="-122"/>
                        </a:rPr>
                        <a:t>制定互联网与制造业融合发展的路线图，明确发展方向、目标和路径。</a:t>
                      </a:r>
                      <a:endParaRPr lang="zh-CN" altLang="en-US" sz="1800" b="0" dirty="0">
                        <a:solidFill>
                          <a:schemeClr val="tx1"/>
                        </a:solidFill>
                        <a:latin typeface="微软雅黑" pitchFamily="34" charset="-122"/>
                        <a:ea typeface="微软雅黑" pitchFamily="34" charset="-122"/>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370840">
                <a:tc>
                  <a:txBody>
                    <a:bodyPr/>
                    <a:lstStyle/>
                    <a:p>
                      <a:pPr marL="0" marR="0" indent="0" algn="l" defTabSz="914400" rtl="0" eaLnBrk="1" fontAlgn="auto" latinLnBrk="0" hangingPunct="1">
                        <a:lnSpc>
                          <a:spcPct val="150000"/>
                        </a:lnSpc>
                        <a:spcBef>
                          <a:spcPts val="600"/>
                        </a:spcBef>
                        <a:spcAft>
                          <a:spcPts val="600"/>
                        </a:spcAft>
                        <a:buClrTx/>
                        <a:buSzTx/>
                        <a:buFontTx/>
                        <a:buNone/>
                        <a:tabLst/>
                        <a:defRPr/>
                      </a:pPr>
                      <a:r>
                        <a:rPr lang="zh-CN" altLang="en-US" sz="1800" b="1" dirty="0" smtClean="0">
                          <a:latin typeface="微软雅黑" pitchFamily="34" charset="-122"/>
                          <a:ea typeface="微软雅黑" pitchFamily="34" charset="-122"/>
                        </a:rPr>
                        <a:t>新模式新业态</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发展基于互联网的个性化定制、众包设计、云制造等新型制造模式，推动形成基于消费需求动态感知的研发、制造和产业组织方式。</a:t>
                      </a:r>
                      <a:endParaRPr lang="zh-CN" altLang="en-US" sz="1800" b="0" dirty="0">
                        <a:solidFill>
                          <a:schemeClr val="accent1">
                            <a:lumMod val="60000"/>
                            <a:lumOff val="40000"/>
                          </a:schemeClr>
                        </a:solidFill>
                        <a:latin typeface="微软雅黑" pitchFamily="34" charset="-122"/>
                        <a:ea typeface="微软雅黑" pitchFamily="34" charset="-122"/>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370840">
                <a:tc>
                  <a:txBody>
                    <a:bodyPr/>
                    <a:lstStyle/>
                    <a:p>
                      <a:pPr marL="0" marR="0" indent="0" algn="l" defTabSz="914400" rtl="0" eaLnBrk="1" fontAlgn="auto" latinLnBrk="0" hangingPunct="1">
                        <a:lnSpc>
                          <a:spcPct val="150000"/>
                        </a:lnSpc>
                        <a:spcBef>
                          <a:spcPts val="600"/>
                        </a:spcBef>
                        <a:spcAft>
                          <a:spcPts val="600"/>
                        </a:spcAft>
                        <a:buClrTx/>
                        <a:buSzTx/>
                        <a:buFontTx/>
                        <a:buNone/>
                        <a:tabLst/>
                        <a:defRPr/>
                      </a:pPr>
                      <a:r>
                        <a:rPr lang="zh-CN" altLang="en-US" sz="1800" b="1" dirty="0" smtClean="0">
                          <a:latin typeface="微软雅黑" pitchFamily="34" charset="-122"/>
                          <a:ea typeface="微软雅黑" pitchFamily="34" charset="-122"/>
                        </a:rPr>
                        <a:t>生态体系</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建立优势互补、合作共赢的开放型产业生态体系。</a:t>
                      </a:r>
                      <a:endParaRPr lang="zh-CN" altLang="en-US" sz="1800" b="0" dirty="0">
                        <a:solidFill>
                          <a:schemeClr val="accent1">
                            <a:lumMod val="60000"/>
                            <a:lumOff val="40000"/>
                          </a:schemeClr>
                        </a:solidFill>
                        <a:latin typeface="微软雅黑" pitchFamily="34" charset="-122"/>
                        <a:ea typeface="微软雅黑" pitchFamily="34" charset="-122"/>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370840">
                <a:tc>
                  <a:txBody>
                    <a:bodyPr/>
                    <a:lstStyle/>
                    <a:p>
                      <a:pPr marL="0" marR="0" indent="0" algn="l" defTabSz="914400" rtl="0" eaLnBrk="1" fontAlgn="auto" latinLnBrk="0" hangingPunct="1">
                        <a:lnSpc>
                          <a:spcPct val="150000"/>
                        </a:lnSpc>
                        <a:spcBef>
                          <a:spcPts val="600"/>
                        </a:spcBef>
                        <a:spcAft>
                          <a:spcPts val="600"/>
                        </a:spcAft>
                        <a:buClrTx/>
                        <a:buSzTx/>
                        <a:buFontTx/>
                        <a:buNone/>
                        <a:tabLst/>
                        <a:defRPr/>
                      </a:pPr>
                      <a:r>
                        <a:rPr lang="zh-CN" altLang="en-US" sz="1800" b="1" dirty="0" smtClean="0">
                          <a:latin typeface="微软雅黑" pitchFamily="34" charset="-122"/>
                          <a:ea typeface="微软雅黑" pitchFamily="34" charset="-122"/>
                        </a:rPr>
                        <a:t>工业互联网</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加快开展物联网技术研发和应用示范，培育智能监测、远程诊断管理、全产业链追溯等工业互联网新应用。</a:t>
                      </a:r>
                      <a:endParaRPr lang="zh-CN" altLang="en-US" sz="1800" b="0" dirty="0">
                        <a:solidFill>
                          <a:schemeClr val="accent1">
                            <a:lumMod val="60000"/>
                            <a:lumOff val="40000"/>
                          </a:schemeClr>
                        </a:solidFill>
                        <a:latin typeface="微软雅黑" pitchFamily="34" charset="-122"/>
                        <a:ea typeface="微软雅黑" pitchFamily="34" charset="-122"/>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r h="370840">
                <a:tc>
                  <a:txBody>
                    <a:bodyPr/>
                    <a:lstStyle/>
                    <a:p>
                      <a:pPr marL="0" marR="0" indent="0" algn="l" defTabSz="914400" rtl="0" eaLnBrk="1" fontAlgn="auto" latinLnBrk="0" hangingPunct="1">
                        <a:lnSpc>
                          <a:spcPct val="150000"/>
                        </a:lnSpc>
                        <a:spcBef>
                          <a:spcPts val="600"/>
                        </a:spcBef>
                        <a:spcAft>
                          <a:spcPts val="600"/>
                        </a:spcAft>
                        <a:buClrTx/>
                        <a:buSzTx/>
                        <a:buFontTx/>
                        <a:buNone/>
                        <a:tabLst/>
                        <a:defRPr/>
                      </a:pPr>
                      <a:r>
                        <a:rPr lang="zh-CN" altLang="en-US" sz="1800" b="1" dirty="0" smtClean="0">
                          <a:latin typeface="微软雅黑" pitchFamily="34" charset="-122"/>
                          <a:ea typeface="微软雅黑" pitchFamily="34" charset="-122"/>
                        </a:rPr>
                        <a:t>工业云和工业大数据</a:t>
                      </a:r>
                      <a:r>
                        <a:rPr lang="en-US" altLang="zh-CN" sz="1800" dirty="0" smtClean="0">
                          <a:latin typeface="微软雅黑" pitchFamily="34" charset="-122"/>
                          <a:ea typeface="微软雅黑" pitchFamily="34" charset="-122"/>
                        </a:rPr>
                        <a:t>——</a:t>
                      </a:r>
                      <a:r>
                        <a:rPr lang="zh-CN" altLang="en-US" sz="1800" dirty="0" smtClean="0">
                          <a:latin typeface="微软雅黑" pitchFamily="34" charset="-122"/>
                          <a:ea typeface="微软雅黑" pitchFamily="34" charset="-122"/>
                        </a:rPr>
                        <a:t>实施工业云及工业大数据创新应用试点，建设一批高质量的工业云服务和工业大数据平台，推动软件与服务、设计与制造资源、关键技术与标准的开放共享。</a:t>
                      </a:r>
                      <a:endParaRPr lang="zh-CN" altLang="en-US" sz="1800" b="0" dirty="0">
                        <a:solidFill>
                          <a:schemeClr val="accent1">
                            <a:lumMod val="60000"/>
                            <a:lumOff val="40000"/>
                          </a:schemeClr>
                        </a:solidFill>
                        <a:latin typeface="微软雅黑" pitchFamily="34" charset="-122"/>
                        <a:ea typeface="微软雅黑" pitchFamily="34" charset="-122"/>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r>
            </a:tbl>
          </a:graphicData>
        </a:graphic>
      </p:graphicFrame>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21</a:t>
            </a:fld>
            <a:endParaRPr lang="en-US" altLang="zh-CN" b="0" dirty="0" smtClean="0">
              <a:solidFill>
                <a:schemeClr val="tx1"/>
              </a:solidFill>
            </a:endParaRPr>
          </a:p>
        </p:txBody>
      </p:sp>
      <p:sp>
        <p:nvSpPr>
          <p:cNvPr id="27650" name="标题 1"/>
          <p:cNvSpPr>
            <a:spLocks noGrp="1" noChangeArrowheads="1"/>
          </p:cNvSpPr>
          <p:nvPr>
            <p:ph type="title"/>
          </p:nvPr>
        </p:nvSpPr>
        <p:spPr>
          <a:xfrm>
            <a:off x="323850" y="87313"/>
            <a:ext cx="8405813" cy="1052512"/>
          </a:xfrm>
        </p:spPr>
        <p:txBody>
          <a:bodyPr/>
          <a:lstStyle/>
          <a:p>
            <a:r>
              <a:rPr lang="zh-CN" smtClean="0">
                <a:solidFill>
                  <a:srgbClr val="C00000"/>
                </a:solidFill>
                <a:latin typeface="黑体" pitchFamily="49" charset="-122"/>
                <a:ea typeface="黑体" pitchFamily="49" charset="-122"/>
                <a:sym typeface="黑体" pitchFamily="49" charset="-122"/>
              </a:rPr>
              <a:t>主要内容</a:t>
            </a:r>
            <a:endParaRPr lang="zh-CN" sz="4400" smtClean="0">
              <a:solidFill>
                <a:srgbClr val="C00000"/>
              </a:solidFill>
            </a:endParaRPr>
          </a:p>
        </p:txBody>
      </p:sp>
      <p:graphicFrame>
        <p:nvGraphicFramePr>
          <p:cNvPr id="7" name="Group 3"/>
          <p:cNvGraphicFramePr>
            <a:graphicFrameLocks noGrp="1"/>
          </p:cNvGraphicFramePr>
          <p:nvPr/>
        </p:nvGraphicFramePr>
        <p:xfrm>
          <a:off x="1142976" y="1728798"/>
          <a:ext cx="6715172" cy="3200400"/>
        </p:xfrm>
        <a:graphic>
          <a:graphicData uri="http://schemas.openxmlformats.org/drawingml/2006/table">
            <a:tbl>
              <a:tblPr/>
              <a:tblGrid>
                <a:gridCol w="6715172"/>
              </a:tblGrid>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工业：融合发展大势所趋</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955262">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工业：实现强国目标的契机</a:t>
                      </a: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0"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互联网</a:t>
                      </a:r>
                      <a:r>
                        <a:rPr kumimoji="0" lang="en-US" altLang="zh-CN" sz="3200" b="0"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a:t>
                      </a:r>
                      <a:r>
                        <a:rPr kumimoji="0" lang="zh-CN" altLang="en-US" sz="3200" b="0"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工业：政企协同、推进发展</a:t>
                      </a: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标题 2"/>
          <p:cNvSpPr>
            <a:spLocks noGrp="1" noChangeArrowheads="1"/>
          </p:cNvSpPr>
          <p:nvPr>
            <p:ph type="title" idx="4294967295"/>
          </p:nvPr>
        </p:nvSpPr>
        <p:spPr>
          <a:xfrm>
            <a:off x="-71470" y="142852"/>
            <a:ext cx="9144000" cy="928709"/>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（一）工信部前瞻性布局“互联网</a:t>
            </a:r>
            <a:r>
              <a:rPr lang="en-US" altLang="zh-CN" sz="3200" dirty="0" smtClean="0">
                <a:solidFill>
                  <a:srgbClr val="0F0FD7"/>
                </a:solidFill>
                <a:latin typeface="黑体" pitchFamily="49" charset="-122"/>
                <a:ea typeface="黑体" pitchFamily="49" charset="-122"/>
                <a:sym typeface="黑体" pitchFamily="49" charset="-122"/>
              </a:rPr>
              <a:t>+</a:t>
            </a:r>
            <a:r>
              <a:rPr lang="zh-CN" altLang="en-US" sz="3200" dirty="0" smtClean="0">
                <a:solidFill>
                  <a:srgbClr val="0F0FD7"/>
                </a:solidFill>
                <a:latin typeface="黑体" pitchFamily="49" charset="-122"/>
                <a:ea typeface="黑体" pitchFamily="49" charset="-122"/>
                <a:sym typeface="黑体" pitchFamily="49" charset="-122"/>
              </a:rPr>
              <a:t>工业”</a:t>
            </a:r>
            <a:endParaRPr lang="zh-CN" altLang="en-US" sz="3200" b="0" dirty="0" smtClean="0">
              <a:solidFill>
                <a:schemeClr val="tx1"/>
              </a:solidFill>
            </a:endParaRPr>
          </a:p>
        </p:txBody>
      </p:sp>
      <p:pic>
        <p:nvPicPr>
          <p:cNvPr id="20485" name="Picture 3" descr="C:\Users\lenovo\Desktop\加亮1.jpg"/>
          <p:cNvPicPr>
            <a:picLocks noChangeAspect="1" noChangeArrowheads="1"/>
          </p:cNvPicPr>
          <p:nvPr/>
        </p:nvPicPr>
        <p:blipFill>
          <a:blip r:embed="rId2"/>
          <a:srcRect/>
          <a:stretch>
            <a:fillRect/>
          </a:stretch>
        </p:blipFill>
        <p:spPr bwMode="auto">
          <a:xfrm>
            <a:off x="6429388" y="1147764"/>
            <a:ext cx="2000264" cy="2566988"/>
          </a:xfrm>
          <a:prstGeom prst="rect">
            <a:avLst/>
          </a:prstGeom>
          <a:ln w="3175">
            <a:noFill/>
          </a:ln>
          <a:effectLst>
            <a:outerShdw blurRad="50800" dist="38100" dir="2700000" algn="tl" rotWithShape="0">
              <a:prstClr val="black">
                <a:alpha val="40000"/>
              </a:prstClr>
            </a:outerShdw>
          </a:effectLst>
        </p:spPr>
      </p:pic>
      <p:sp>
        <p:nvSpPr>
          <p:cNvPr id="7" name="Text Box 25"/>
          <p:cNvSpPr txBox="1">
            <a:spLocks noChangeArrowheads="1"/>
          </p:cNvSpPr>
          <p:nvPr/>
        </p:nvSpPr>
        <p:spPr bwMode="auto">
          <a:xfrm>
            <a:off x="357190" y="1285860"/>
            <a:ext cx="5357818" cy="928694"/>
          </a:xfrm>
          <a:prstGeom prst="rect">
            <a:avLst/>
          </a:prstGeom>
          <a:noFill/>
          <a:ln w="9525">
            <a:solidFill>
              <a:srgbClr val="003D3B">
                <a:lumMod val="50000"/>
              </a:srgbClr>
            </a:solidFill>
            <a:miter lim="800000"/>
            <a:headEnd/>
            <a:tailEnd/>
          </a:ln>
        </p:spPr>
        <p:txBody>
          <a:bodyPr wrap="square" lIns="180000" anchor="ctr" anchorCtr="0">
            <a:noAutofit/>
          </a:bodyPr>
          <a:lstStyle>
            <a:defPPr>
              <a:defRPr lang="zh-CN"/>
            </a:defPPr>
            <a:lvl1pPr>
              <a:lnSpc>
                <a:spcPct val="120000"/>
              </a:lnSpc>
              <a:defRPr b="1">
                <a:latin typeface="微软雅黑" panose="020B0503020204020204" pitchFamily="34" charset="-122"/>
                <a:ea typeface="微软雅黑" panose="020B0503020204020204" pitchFamily="34" charset="-122"/>
              </a:defRPr>
            </a:lvl1pPr>
          </a:lstStyle>
          <a:p>
            <a:pPr>
              <a:lnSpc>
                <a:spcPct val="100000"/>
              </a:lnSpc>
            </a:pPr>
            <a:r>
              <a:rPr lang="en-US" altLang="zh-CN" b="0" dirty="0" smtClean="0">
                <a:solidFill>
                  <a:schemeClr val="tx1"/>
                </a:solidFill>
              </a:rPr>
              <a:t>2013</a:t>
            </a:r>
            <a:r>
              <a:rPr lang="zh-CN" altLang="en-US" b="0" dirty="0" smtClean="0">
                <a:solidFill>
                  <a:schemeClr val="tx1"/>
                </a:solidFill>
              </a:rPr>
              <a:t>年</a:t>
            </a:r>
            <a:r>
              <a:rPr lang="en-US" altLang="zh-CN" b="0" dirty="0" smtClean="0">
                <a:solidFill>
                  <a:schemeClr val="tx1"/>
                </a:solidFill>
              </a:rPr>
              <a:t>8</a:t>
            </a:r>
            <a:r>
              <a:rPr lang="zh-CN" altLang="en-US" b="0" dirty="0" smtClean="0">
                <a:solidFill>
                  <a:schemeClr val="tx1"/>
                </a:solidFill>
              </a:rPr>
              <a:t>月</a:t>
            </a:r>
            <a:r>
              <a:rPr lang="en-US" altLang="zh-CN" b="0" dirty="0" smtClean="0">
                <a:solidFill>
                  <a:schemeClr val="tx1"/>
                </a:solidFill>
              </a:rPr>
              <a:t>23</a:t>
            </a:r>
            <a:r>
              <a:rPr lang="zh-CN" altLang="en-US" b="0" dirty="0" smtClean="0">
                <a:solidFill>
                  <a:schemeClr val="tx1"/>
                </a:solidFill>
              </a:rPr>
              <a:t>日，工业和信息化部印发</a:t>
            </a:r>
            <a:r>
              <a:rPr lang="en-US" altLang="zh-CN" dirty="0" smtClean="0">
                <a:solidFill>
                  <a:srgbClr val="FF0000"/>
                </a:solidFill>
              </a:rPr>
              <a:t>《</a:t>
            </a:r>
            <a:r>
              <a:rPr lang="zh-CN" altLang="en-US" dirty="0" smtClean="0">
                <a:solidFill>
                  <a:srgbClr val="FF0000"/>
                </a:solidFill>
              </a:rPr>
              <a:t>信息化和工业化深度融合专项行动计划（</a:t>
            </a:r>
            <a:r>
              <a:rPr lang="en-US" altLang="zh-CN" dirty="0" smtClean="0">
                <a:solidFill>
                  <a:srgbClr val="FF0000"/>
                </a:solidFill>
              </a:rPr>
              <a:t>2013-2018</a:t>
            </a:r>
            <a:r>
              <a:rPr lang="zh-CN" altLang="en-US" dirty="0" smtClean="0">
                <a:solidFill>
                  <a:srgbClr val="FF0000"/>
                </a:solidFill>
              </a:rPr>
              <a:t>年）</a:t>
            </a:r>
            <a:r>
              <a:rPr lang="en-US" altLang="zh-CN" dirty="0" smtClean="0">
                <a:solidFill>
                  <a:srgbClr val="FF0000"/>
                </a:solidFill>
              </a:rPr>
              <a:t>》</a:t>
            </a:r>
            <a:r>
              <a:rPr lang="zh-CN" altLang="en-US" b="0" dirty="0" smtClean="0">
                <a:solidFill>
                  <a:schemeClr val="tx1"/>
                </a:solidFill>
              </a:rPr>
              <a:t>，作为实施两化深度融合的行动纲领。</a:t>
            </a:r>
            <a:endParaRPr lang="zh-CN" altLang="en-US" b="0" dirty="0">
              <a:solidFill>
                <a:schemeClr val="tx1"/>
              </a:solidFill>
            </a:endParaRPr>
          </a:p>
        </p:txBody>
      </p:sp>
      <p:sp>
        <p:nvSpPr>
          <p:cNvPr id="8" name="矩形 7"/>
          <p:cNvSpPr/>
          <p:nvPr/>
        </p:nvSpPr>
        <p:spPr>
          <a:xfrm>
            <a:off x="5647555" y="3908546"/>
            <a:ext cx="3380392" cy="388321"/>
          </a:xfrm>
          <a:prstGeom prst="rect">
            <a:avLst/>
          </a:prstGeom>
          <a:solidFill>
            <a:srgbClr val="B6DCDF"/>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rgbClr val="FF0000"/>
                </a:solidFill>
                <a:latin typeface="微软雅黑" panose="020B0503020204020204" pitchFamily="34" charset="-122"/>
                <a:ea typeface="微软雅黑" panose="020B0503020204020204" pitchFamily="34" charset="-122"/>
              </a:rPr>
              <a:t>行动七 </a:t>
            </a:r>
            <a:r>
              <a:rPr lang="zh-CN" altLang="en-US" sz="1600" b="1" dirty="0" smtClean="0">
                <a:solidFill>
                  <a:schemeClr val="tx1"/>
                </a:solidFill>
                <a:latin typeface="微软雅黑" panose="020B0503020204020204" pitchFamily="34" charset="-122"/>
                <a:ea typeface="微软雅黑" panose="020B0503020204020204" pitchFamily="34" charset="-122"/>
              </a:rPr>
              <a:t>互联网与工业融合创新行动</a:t>
            </a:r>
          </a:p>
        </p:txBody>
      </p:sp>
      <p:sp>
        <p:nvSpPr>
          <p:cNvPr id="10" name="剪去单角的矩形 9"/>
          <p:cNvSpPr/>
          <p:nvPr/>
        </p:nvSpPr>
        <p:spPr>
          <a:xfrm>
            <a:off x="285719" y="2571745"/>
            <a:ext cx="5143537" cy="3929090"/>
          </a:xfrm>
          <a:prstGeom prst="snip1Rect">
            <a:avLst>
              <a:gd name="adj" fmla="val 371"/>
            </a:avLst>
          </a:prstGeom>
          <a:solidFill>
            <a:schemeClr val="bg1"/>
          </a:solid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smtClean="0">
              <a:solidFill>
                <a:schemeClr val="tx1"/>
              </a:solidFill>
              <a:latin typeface="微软雅黑" panose="020B0503020204020204" pitchFamily="34" charset="-122"/>
              <a:ea typeface="微软雅黑" panose="020B0503020204020204" pitchFamily="34" charset="-122"/>
            </a:endParaRPr>
          </a:p>
        </p:txBody>
      </p:sp>
      <p:sp>
        <p:nvSpPr>
          <p:cNvPr id="9" name="矩形 8"/>
          <p:cNvSpPr/>
          <p:nvPr/>
        </p:nvSpPr>
        <p:spPr>
          <a:xfrm>
            <a:off x="317204" y="2643182"/>
            <a:ext cx="540020" cy="3857652"/>
          </a:xfrm>
          <a:prstGeom prst="rect">
            <a:avLst/>
          </a:prstGeom>
          <a:solidFill>
            <a:schemeClr val="accent1">
              <a:lumMod val="20000"/>
              <a:lumOff val="80000"/>
            </a:schemeClr>
          </a:solidFill>
          <a:ln>
            <a:noFill/>
          </a:ln>
          <a:effectLst/>
        </p:spPr>
        <p:style>
          <a:lnRef idx="1">
            <a:schemeClr val="accent1"/>
          </a:lnRef>
          <a:fillRef idx="2">
            <a:schemeClr val="accent1"/>
          </a:fillRef>
          <a:effectRef idx="1">
            <a:schemeClr val="accent1"/>
          </a:effectRef>
          <a:fontRef idx="minor">
            <a:schemeClr val="dk1"/>
          </a:fontRef>
        </p:style>
        <p:txBody>
          <a:bodyPr vert="eaVert" wrap="square" anchor="ctr">
            <a:noAutofit/>
          </a:bodyPr>
          <a:lstStyle/>
          <a:p>
            <a:pPr algn="ctr"/>
            <a:r>
              <a:rPr lang="zh-CN" altLang="en-US" sz="2000" b="1" kern="2400" spc="2000" dirty="0" smtClean="0">
                <a:latin typeface="微软雅黑" panose="020B0503020204020204" pitchFamily="34" charset="-122"/>
                <a:ea typeface="微软雅黑" panose="020B0503020204020204" pitchFamily="34" charset="-122"/>
              </a:rPr>
              <a:t>八项专项行动</a:t>
            </a:r>
            <a:endParaRPr lang="zh-CN" altLang="en-US" sz="2000" b="1" kern="2400" spc="2000" dirty="0">
              <a:latin typeface="微软雅黑" panose="020B0503020204020204" pitchFamily="34" charset="-122"/>
              <a:ea typeface="微软雅黑" panose="020B0503020204020204" pitchFamily="34" charset="-122"/>
            </a:endParaRPr>
          </a:p>
        </p:txBody>
      </p:sp>
      <p:sp>
        <p:nvSpPr>
          <p:cNvPr id="11" name="TextBox 10"/>
          <p:cNvSpPr txBox="1"/>
          <p:nvPr/>
        </p:nvSpPr>
        <p:spPr>
          <a:xfrm>
            <a:off x="928662" y="2695417"/>
            <a:ext cx="4399553" cy="3662541"/>
          </a:xfrm>
          <a:prstGeom prst="rect">
            <a:avLst/>
          </a:prstGeom>
          <a:noFill/>
        </p:spPr>
        <p:txBody>
          <a:bodyPr wrap="square" rtlCol="0">
            <a:spAutoFit/>
          </a:bodyPr>
          <a:lstStyle/>
          <a:p>
            <a:pPr indent="-457200">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一：“</a:t>
            </a:r>
            <a:r>
              <a:rPr kumimoji="1" lang="zh-CN" altLang="en-US" dirty="0">
                <a:latin typeface="微软雅黑" panose="020B0503020204020204" pitchFamily="34" charset="-122"/>
                <a:ea typeface="微软雅黑" panose="020B0503020204020204" pitchFamily="34" charset="-122"/>
              </a:rPr>
              <a:t>企业两化融合管理体系”标准</a:t>
            </a:r>
            <a:r>
              <a:rPr kumimoji="1" lang="zh-CN" altLang="en-US" dirty="0" smtClean="0">
                <a:latin typeface="微软雅黑" panose="020B0503020204020204" pitchFamily="34" charset="-122"/>
                <a:ea typeface="微软雅黑" panose="020B0503020204020204" pitchFamily="34" charset="-122"/>
              </a:rPr>
              <a:t>建设     和</a:t>
            </a:r>
            <a:r>
              <a:rPr kumimoji="1" lang="zh-CN" altLang="en-US" dirty="0">
                <a:latin typeface="微软雅黑" panose="020B0503020204020204" pitchFamily="34" charset="-122"/>
                <a:ea typeface="微软雅黑" panose="020B0503020204020204" pitchFamily="34" charset="-122"/>
              </a:rPr>
              <a:t>推广行动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二：企业</a:t>
            </a:r>
            <a:r>
              <a:rPr kumimoji="1" lang="zh-CN" altLang="en-US" dirty="0">
                <a:latin typeface="微软雅黑" panose="020B0503020204020204" pitchFamily="34" charset="-122"/>
                <a:ea typeface="微软雅黑" panose="020B0503020204020204" pitchFamily="34" charset="-122"/>
              </a:rPr>
              <a:t>两化深度融合示范推广行动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三：中小企业</a:t>
            </a:r>
            <a:r>
              <a:rPr kumimoji="1" lang="zh-CN" altLang="en-US" dirty="0">
                <a:latin typeface="微软雅黑" panose="020B0503020204020204" pitchFamily="34" charset="-122"/>
                <a:ea typeface="微软雅黑" panose="020B0503020204020204" pitchFamily="34" charset="-122"/>
              </a:rPr>
              <a:t>两化融合能力提升行动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四：电子商务</a:t>
            </a:r>
            <a:r>
              <a:rPr kumimoji="1" lang="zh-CN" altLang="en-US" dirty="0">
                <a:latin typeface="微软雅黑" panose="020B0503020204020204" pitchFamily="34" charset="-122"/>
                <a:ea typeface="微软雅黑" panose="020B0503020204020204" pitchFamily="34" charset="-122"/>
              </a:rPr>
              <a:t>和物流信息化集成创新行动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五：重点</a:t>
            </a:r>
            <a:r>
              <a:rPr kumimoji="1" lang="zh-CN" altLang="en-US" dirty="0">
                <a:latin typeface="微软雅黑" panose="020B0503020204020204" pitchFamily="34" charset="-122"/>
                <a:ea typeface="微软雅黑" panose="020B0503020204020204" pitchFamily="34" charset="-122"/>
              </a:rPr>
              <a:t>领域智能化水平提升行动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六：智能</a:t>
            </a:r>
            <a:r>
              <a:rPr kumimoji="1" lang="zh-CN" altLang="en-US" dirty="0">
                <a:latin typeface="微软雅黑" panose="020B0503020204020204" pitchFamily="34" charset="-122"/>
                <a:ea typeface="微软雅黑" panose="020B0503020204020204" pitchFamily="34" charset="-122"/>
              </a:rPr>
              <a:t>制造生产模式培育行动</a:t>
            </a:r>
          </a:p>
          <a:p>
            <a:pPr>
              <a:spcBef>
                <a:spcPts val="600"/>
              </a:spcBef>
              <a:spcAft>
                <a:spcPts val="600"/>
              </a:spcAft>
            </a:pPr>
            <a:r>
              <a:rPr kumimoji="1" lang="zh-CN" altLang="en-US" i="1" u="sng" dirty="0" smtClean="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七：互联网</a:t>
            </a:r>
            <a:r>
              <a:rPr kumimoji="1" lang="zh-CN" altLang="en-US" i="1" u="sng"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与工业融合创新行动</a:t>
            </a:r>
          </a:p>
          <a:p>
            <a:pPr>
              <a:spcBef>
                <a:spcPts val="600"/>
              </a:spcBef>
              <a:spcAft>
                <a:spcPts val="600"/>
              </a:spcAft>
            </a:pPr>
            <a:r>
              <a:rPr kumimoji="1" lang="zh-CN" altLang="en-US" dirty="0" smtClean="0">
                <a:latin typeface="微软雅黑" panose="020B0503020204020204" pitchFamily="34" charset="-122"/>
                <a:ea typeface="微软雅黑" panose="020B0503020204020204" pitchFamily="34" charset="-122"/>
              </a:rPr>
              <a:t>八：信息</a:t>
            </a:r>
            <a:r>
              <a:rPr kumimoji="1" lang="zh-CN" altLang="en-US" dirty="0">
                <a:latin typeface="微软雅黑" panose="020B0503020204020204" pitchFamily="34" charset="-122"/>
                <a:ea typeface="微软雅黑" panose="020B0503020204020204" pitchFamily="34" charset="-122"/>
              </a:rPr>
              <a:t>产业支撑服务能力提升</a:t>
            </a:r>
            <a:r>
              <a:rPr kumimoji="1" lang="zh-CN" altLang="en-US" dirty="0" smtClean="0">
                <a:latin typeface="微软雅黑" panose="020B0503020204020204" pitchFamily="34" charset="-122"/>
                <a:ea typeface="微软雅黑" panose="020B0503020204020204" pitchFamily="34" charset="-122"/>
              </a:rPr>
              <a:t>行动</a:t>
            </a:r>
            <a:endParaRPr kumimoji="1" lang="zh-CN" altLang="en-US" dirty="0">
              <a:latin typeface="微软雅黑" panose="020B0503020204020204" pitchFamily="34" charset="-122"/>
              <a:ea typeface="微软雅黑" panose="020B0503020204020204" pitchFamily="34" charset="-122"/>
            </a:endParaRPr>
          </a:p>
        </p:txBody>
      </p:sp>
      <p:sp>
        <p:nvSpPr>
          <p:cNvPr id="12" name="矩形 11"/>
          <p:cNvSpPr/>
          <p:nvPr/>
        </p:nvSpPr>
        <p:spPr>
          <a:xfrm>
            <a:off x="5715008" y="4368875"/>
            <a:ext cx="3286148" cy="2131959"/>
          </a:xfrm>
          <a:prstGeom prst="rect">
            <a:avLst/>
          </a:prstGeom>
          <a:noFill/>
          <a:ln/>
          <a:effectLst/>
        </p:spPr>
        <p:style>
          <a:lnRef idx="1">
            <a:schemeClr val="accent1"/>
          </a:lnRef>
          <a:fillRef idx="2">
            <a:schemeClr val="accent1"/>
          </a:fillRef>
          <a:effectRef idx="1">
            <a:schemeClr val="accent1"/>
          </a:effectRef>
          <a:fontRef idx="minor">
            <a:schemeClr val="dk1"/>
          </a:fontRef>
        </p:style>
        <p:txBody>
          <a:bodyPr rtlCol="0" anchor="ctr"/>
          <a:lstStyle/>
          <a:p>
            <a:pPr>
              <a:lnSpc>
                <a:spcPct val="120000"/>
              </a:lnSpc>
            </a:pPr>
            <a:r>
              <a:rPr lang="zh-CN" altLang="en-US" sz="1600" b="0" dirty="0" smtClean="0">
                <a:solidFill>
                  <a:srgbClr val="FF0000"/>
                </a:solidFill>
                <a:latin typeface="微软雅黑" panose="020B0503020204020204" pitchFamily="34" charset="-122"/>
                <a:ea typeface="微软雅黑" panose="020B0503020204020204" pitchFamily="34" charset="-122"/>
              </a:rPr>
              <a:t>深化物联网、互联网在工业中的应用</a:t>
            </a:r>
            <a:r>
              <a:rPr lang="zh-CN" altLang="en-US" sz="1600" b="0" dirty="0" smtClean="0">
                <a:solidFill>
                  <a:schemeClr val="tx1"/>
                </a:solidFill>
                <a:latin typeface="微软雅黑" panose="020B0503020204020204" pitchFamily="34" charset="-122"/>
                <a:ea typeface="微软雅黑" panose="020B0503020204020204" pitchFamily="34" charset="-122"/>
              </a:rPr>
              <a:t>，促进工业全产业链、全价值链信息交互和集成协作，创新要素配置、生产制造和产业组织方式，延伸产业链，培育新业态，推动中国制造向中国创造转变。</a:t>
            </a:r>
            <a:endParaRPr lang="zh-CN" altLang="en-US" sz="1600" b="0" dirty="0" smtClean="0">
              <a:solidFill>
                <a:prstClr val="black"/>
              </a:solidFill>
              <a:latin typeface="微软雅黑" panose="020B0503020204020204" pitchFamily="34" charset="-122"/>
              <a:ea typeface="微软雅黑" panose="020B0503020204020204" pitchFamily="34" charset="-122"/>
              <a:sym typeface="华文细黑" pitchFamily="2" charset="-122"/>
            </a:endParaRPr>
          </a:p>
        </p:txBody>
      </p:sp>
      <p:sp>
        <p:nvSpPr>
          <p:cNvPr id="13" name="右箭头 12"/>
          <p:cNvSpPr/>
          <p:nvPr/>
        </p:nvSpPr>
        <p:spPr bwMode="auto">
          <a:xfrm>
            <a:off x="4786314" y="5643578"/>
            <a:ext cx="785818" cy="214314"/>
          </a:xfrm>
          <a:prstGeom prst="rightArrow">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灯片编号占位符 13"/>
          <p:cNvSpPr>
            <a:spLocks noGrp="1"/>
          </p:cNvSpPr>
          <p:nvPr>
            <p:ph type="sldNum" sz="quarter" idx="12"/>
          </p:nvPr>
        </p:nvSpPr>
        <p:spPr/>
        <p:txBody>
          <a:bodyPr/>
          <a:lstStyle/>
          <a:p>
            <a:pPr>
              <a:defRPr/>
            </a:pPr>
            <a:fld id="{54AE1247-3C21-4221-BD23-C5659A1CB812}" type="slidenum">
              <a:rPr lang="zh-CN" altLang="en-US" smtClean="0"/>
              <a:pPr>
                <a:defRPr/>
              </a:pPr>
              <a:t>22</a:t>
            </a:fld>
            <a:endParaRPr lang="zh-CN" altLang="en-US" sz="1800" b="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5"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23</a:t>
            </a:fld>
            <a:endParaRPr lang="en-US" altLang="zh-CN" b="0" dirty="0" smtClean="0">
              <a:solidFill>
                <a:schemeClr val="tx1"/>
              </a:solidFill>
            </a:endParaRPr>
          </a:p>
        </p:txBody>
      </p:sp>
      <p:sp>
        <p:nvSpPr>
          <p:cNvPr id="2" name="标题 1"/>
          <p:cNvSpPr>
            <a:spLocks noGrp="1"/>
          </p:cNvSpPr>
          <p:nvPr>
            <p:ph type="title"/>
          </p:nvPr>
        </p:nvSpPr>
        <p:spPr>
          <a:xfrm>
            <a:off x="-142908" y="0"/>
            <a:ext cx="9036310" cy="1143000"/>
          </a:xfrm>
        </p:spPr>
        <p:txBody>
          <a:bodyPr>
            <a:normAutofit/>
          </a:bodyPr>
          <a:lstStyle/>
          <a:p>
            <a:pPr>
              <a:defRPr/>
            </a:pPr>
            <a:r>
              <a:rPr lang="zh-CN" altLang="en-US" sz="3200" dirty="0" smtClean="0">
                <a:solidFill>
                  <a:srgbClr val="0F0FD7"/>
                </a:solidFill>
                <a:latin typeface="黑体" pitchFamily="49" charset="-122"/>
                <a:ea typeface="黑体" pitchFamily="49" charset="-122"/>
                <a:sym typeface="黑体" pitchFamily="49" charset="-122"/>
              </a:rPr>
              <a:t>（二）互联网与工业融合创新行动</a:t>
            </a:r>
          </a:p>
        </p:txBody>
      </p:sp>
      <p:sp>
        <p:nvSpPr>
          <p:cNvPr id="22532" name="TextBox 6"/>
          <p:cNvSpPr txBox="1">
            <a:spLocks noChangeArrowheads="1"/>
          </p:cNvSpPr>
          <p:nvPr/>
        </p:nvSpPr>
        <p:spPr bwMode="auto">
          <a:xfrm>
            <a:off x="4427538" y="3644900"/>
            <a:ext cx="1108075" cy="369888"/>
          </a:xfrm>
          <a:prstGeom prst="rect">
            <a:avLst/>
          </a:prstGeom>
          <a:noFill/>
          <a:ln w="9525">
            <a:noFill/>
            <a:miter lim="800000"/>
            <a:headEnd/>
            <a:tailEnd/>
          </a:ln>
        </p:spPr>
        <p:txBody>
          <a:bodyPr wrap="none">
            <a:spAutoFit/>
          </a:bodyPr>
          <a:lstStyle/>
          <a:p>
            <a:r>
              <a:rPr lang="zh-CN" altLang="en-US">
                <a:latin typeface="微软雅黑" pitchFamily="34" charset="-122"/>
                <a:ea typeface="微软雅黑" pitchFamily="34" charset="-122"/>
              </a:rPr>
              <a:t>政策支持</a:t>
            </a:r>
          </a:p>
        </p:txBody>
      </p:sp>
      <p:sp>
        <p:nvSpPr>
          <p:cNvPr id="32" name="矩形 31"/>
          <p:cNvSpPr/>
          <p:nvPr/>
        </p:nvSpPr>
        <p:spPr bwMode="auto">
          <a:xfrm>
            <a:off x="238125" y="1071546"/>
            <a:ext cx="8639175" cy="1079500"/>
          </a:xfrm>
          <a:prstGeom prst="rect">
            <a:avLst/>
          </a:prstGeom>
          <a:ln w="28575"/>
        </p:spPr>
        <p:style>
          <a:lnRef idx="2">
            <a:schemeClr val="accent2"/>
          </a:lnRef>
          <a:fillRef idx="1">
            <a:schemeClr val="lt1"/>
          </a:fillRef>
          <a:effectRef idx="0">
            <a:schemeClr val="accent2"/>
          </a:effectRef>
          <a:fontRef idx="minor">
            <a:schemeClr val="dk1"/>
          </a:fontRef>
        </p:style>
        <p:txBody>
          <a:bodyPr anchor="ctr"/>
          <a:lstStyle/>
          <a:p>
            <a:pPr indent="406400"/>
            <a:r>
              <a:rPr lang="zh-CN" altLang="en-US" dirty="0" smtClean="0">
                <a:solidFill>
                  <a:srgbClr val="FF0000"/>
                </a:solidFill>
                <a:latin typeface="微软雅黑" pitchFamily="34" charset="-122"/>
                <a:ea typeface="微软雅黑" pitchFamily="34" charset="-122"/>
                <a:sym typeface="Times New Roman" pitchFamily="18" charset="0"/>
              </a:rPr>
              <a:t>工信部两化深度融合专项行动计划的第七项行动“互联网与工业融合创新”</a:t>
            </a:r>
            <a:r>
              <a:rPr lang="zh-CN" altLang="en-US" dirty="0" smtClean="0">
                <a:latin typeface="微软雅黑" pitchFamily="34" charset="-122"/>
                <a:ea typeface="微软雅黑" pitchFamily="34" charset="-122"/>
                <a:sym typeface="Times New Roman" pitchFamily="18" charset="0"/>
              </a:rPr>
              <a:t>中提出了开展互联网与工业融合创新行动，力求支持一批典型互联网企业，培育基于互联网的新模式新业态，并在更大范围内进行经验总结和应用推广。</a:t>
            </a:r>
            <a:endParaRPr lang="zh-CN" altLang="en-US" dirty="0">
              <a:latin typeface="微软雅黑" pitchFamily="34" charset="-122"/>
              <a:ea typeface="微软雅黑" pitchFamily="34" charset="-122"/>
              <a:sym typeface="宋体" pitchFamily="2" charset="-122"/>
            </a:endParaRPr>
          </a:p>
        </p:txBody>
      </p:sp>
      <p:sp>
        <p:nvSpPr>
          <p:cNvPr id="22571" name="矩形 45"/>
          <p:cNvSpPr>
            <a:spLocks noChangeArrowheads="1"/>
          </p:cNvSpPr>
          <p:nvPr/>
        </p:nvSpPr>
        <p:spPr bwMode="auto">
          <a:xfrm>
            <a:off x="5857884" y="2643182"/>
            <a:ext cx="3071834" cy="3200876"/>
          </a:xfrm>
          <a:prstGeom prst="rect">
            <a:avLst/>
          </a:prstGeom>
          <a:noFill/>
          <a:ln w="12700">
            <a:solidFill>
              <a:schemeClr val="bg2"/>
            </a:solidFill>
            <a:miter lim="800000"/>
            <a:headEnd/>
            <a:tailEnd/>
          </a:ln>
        </p:spPr>
        <p:txBody>
          <a:bodyPr wrap="square">
            <a:spAutoFit/>
          </a:bodyPr>
          <a:lstStyle/>
          <a:p>
            <a:pPr>
              <a:lnSpc>
                <a:spcPct val="150000"/>
              </a:lnSpc>
              <a:spcBef>
                <a:spcPts val="600"/>
              </a:spcBef>
              <a:spcAft>
                <a:spcPts val="600"/>
              </a:spcAft>
            </a:pPr>
            <a:r>
              <a:rPr lang="zh-CN" altLang="zh-CN" sz="1600" dirty="0" smtClean="0">
                <a:solidFill>
                  <a:srgbClr val="FF0000"/>
                </a:solidFill>
                <a:latin typeface="微软雅黑" pitchFamily="34" charset="-122"/>
                <a:ea typeface="微软雅黑" pitchFamily="34" charset="-122"/>
                <a:cs typeface="Times New Roman" pitchFamily="18" charset="0"/>
              </a:rPr>
              <a:t>第七</a:t>
            </a:r>
            <a:r>
              <a:rPr lang="zh-CN" altLang="zh-CN" sz="1600" dirty="0">
                <a:solidFill>
                  <a:srgbClr val="FF0000"/>
                </a:solidFill>
                <a:latin typeface="微软雅黑" pitchFamily="34" charset="-122"/>
                <a:ea typeface="微软雅黑" pitchFamily="34" charset="-122"/>
                <a:cs typeface="Times New Roman" pitchFamily="18" charset="0"/>
              </a:rPr>
              <a:t>项行动“互联网与工业融合创新”</a:t>
            </a:r>
            <a:r>
              <a:rPr lang="zh-CN" altLang="zh-CN" sz="1600" dirty="0">
                <a:solidFill>
                  <a:schemeClr val="bg1"/>
                </a:solidFill>
                <a:latin typeface="微软雅黑" pitchFamily="34" charset="-122"/>
                <a:ea typeface="微软雅黑" pitchFamily="34" charset="-122"/>
                <a:cs typeface="Times New Roman" pitchFamily="18" charset="0"/>
              </a:rPr>
              <a:t>中</a:t>
            </a:r>
            <a:r>
              <a:rPr lang="zh-CN" altLang="zh-CN" sz="1600" dirty="0" smtClean="0">
                <a:solidFill>
                  <a:schemeClr val="bg1"/>
                </a:solidFill>
                <a:latin typeface="微软雅黑" pitchFamily="34" charset="-122"/>
                <a:ea typeface="微软雅黑" pitchFamily="34" charset="-122"/>
                <a:cs typeface="Times New Roman" pitchFamily="18" charset="0"/>
              </a:rPr>
              <a:t>提出开展</a:t>
            </a:r>
            <a:r>
              <a:rPr lang="zh-CN" altLang="en-US" sz="1600" dirty="0">
                <a:solidFill>
                  <a:schemeClr val="bg1"/>
                </a:solidFill>
                <a:latin typeface="微软雅黑" pitchFamily="34" charset="-122"/>
                <a:ea typeface="微软雅黑" pitchFamily="34" charset="-122"/>
                <a:cs typeface="Times New Roman" pitchFamily="18" charset="0"/>
              </a:rPr>
              <a:t>融合创新</a:t>
            </a:r>
            <a:r>
              <a:rPr lang="zh-CN" altLang="en-US" sz="1600" b="1" dirty="0">
                <a:solidFill>
                  <a:srgbClr val="0000FF"/>
                </a:solidFill>
                <a:latin typeface="微软雅黑" pitchFamily="34" charset="-122"/>
                <a:ea typeface="微软雅黑" pitchFamily="34" charset="-122"/>
                <a:cs typeface="Times New Roman" pitchFamily="18" charset="0"/>
              </a:rPr>
              <a:t>试点示范</a:t>
            </a:r>
            <a:r>
              <a:rPr lang="zh-CN" altLang="zh-CN" sz="1600" b="1" dirty="0">
                <a:solidFill>
                  <a:srgbClr val="0000FF"/>
                </a:solidFill>
                <a:latin typeface="微软雅黑" pitchFamily="34" charset="-122"/>
                <a:ea typeface="微软雅黑" pitchFamily="34" charset="-122"/>
                <a:cs typeface="Times New Roman" pitchFamily="18" charset="0"/>
              </a:rPr>
              <a:t>行动</a:t>
            </a:r>
            <a:r>
              <a:rPr lang="zh-CN" altLang="zh-CN" sz="1600" dirty="0">
                <a:solidFill>
                  <a:schemeClr val="bg1"/>
                </a:solidFill>
                <a:latin typeface="微软雅黑" pitchFamily="34" charset="-122"/>
                <a:ea typeface="微软雅黑" pitchFamily="34" charset="-122"/>
                <a:cs typeface="Times New Roman" pitchFamily="18" charset="0"/>
              </a:rPr>
              <a:t>，力求支持一批典型互联网企业，培育个性化定制、众包以及移动</a:t>
            </a:r>
            <a:r>
              <a:rPr lang="en-US" altLang="zh-CN" sz="1600" dirty="0">
                <a:solidFill>
                  <a:schemeClr val="bg1"/>
                </a:solidFill>
                <a:latin typeface="微软雅黑" pitchFamily="34" charset="-122"/>
                <a:ea typeface="微软雅黑" pitchFamily="34" charset="-122"/>
                <a:cs typeface="Arial" pitchFamily="34" charset="0"/>
              </a:rPr>
              <a:t>O2O</a:t>
            </a:r>
            <a:r>
              <a:rPr lang="zh-CN" altLang="en-US" sz="1600" dirty="0" smtClean="0">
                <a:solidFill>
                  <a:schemeClr val="bg1"/>
                </a:solidFill>
                <a:latin typeface="微软雅黑" pitchFamily="34" charset="-122"/>
                <a:ea typeface="微软雅黑" pitchFamily="34" charset="-122"/>
                <a:cs typeface="Times New Roman" pitchFamily="18" charset="0"/>
              </a:rPr>
              <a:t>等成功</a:t>
            </a:r>
            <a:r>
              <a:rPr lang="zh-CN" altLang="en-US" sz="1600" dirty="0">
                <a:solidFill>
                  <a:schemeClr val="bg1"/>
                </a:solidFill>
                <a:latin typeface="微软雅黑" pitchFamily="34" charset="-122"/>
                <a:ea typeface="微软雅黑" pitchFamily="34" charset="-122"/>
                <a:cs typeface="Times New Roman" pitchFamily="18" charset="0"/>
              </a:rPr>
              <a:t>模式</a:t>
            </a:r>
            <a:r>
              <a:rPr lang="zh-CN" altLang="en-US" sz="1600" dirty="0" smtClean="0">
                <a:solidFill>
                  <a:schemeClr val="bg1"/>
                </a:solidFill>
                <a:latin typeface="微软雅黑" pitchFamily="34" charset="-122"/>
                <a:ea typeface="微软雅黑" pitchFamily="34" charset="-122"/>
                <a:cs typeface="Times New Roman" pitchFamily="18" charset="0"/>
              </a:rPr>
              <a:t>。</a:t>
            </a:r>
            <a:endParaRPr lang="en-US" altLang="zh-CN" sz="1600" dirty="0" smtClean="0">
              <a:solidFill>
                <a:schemeClr val="bg1"/>
              </a:solidFill>
              <a:latin typeface="微软雅黑" pitchFamily="34" charset="-122"/>
              <a:ea typeface="微软雅黑" pitchFamily="34" charset="-122"/>
              <a:cs typeface="Times New Roman" pitchFamily="18" charset="0"/>
            </a:endParaRPr>
          </a:p>
          <a:p>
            <a:pPr>
              <a:lnSpc>
                <a:spcPct val="150000"/>
              </a:lnSpc>
              <a:spcBef>
                <a:spcPts val="600"/>
              </a:spcBef>
              <a:spcAft>
                <a:spcPts val="600"/>
              </a:spcAft>
            </a:pPr>
            <a:r>
              <a:rPr lang="zh-CN" altLang="en-US" sz="1600" dirty="0" smtClean="0">
                <a:solidFill>
                  <a:schemeClr val="bg1"/>
                </a:solidFill>
                <a:latin typeface="微软雅黑" pitchFamily="34" charset="-122"/>
                <a:ea typeface="微软雅黑" pitchFamily="34" charset="-122"/>
                <a:cs typeface="Times New Roman" pitchFamily="18" charset="0"/>
              </a:rPr>
              <a:t>已于</a:t>
            </a:r>
            <a:r>
              <a:rPr lang="en-US" altLang="zh-CN" sz="1600" dirty="0" smtClean="0">
                <a:solidFill>
                  <a:schemeClr val="bg1"/>
                </a:solidFill>
                <a:latin typeface="微软雅黑" pitchFamily="34" charset="-122"/>
                <a:ea typeface="微软雅黑" pitchFamily="34" charset="-122"/>
                <a:cs typeface="Times New Roman" pitchFamily="18" charset="0"/>
              </a:rPr>
              <a:t>2014</a:t>
            </a:r>
            <a:r>
              <a:rPr lang="zh-CN" altLang="en-US" sz="1600" dirty="0" smtClean="0">
                <a:solidFill>
                  <a:schemeClr val="bg1"/>
                </a:solidFill>
                <a:latin typeface="微软雅黑" pitchFamily="34" charset="-122"/>
                <a:ea typeface="微软雅黑" pitchFamily="34" charset="-122"/>
                <a:cs typeface="Times New Roman" pitchFamily="18" charset="0"/>
              </a:rPr>
              <a:t>年开展</a:t>
            </a:r>
            <a:r>
              <a:rPr lang="zh-CN" altLang="en-US" sz="1600" dirty="0">
                <a:solidFill>
                  <a:schemeClr val="bg1"/>
                </a:solidFill>
                <a:latin typeface="微软雅黑" pitchFamily="34" charset="-122"/>
                <a:ea typeface="微软雅黑" pitchFamily="34" charset="-122"/>
                <a:cs typeface="Times New Roman" pitchFamily="18" charset="0"/>
              </a:rPr>
              <a:t>了第一批试点项目，目前正在</a:t>
            </a:r>
            <a:r>
              <a:rPr lang="zh-CN" altLang="en-US" sz="1600" dirty="0" smtClean="0">
                <a:solidFill>
                  <a:schemeClr val="bg1"/>
                </a:solidFill>
                <a:latin typeface="微软雅黑" pitchFamily="34" charset="-122"/>
                <a:ea typeface="微软雅黑" pitchFamily="34" charset="-122"/>
                <a:cs typeface="Times New Roman" pitchFamily="18" charset="0"/>
              </a:rPr>
              <a:t>组织更大范围的企业申报</a:t>
            </a:r>
            <a:r>
              <a:rPr lang="zh-CN" altLang="en-US" sz="1600" dirty="0">
                <a:solidFill>
                  <a:schemeClr val="bg1"/>
                </a:solidFill>
                <a:latin typeface="微软雅黑" pitchFamily="34" charset="-122"/>
                <a:ea typeface="微软雅黑" pitchFamily="34" charset="-122"/>
                <a:cs typeface="Times New Roman" pitchFamily="18" charset="0"/>
              </a:rPr>
              <a:t>第二批试点</a:t>
            </a:r>
            <a:r>
              <a:rPr lang="zh-CN" altLang="en-US" sz="1600" dirty="0" smtClean="0">
                <a:solidFill>
                  <a:schemeClr val="bg1"/>
                </a:solidFill>
                <a:latin typeface="微软雅黑" pitchFamily="34" charset="-122"/>
                <a:ea typeface="微软雅黑" pitchFamily="34" charset="-122"/>
                <a:cs typeface="Times New Roman" pitchFamily="18" charset="0"/>
              </a:rPr>
              <a:t>项目。</a:t>
            </a:r>
            <a:endParaRPr lang="zh-CN" altLang="en-US" sz="1600" dirty="0">
              <a:solidFill>
                <a:schemeClr val="bg1"/>
              </a:solidFill>
            </a:endParaRPr>
          </a:p>
        </p:txBody>
      </p:sp>
      <p:sp>
        <p:nvSpPr>
          <p:cNvPr id="64" name="右箭头 40"/>
          <p:cNvSpPr>
            <a:spLocks/>
          </p:cNvSpPr>
          <p:nvPr/>
        </p:nvSpPr>
        <p:spPr bwMode="auto">
          <a:xfrm>
            <a:off x="3995738" y="2924175"/>
            <a:ext cx="1584325" cy="576263"/>
          </a:xfrm>
          <a:prstGeom prst="rightArrow">
            <a:avLst>
              <a:gd name="adj1" fmla="val 50000"/>
              <a:gd name="adj2" fmla="val 49971"/>
            </a:avLst>
          </a:prstGeom>
          <a:ln>
            <a:headEnd/>
            <a:tailEnd/>
          </a:ln>
        </p:spPr>
        <p:style>
          <a:lnRef idx="1">
            <a:schemeClr val="dk1"/>
          </a:lnRef>
          <a:fillRef idx="2">
            <a:schemeClr val="dk1"/>
          </a:fillRef>
          <a:effectRef idx="1">
            <a:schemeClr val="dk1"/>
          </a:effectRef>
          <a:fontRef idx="minor">
            <a:schemeClr val="dk1"/>
          </a:fontRef>
        </p:style>
        <p:txBody>
          <a:bodyPr/>
          <a:lstStyle/>
          <a:p>
            <a:pPr eaLnBrk="0" hangingPunct="0"/>
            <a:endParaRPr lang="zh-CN" altLang="zh-CN" b="1" i="1">
              <a:sym typeface="Arial" pitchFamily="34" charset="0"/>
            </a:endParaRPr>
          </a:p>
        </p:txBody>
      </p:sp>
      <p:sp>
        <p:nvSpPr>
          <p:cNvPr id="65" name="右箭头 41"/>
          <p:cNvSpPr>
            <a:spLocks/>
          </p:cNvSpPr>
          <p:nvPr/>
        </p:nvSpPr>
        <p:spPr bwMode="auto">
          <a:xfrm rot="10800000">
            <a:off x="4067175" y="5445125"/>
            <a:ext cx="1584325" cy="576263"/>
          </a:xfrm>
          <a:prstGeom prst="rightArrow">
            <a:avLst>
              <a:gd name="adj1" fmla="val 50000"/>
              <a:gd name="adj2" fmla="val 49971"/>
            </a:avLst>
          </a:prstGeom>
          <a:ln>
            <a:headEnd/>
            <a:tailEnd/>
          </a:ln>
        </p:spPr>
        <p:style>
          <a:lnRef idx="1">
            <a:schemeClr val="dk1"/>
          </a:lnRef>
          <a:fillRef idx="2">
            <a:schemeClr val="dk1"/>
          </a:fillRef>
          <a:effectRef idx="1">
            <a:schemeClr val="dk1"/>
          </a:effectRef>
          <a:fontRef idx="minor">
            <a:schemeClr val="dk1"/>
          </a:fontRef>
        </p:style>
        <p:txBody>
          <a:bodyPr/>
          <a:lstStyle/>
          <a:p>
            <a:pPr eaLnBrk="0" hangingPunct="0"/>
            <a:endParaRPr lang="zh-CN" altLang="zh-CN" b="1" i="1">
              <a:sym typeface="Arial" pitchFamily="34" charset="0"/>
            </a:endParaRPr>
          </a:p>
        </p:txBody>
      </p:sp>
      <p:sp>
        <p:nvSpPr>
          <p:cNvPr id="66" name="TextBox 42"/>
          <p:cNvSpPr>
            <a:spLocks noChangeArrowheads="1"/>
          </p:cNvSpPr>
          <p:nvPr/>
        </p:nvSpPr>
        <p:spPr bwMode="auto">
          <a:xfrm>
            <a:off x="4184650" y="2565400"/>
            <a:ext cx="1108075" cy="368300"/>
          </a:xfrm>
          <a:prstGeom prst="rect">
            <a:avLst/>
          </a:prstGeom>
          <a:noFill/>
          <a:ln w="9525">
            <a:noFill/>
            <a:miter lim="800000"/>
            <a:headEnd/>
            <a:tailEnd/>
          </a:ln>
        </p:spPr>
        <p:txBody>
          <a:bodyPr wrap="none">
            <a:spAutoFit/>
          </a:bodyPr>
          <a:lstStyle/>
          <a:p>
            <a:r>
              <a:rPr lang="zh-CN" altLang="en-US" dirty="0">
                <a:solidFill>
                  <a:srgbClr val="000000"/>
                </a:solidFill>
                <a:latin typeface="Lucida Sans Unicode" pitchFamily="34" charset="0"/>
                <a:ea typeface="黑体" pitchFamily="49" charset="-122"/>
                <a:sym typeface="黑体" pitchFamily="49" charset="-122"/>
              </a:rPr>
              <a:t>新增长点</a:t>
            </a:r>
          </a:p>
        </p:txBody>
      </p:sp>
      <p:sp>
        <p:nvSpPr>
          <p:cNvPr id="67" name="TextBox 43"/>
          <p:cNvSpPr>
            <a:spLocks noChangeArrowheads="1"/>
          </p:cNvSpPr>
          <p:nvPr/>
        </p:nvSpPr>
        <p:spPr bwMode="auto">
          <a:xfrm>
            <a:off x="4327525" y="5076825"/>
            <a:ext cx="1108075" cy="368300"/>
          </a:xfrm>
          <a:prstGeom prst="rect">
            <a:avLst/>
          </a:prstGeom>
          <a:noFill/>
          <a:ln w="9525">
            <a:noFill/>
            <a:miter lim="800000"/>
            <a:headEnd/>
            <a:tailEnd/>
          </a:ln>
        </p:spPr>
        <p:txBody>
          <a:bodyPr wrap="none">
            <a:spAutoFit/>
          </a:bodyPr>
          <a:lstStyle/>
          <a:p>
            <a:r>
              <a:rPr lang="zh-CN" altLang="en-US" dirty="0">
                <a:solidFill>
                  <a:srgbClr val="000000"/>
                </a:solidFill>
                <a:latin typeface="Lucida Sans Unicode" pitchFamily="34" charset="0"/>
                <a:ea typeface="黑体" pitchFamily="49" charset="-122"/>
                <a:sym typeface="黑体" pitchFamily="49" charset="-122"/>
              </a:rPr>
              <a:t>政策支持</a:t>
            </a:r>
          </a:p>
        </p:txBody>
      </p:sp>
      <p:sp>
        <p:nvSpPr>
          <p:cNvPr id="68" name="矩形 13"/>
          <p:cNvSpPr>
            <a:spLocks/>
          </p:cNvSpPr>
          <p:nvPr/>
        </p:nvSpPr>
        <p:spPr bwMode="auto">
          <a:xfrm>
            <a:off x="1060334" y="2500306"/>
            <a:ext cx="2700015" cy="4000528"/>
          </a:xfrm>
          <a:prstGeom prst="rect">
            <a:avLst/>
          </a:prstGeom>
          <a:solidFill>
            <a:srgbClr val="FFFFFF"/>
          </a:solidFill>
          <a:ln w="28575">
            <a:solidFill>
              <a:srgbClr val="474B78"/>
            </a:solidFill>
            <a:prstDash val="dash"/>
            <a:bevel/>
            <a:headEnd/>
            <a:tailEnd/>
          </a:ln>
        </p:spPr>
        <p:txBody>
          <a:bodyPr/>
          <a:lstStyle/>
          <a:p>
            <a:pPr eaLnBrk="0" hangingPunct="0"/>
            <a:r>
              <a:rPr lang="zh-CN" altLang="en-US" sz="2400" b="1" i="1">
                <a:sym typeface="Arial" pitchFamily="34" charset="0"/>
              </a:rPr>
              <a:t>企业</a:t>
            </a:r>
            <a:endParaRPr lang="zh-CN" altLang="en-US"/>
          </a:p>
        </p:txBody>
      </p:sp>
      <p:sp>
        <p:nvSpPr>
          <p:cNvPr id="69" name="圆角矩形 15"/>
          <p:cNvSpPr>
            <a:spLocks/>
          </p:cNvSpPr>
          <p:nvPr/>
        </p:nvSpPr>
        <p:spPr bwMode="auto">
          <a:xfrm>
            <a:off x="1500166" y="5776590"/>
            <a:ext cx="1643074" cy="509930"/>
          </a:xfrm>
          <a:prstGeom prst="roundRect">
            <a:avLst>
              <a:gd name="adj" fmla="val 16667"/>
            </a:avLst>
          </a:prstGeom>
          <a:ln>
            <a:headEnd/>
            <a:tailEnd/>
          </a:ln>
        </p:spPr>
        <p:style>
          <a:lnRef idx="1">
            <a:schemeClr val="accent1"/>
          </a:lnRef>
          <a:fillRef idx="3">
            <a:schemeClr val="accent1"/>
          </a:fillRef>
          <a:effectRef idx="2">
            <a:schemeClr val="accent1"/>
          </a:effectRef>
          <a:fontRef idx="minor">
            <a:schemeClr val="lt1"/>
          </a:fontRef>
        </p:style>
        <p:txBody>
          <a:bodyPr anchor="ctr"/>
          <a:lstStyle/>
          <a:p>
            <a:pPr algn="ctr" eaLnBrk="0" hangingPunct="0"/>
            <a:r>
              <a:rPr lang="zh-CN" altLang="en-US" sz="2400" b="1" dirty="0">
                <a:sym typeface="Arial" pitchFamily="34" charset="0"/>
              </a:rPr>
              <a:t>工业</a:t>
            </a:r>
            <a:endParaRPr lang="zh-CN" altLang="en-US" dirty="0"/>
          </a:p>
        </p:txBody>
      </p:sp>
      <p:sp>
        <p:nvSpPr>
          <p:cNvPr id="70" name="虚尾箭头 26"/>
          <p:cNvSpPr>
            <a:spLocks/>
          </p:cNvSpPr>
          <p:nvPr/>
        </p:nvSpPr>
        <p:spPr bwMode="auto">
          <a:xfrm rot="5400000">
            <a:off x="1844948" y="3773785"/>
            <a:ext cx="1667889" cy="785818"/>
          </a:xfrm>
          <a:custGeom>
            <a:avLst/>
            <a:gdLst>
              <a:gd name="T0" fmla="*/ 1296000 w 21600"/>
              <a:gd name="T1" fmla="*/ 0 h 21600"/>
              <a:gd name="T2" fmla="*/ 0 w 21600"/>
              <a:gd name="T3" fmla="*/ 144016 h 21600"/>
              <a:gd name="T4" fmla="*/ 1296000 w 21600"/>
              <a:gd name="T5" fmla="*/ 288032 h 21600"/>
              <a:gd name="T6" fmla="*/ 1440000 w 21600"/>
              <a:gd name="T7" fmla="*/ 144016 h 21600"/>
              <a:gd name="T8" fmla="*/ 17694720 60000 65536"/>
              <a:gd name="T9" fmla="*/ 11796480 60000 65536"/>
              <a:gd name="T10" fmla="*/ 5898240 60000 65536"/>
              <a:gd name="T11" fmla="*/ 0 60000 65536"/>
              <a:gd name="T12" fmla="*/ 3375 w 21600"/>
              <a:gd name="T13" fmla="*/ 5400 h 21600"/>
              <a:gd name="T14" fmla="*/ 20520 w 21600"/>
              <a:gd name="T15" fmla="*/ 16200 h 21600"/>
            </a:gdLst>
            <a:ahLst/>
            <a:cxnLst>
              <a:cxn ang="T8">
                <a:pos x="T0" y="T1"/>
              </a:cxn>
              <a:cxn ang="T9">
                <a:pos x="T2" y="T3"/>
              </a:cxn>
              <a:cxn ang="T10">
                <a:pos x="T4" y="T5"/>
              </a:cxn>
              <a:cxn ang="T11">
                <a:pos x="T6" y="T7"/>
              </a:cxn>
            </a:cxnLst>
            <a:rect l="T12" t="T13" r="T14" b="T15"/>
            <a:pathLst>
              <a:path w="21600" h="21600">
                <a:moveTo>
                  <a:pt x="19440" y="0"/>
                </a:moveTo>
                <a:lnTo>
                  <a:pt x="19440" y="5400"/>
                </a:lnTo>
                <a:lnTo>
                  <a:pt x="3375" y="5400"/>
                </a:lnTo>
                <a:lnTo>
                  <a:pt x="3375" y="16200"/>
                </a:lnTo>
                <a:lnTo>
                  <a:pt x="19440" y="16200"/>
                </a:lnTo>
                <a:lnTo>
                  <a:pt x="1944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a:lstStyle/>
          <a:p>
            <a:pPr eaLnBrk="0" hangingPunct="0"/>
            <a:endParaRPr lang="zh-CN" altLang="zh-CN" b="1" i="1">
              <a:sym typeface="Arial" pitchFamily="34" charset="0"/>
            </a:endParaRPr>
          </a:p>
        </p:txBody>
      </p:sp>
      <p:sp>
        <p:nvSpPr>
          <p:cNvPr id="71" name="流程图: 顺序访问存储器 27"/>
          <p:cNvSpPr>
            <a:spLocks/>
          </p:cNvSpPr>
          <p:nvPr/>
        </p:nvSpPr>
        <p:spPr bwMode="auto">
          <a:xfrm>
            <a:off x="214282" y="3429000"/>
            <a:ext cx="1549416" cy="428628"/>
          </a:xfrm>
          <a:prstGeom prst="flowChartMagneticTape">
            <a:avLst/>
          </a:prstGeom>
          <a:solidFill>
            <a:schemeClr val="tx1"/>
          </a:solidFill>
          <a:ln w="9525">
            <a:solidFill>
              <a:srgbClr val="0066FF"/>
            </a:solidFill>
            <a:bevel/>
            <a:headEnd/>
            <a:tailEnd/>
          </a:ln>
        </p:spPr>
        <p:txBody>
          <a:bodyPr/>
          <a:lstStyle/>
          <a:p>
            <a:pPr algn="ctr" eaLnBrk="0" hangingPunct="0"/>
            <a:endParaRPr lang="zh-CN" altLang="en-US" dirty="0">
              <a:solidFill>
                <a:schemeClr val="bg1"/>
              </a:solidFill>
              <a:latin typeface="黑体" pitchFamily="49" charset="-122"/>
              <a:ea typeface="黑体" pitchFamily="49" charset="-122"/>
            </a:endParaRPr>
          </a:p>
        </p:txBody>
      </p:sp>
      <p:sp>
        <p:nvSpPr>
          <p:cNvPr id="72" name="流程图: 顺序访问存储器 28"/>
          <p:cNvSpPr>
            <a:spLocks/>
          </p:cNvSpPr>
          <p:nvPr/>
        </p:nvSpPr>
        <p:spPr bwMode="auto">
          <a:xfrm>
            <a:off x="214282" y="3953644"/>
            <a:ext cx="1689374" cy="382448"/>
          </a:xfrm>
          <a:prstGeom prst="flowChartMagneticTape">
            <a:avLst/>
          </a:prstGeom>
          <a:solidFill>
            <a:schemeClr val="tx1"/>
          </a:solidFill>
          <a:ln w="9525">
            <a:solidFill>
              <a:srgbClr val="0066FF"/>
            </a:solidFill>
            <a:bevel/>
            <a:headEnd/>
            <a:tailEnd/>
          </a:ln>
        </p:spPr>
        <p:txBody>
          <a:bodyPr/>
          <a:lstStyle/>
          <a:p>
            <a:pPr eaLnBrk="0" hangingPunct="0"/>
            <a:endParaRPr lang="zh-CN" altLang="zh-CN" b="1" i="1">
              <a:sym typeface="Arial" pitchFamily="34" charset="0"/>
            </a:endParaRPr>
          </a:p>
        </p:txBody>
      </p:sp>
      <p:sp>
        <p:nvSpPr>
          <p:cNvPr id="73" name="流程图: 顺序访问存储器 29"/>
          <p:cNvSpPr>
            <a:spLocks/>
          </p:cNvSpPr>
          <p:nvPr/>
        </p:nvSpPr>
        <p:spPr bwMode="auto">
          <a:xfrm>
            <a:off x="164784" y="4521813"/>
            <a:ext cx="1549696" cy="382448"/>
          </a:xfrm>
          <a:prstGeom prst="flowChartMagneticTape">
            <a:avLst/>
          </a:prstGeom>
          <a:solidFill>
            <a:schemeClr val="tx1"/>
          </a:solidFill>
          <a:ln w="9525">
            <a:solidFill>
              <a:srgbClr val="0066FF"/>
            </a:solidFill>
            <a:bevel/>
            <a:headEnd/>
            <a:tailEnd/>
          </a:ln>
        </p:spPr>
        <p:txBody>
          <a:bodyPr/>
          <a:lstStyle/>
          <a:p>
            <a:pPr eaLnBrk="0" hangingPunct="0"/>
            <a:endParaRPr lang="zh-CN" altLang="zh-CN" b="1" i="1">
              <a:sym typeface="Arial" pitchFamily="34" charset="0"/>
            </a:endParaRPr>
          </a:p>
        </p:txBody>
      </p:sp>
      <p:sp>
        <p:nvSpPr>
          <p:cNvPr id="74" name="流程图: 顺序访问存储器 30"/>
          <p:cNvSpPr>
            <a:spLocks/>
          </p:cNvSpPr>
          <p:nvPr/>
        </p:nvSpPr>
        <p:spPr bwMode="auto">
          <a:xfrm rot="10800000">
            <a:off x="2950866" y="3742549"/>
            <a:ext cx="1764010" cy="382405"/>
          </a:xfrm>
          <a:prstGeom prst="flowChartMagneticTape">
            <a:avLst/>
          </a:prstGeom>
          <a:noFill/>
          <a:ln w="9525">
            <a:solidFill>
              <a:srgbClr val="0066FF"/>
            </a:solidFill>
            <a:bevel/>
            <a:headEnd/>
            <a:tailEnd/>
          </a:ln>
        </p:spPr>
        <p:txBody>
          <a:bodyPr/>
          <a:lstStyle/>
          <a:p>
            <a:pPr eaLnBrk="0" hangingPunct="0"/>
            <a:endParaRPr lang="zh-CN" altLang="zh-CN" b="1" i="1">
              <a:sym typeface="Arial" pitchFamily="34" charset="0"/>
            </a:endParaRPr>
          </a:p>
        </p:txBody>
      </p:sp>
      <p:sp>
        <p:nvSpPr>
          <p:cNvPr id="75" name="流程图: 顺序访问存储器 31"/>
          <p:cNvSpPr>
            <a:spLocks/>
          </p:cNvSpPr>
          <p:nvPr/>
        </p:nvSpPr>
        <p:spPr bwMode="auto">
          <a:xfrm rot="10800000">
            <a:off x="3019412" y="4286255"/>
            <a:ext cx="1623455" cy="345293"/>
          </a:xfrm>
          <a:prstGeom prst="flowChartMagneticTape">
            <a:avLst/>
          </a:prstGeom>
          <a:noFill/>
          <a:ln w="9525">
            <a:solidFill>
              <a:srgbClr val="0066FF"/>
            </a:solidFill>
            <a:bevel/>
            <a:headEnd/>
            <a:tailEnd/>
          </a:ln>
        </p:spPr>
        <p:txBody>
          <a:bodyPr/>
          <a:lstStyle/>
          <a:p>
            <a:pPr eaLnBrk="0" hangingPunct="0"/>
            <a:endParaRPr lang="zh-CN" altLang="zh-CN" b="1" i="1">
              <a:sym typeface="Arial" pitchFamily="34" charset="0"/>
            </a:endParaRPr>
          </a:p>
        </p:txBody>
      </p:sp>
      <p:sp>
        <p:nvSpPr>
          <p:cNvPr id="76" name="流程图: 顺序访问存储器 32"/>
          <p:cNvSpPr>
            <a:spLocks/>
          </p:cNvSpPr>
          <p:nvPr/>
        </p:nvSpPr>
        <p:spPr bwMode="auto">
          <a:xfrm rot="10800000">
            <a:off x="2947975" y="4786322"/>
            <a:ext cx="1595284" cy="356063"/>
          </a:xfrm>
          <a:prstGeom prst="flowChartMagneticTape">
            <a:avLst/>
          </a:prstGeom>
          <a:noFill/>
          <a:ln w="9525">
            <a:solidFill>
              <a:srgbClr val="0066FF"/>
            </a:solidFill>
            <a:bevel/>
            <a:headEnd/>
            <a:tailEnd/>
          </a:ln>
        </p:spPr>
        <p:txBody>
          <a:bodyPr/>
          <a:lstStyle/>
          <a:p>
            <a:pPr eaLnBrk="0" hangingPunct="0"/>
            <a:endParaRPr lang="zh-CN" altLang="zh-CN" b="1" i="1">
              <a:sym typeface="Arial" pitchFamily="34" charset="0"/>
            </a:endParaRPr>
          </a:p>
        </p:txBody>
      </p:sp>
      <p:sp>
        <p:nvSpPr>
          <p:cNvPr id="77" name="TextBox 33"/>
          <p:cNvSpPr>
            <a:spLocks noChangeArrowheads="1"/>
          </p:cNvSpPr>
          <p:nvPr/>
        </p:nvSpPr>
        <p:spPr bwMode="auto">
          <a:xfrm>
            <a:off x="3153243" y="3794210"/>
            <a:ext cx="1338828"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工业云服务</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78" name="TextBox 34"/>
          <p:cNvSpPr>
            <a:spLocks noChangeArrowheads="1"/>
          </p:cNvSpPr>
          <p:nvPr/>
        </p:nvSpPr>
        <p:spPr bwMode="auto">
          <a:xfrm>
            <a:off x="3124003" y="4827578"/>
            <a:ext cx="1107996"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电子商务</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79" name="TextBox 35"/>
          <p:cNvSpPr>
            <a:spLocks noChangeArrowheads="1"/>
          </p:cNvSpPr>
          <p:nvPr/>
        </p:nvSpPr>
        <p:spPr bwMode="auto">
          <a:xfrm>
            <a:off x="3214678" y="4286256"/>
            <a:ext cx="1338828"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工业大数据</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80" name="TextBox 36"/>
          <p:cNvSpPr>
            <a:spLocks noChangeArrowheads="1"/>
          </p:cNvSpPr>
          <p:nvPr/>
        </p:nvSpPr>
        <p:spPr bwMode="auto">
          <a:xfrm>
            <a:off x="392053" y="3988362"/>
            <a:ext cx="1338828"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个性化定制</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81" name="TextBox 37"/>
          <p:cNvSpPr>
            <a:spLocks noChangeArrowheads="1"/>
          </p:cNvSpPr>
          <p:nvPr/>
        </p:nvSpPr>
        <p:spPr bwMode="auto">
          <a:xfrm>
            <a:off x="304847" y="4559866"/>
            <a:ext cx="1107996"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远程运维</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82" name="TextBox 39"/>
          <p:cNvSpPr>
            <a:spLocks noChangeArrowheads="1"/>
          </p:cNvSpPr>
          <p:nvPr/>
        </p:nvSpPr>
        <p:spPr bwMode="auto">
          <a:xfrm>
            <a:off x="2872824" y="3223873"/>
            <a:ext cx="800224" cy="408665"/>
          </a:xfrm>
          <a:prstGeom prst="rect">
            <a:avLst/>
          </a:prstGeom>
          <a:noFill/>
          <a:ln w="9525">
            <a:noFill/>
            <a:miter lim="800000"/>
            <a:headEnd/>
            <a:tailEnd/>
          </a:ln>
        </p:spPr>
        <p:txBody>
          <a:bodyPr wrap="none">
            <a:spAutoFit/>
          </a:bodyPr>
          <a:lstStyle/>
          <a:p>
            <a:r>
              <a:rPr lang="en-US" altLang="zh-CN" sz="2400" b="1">
                <a:solidFill>
                  <a:srgbClr val="000000"/>
                </a:solidFill>
                <a:latin typeface="Lucida Sans Unicode" pitchFamily="34" charset="0"/>
                <a:cs typeface="Lucida Sans Unicode" pitchFamily="34" charset="0"/>
                <a:sym typeface="Lucida Sans Unicode" pitchFamily="34" charset="0"/>
              </a:rPr>
              <a:t>……</a:t>
            </a:r>
            <a:endParaRPr lang="zh-CN" altLang="en-US" sz="2400" b="1">
              <a:solidFill>
                <a:srgbClr val="000000"/>
              </a:solidFill>
              <a:latin typeface="Lucida Sans Unicode" pitchFamily="34" charset="0"/>
              <a:ea typeface="黑体" pitchFamily="49" charset="-122"/>
              <a:sym typeface="黑体" pitchFamily="49" charset="-122"/>
            </a:endParaRPr>
          </a:p>
        </p:txBody>
      </p:sp>
      <p:sp>
        <p:nvSpPr>
          <p:cNvPr id="83" name="TextBox 46"/>
          <p:cNvSpPr>
            <a:spLocks noChangeArrowheads="1"/>
          </p:cNvSpPr>
          <p:nvPr/>
        </p:nvSpPr>
        <p:spPr bwMode="auto">
          <a:xfrm>
            <a:off x="538859" y="5592103"/>
            <a:ext cx="803425" cy="461665"/>
          </a:xfrm>
          <a:prstGeom prst="rect">
            <a:avLst/>
          </a:prstGeom>
          <a:noFill/>
          <a:ln w="9525">
            <a:noFill/>
            <a:miter lim="800000"/>
            <a:headEnd/>
            <a:tailEnd/>
          </a:ln>
        </p:spPr>
        <p:txBody>
          <a:bodyPr wrap="none">
            <a:spAutoFit/>
          </a:bodyPr>
          <a:lstStyle/>
          <a:p>
            <a:r>
              <a:rPr lang="zh-CN" altLang="en-US" sz="2400" b="1" dirty="0" smtClean="0">
                <a:solidFill>
                  <a:srgbClr val="FF0000"/>
                </a:solidFill>
                <a:latin typeface="Lucida Sans Unicode" pitchFamily="34" charset="0"/>
                <a:ea typeface="黑体" pitchFamily="49" charset="-122"/>
                <a:sym typeface="黑体" pitchFamily="49" charset="-122"/>
              </a:rPr>
              <a:t>协同</a:t>
            </a:r>
            <a:endParaRPr lang="zh-CN" altLang="en-US" sz="2400" b="1" dirty="0">
              <a:solidFill>
                <a:srgbClr val="FF0000"/>
              </a:solidFill>
              <a:latin typeface="Lucida Sans Unicode" pitchFamily="34" charset="0"/>
              <a:ea typeface="黑体" pitchFamily="49" charset="-122"/>
              <a:sym typeface="黑体" pitchFamily="49" charset="-122"/>
            </a:endParaRPr>
          </a:p>
        </p:txBody>
      </p:sp>
      <p:sp>
        <p:nvSpPr>
          <p:cNvPr id="84" name="TextBox 48"/>
          <p:cNvSpPr>
            <a:spLocks noChangeArrowheads="1"/>
          </p:cNvSpPr>
          <p:nvPr/>
        </p:nvSpPr>
        <p:spPr bwMode="auto">
          <a:xfrm>
            <a:off x="3143240" y="2806021"/>
            <a:ext cx="803430" cy="408665"/>
          </a:xfrm>
          <a:prstGeom prst="rect">
            <a:avLst/>
          </a:prstGeom>
          <a:noFill/>
          <a:ln w="9525">
            <a:noFill/>
            <a:miter lim="800000"/>
            <a:headEnd/>
            <a:tailEnd/>
          </a:ln>
        </p:spPr>
        <p:txBody>
          <a:bodyPr wrap="none">
            <a:spAutoFit/>
          </a:bodyPr>
          <a:lstStyle/>
          <a:p>
            <a:r>
              <a:rPr lang="zh-CN" altLang="en-US" sz="2400" b="1" dirty="0">
                <a:solidFill>
                  <a:srgbClr val="FF0000"/>
                </a:solidFill>
                <a:latin typeface="Lucida Sans Unicode" pitchFamily="34" charset="0"/>
                <a:ea typeface="黑体" pitchFamily="49" charset="-122"/>
                <a:sym typeface="黑体" pitchFamily="49" charset="-122"/>
              </a:rPr>
              <a:t>集聚</a:t>
            </a:r>
          </a:p>
        </p:txBody>
      </p:sp>
      <p:sp>
        <p:nvSpPr>
          <p:cNvPr id="85" name="虚尾箭头 25"/>
          <p:cNvSpPr>
            <a:spLocks/>
          </p:cNvSpPr>
          <p:nvPr/>
        </p:nvSpPr>
        <p:spPr bwMode="auto">
          <a:xfrm rot="16200000">
            <a:off x="1173411" y="4388130"/>
            <a:ext cx="1725081" cy="785818"/>
          </a:xfrm>
          <a:custGeom>
            <a:avLst/>
            <a:gdLst>
              <a:gd name="T0" fmla="*/ 1296000 w 21600"/>
              <a:gd name="T1" fmla="*/ 0 h 21600"/>
              <a:gd name="T2" fmla="*/ 0 w 21600"/>
              <a:gd name="T3" fmla="*/ 144000 h 21600"/>
              <a:gd name="T4" fmla="*/ 1296000 w 21600"/>
              <a:gd name="T5" fmla="*/ 288000 h 21600"/>
              <a:gd name="T6" fmla="*/ 1440000 w 21600"/>
              <a:gd name="T7" fmla="*/ 144000 h 21600"/>
              <a:gd name="T8" fmla="*/ 17694720 60000 65536"/>
              <a:gd name="T9" fmla="*/ 11796480 60000 65536"/>
              <a:gd name="T10" fmla="*/ 5898240 60000 65536"/>
              <a:gd name="T11" fmla="*/ 0 60000 65536"/>
              <a:gd name="T12" fmla="*/ 3375 w 21600"/>
              <a:gd name="T13" fmla="*/ 5400 h 21600"/>
              <a:gd name="T14" fmla="*/ 20520 w 21600"/>
              <a:gd name="T15" fmla="*/ 16200 h 21600"/>
            </a:gdLst>
            <a:ahLst/>
            <a:cxnLst>
              <a:cxn ang="T8">
                <a:pos x="T0" y="T1"/>
              </a:cxn>
              <a:cxn ang="T9">
                <a:pos x="T2" y="T3"/>
              </a:cxn>
              <a:cxn ang="T10">
                <a:pos x="T4" y="T5"/>
              </a:cxn>
              <a:cxn ang="T11">
                <a:pos x="T6" y="T7"/>
              </a:cxn>
            </a:cxnLst>
            <a:rect l="T12" t="T13" r="T14" b="T15"/>
            <a:pathLst>
              <a:path w="21600" h="21600">
                <a:moveTo>
                  <a:pt x="19440" y="0"/>
                </a:moveTo>
                <a:lnTo>
                  <a:pt x="19440" y="5400"/>
                </a:lnTo>
                <a:lnTo>
                  <a:pt x="3375" y="5400"/>
                </a:lnTo>
                <a:lnTo>
                  <a:pt x="3375" y="16200"/>
                </a:lnTo>
                <a:lnTo>
                  <a:pt x="19440" y="16200"/>
                </a:lnTo>
                <a:lnTo>
                  <a:pt x="1944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A4DCEA"/>
          </a:solidFill>
          <a:ln w="19050">
            <a:solidFill>
              <a:srgbClr val="262626"/>
            </a:solidFill>
            <a:bevel/>
            <a:headEnd/>
            <a:tailEnd/>
          </a:ln>
        </p:spPr>
        <p:txBody>
          <a:bodyPr/>
          <a:lstStyle/>
          <a:p>
            <a:pPr eaLnBrk="0" hangingPunct="0"/>
            <a:endParaRPr lang="zh-CN" altLang="zh-CN" b="1" i="1" dirty="0">
              <a:sym typeface="Arial" pitchFamily="34" charset="0"/>
            </a:endParaRPr>
          </a:p>
        </p:txBody>
      </p:sp>
      <p:sp>
        <p:nvSpPr>
          <p:cNvPr id="86" name="圆角矩形 14"/>
          <p:cNvSpPr>
            <a:spLocks/>
          </p:cNvSpPr>
          <p:nvPr/>
        </p:nvSpPr>
        <p:spPr bwMode="auto">
          <a:xfrm>
            <a:off x="1428728" y="2714620"/>
            <a:ext cx="1580559" cy="494885"/>
          </a:xfrm>
          <a:prstGeom prst="roundRect">
            <a:avLst>
              <a:gd name="adj" fmla="val 16667"/>
            </a:avLst>
          </a:prstGeom>
          <a:ln>
            <a:headEnd/>
            <a:tailEnd/>
          </a:ln>
        </p:spPr>
        <p:style>
          <a:lnRef idx="1">
            <a:schemeClr val="accent3"/>
          </a:lnRef>
          <a:fillRef idx="3">
            <a:schemeClr val="accent3"/>
          </a:fillRef>
          <a:effectRef idx="2">
            <a:schemeClr val="accent3"/>
          </a:effectRef>
          <a:fontRef idx="minor">
            <a:schemeClr val="lt1"/>
          </a:fontRef>
        </p:style>
        <p:txBody>
          <a:bodyPr anchor="ctr"/>
          <a:lstStyle/>
          <a:p>
            <a:pPr algn="ctr" eaLnBrk="0" hangingPunct="0"/>
            <a:r>
              <a:rPr lang="zh-CN" altLang="en-US" sz="2400" b="1" dirty="0">
                <a:solidFill>
                  <a:schemeClr val="tx1"/>
                </a:solidFill>
                <a:latin typeface="黑体" pitchFamily="49" charset="-122"/>
                <a:ea typeface="黑体" pitchFamily="49" charset="-122"/>
                <a:sym typeface="黑体" pitchFamily="49" charset="-122"/>
              </a:rPr>
              <a:t>互联网</a:t>
            </a:r>
            <a:endParaRPr lang="zh-CN" altLang="en-US" sz="2400" b="1" i="1" dirty="0">
              <a:solidFill>
                <a:schemeClr val="tx1"/>
              </a:solidFill>
              <a:sym typeface="Arial" pitchFamily="34" charset="0"/>
            </a:endParaRPr>
          </a:p>
        </p:txBody>
      </p:sp>
      <p:sp>
        <p:nvSpPr>
          <p:cNvPr id="87" name="流程图: 顺序访问存储器 29"/>
          <p:cNvSpPr>
            <a:spLocks/>
          </p:cNvSpPr>
          <p:nvPr/>
        </p:nvSpPr>
        <p:spPr bwMode="auto">
          <a:xfrm>
            <a:off x="175556" y="5034674"/>
            <a:ext cx="1357322" cy="382448"/>
          </a:xfrm>
          <a:prstGeom prst="flowChartMagneticTape">
            <a:avLst/>
          </a:prstGeom>
          <a:solidFill>
            <a:schemeClr val="tx1"/>
          </a:solidFill>
          <a:ln w="9525">
            <a:solidFill>
              <a:srgbClr val="0066FF"/>
            </a:solidFill>
            <a:bevel/>
            <a:headEnd/>
            <a:tailEnd/>
          </a:ln>
        </p:spPr>
        <p:txBody>
          <a:bodyPr/>
          <a:lstStyle/>
          <a:p>
            <a:pPr eaLnBrk="0" hangingPunct="0"/>
            <a:endParaRPr lang="zh-CN" altLang="zh-CN" b="1" i="1">
              <a:sym typeface="Arial" pitchFamily="34" charset="0"/>
            </a:endParaRPr>
          </a:p>
        </p:txBody>
      </p:sp>
      <p:sp>
        <p:nvSpPr>
          <p:cNvPr id="88" name="TextBox 37"/>
          <p:cNvSpPr>
            <a:spLocks noChangeArrowheads="1"/>
          </p:cNvSpPr>
          <p:nvPr/>
        </p:nvSpPr>
        <p:spPr bwMode="auto">
          <a:xfrm>
            <a:off x="389870" y="5059932"/>
            <a:ext cx="1181734"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智能工厂 </a:t>
            </a:r>
            <a:endParaRPr lang="zh-CN" altLang="en-US" dirty="0">
              <a:solidFill>
                <a:srgbClr val="000000"/>
              </a:solidFill>
              <a:latin typeface="Lucida Sans Unicode" pitchFamily="34" charset="0"/>
              <a:ea typeface="黑体" pitchFamily="49" charset="-122"/>
              <a:sym typeface="黑体" pitchFamily="49" charset="-122"/>
            </a:endParaRPr>
          </a:p>
        </p:txBody>
      </p:sp>
      <p:sp>
        <p:nvSpPr>
          <p:cNvPr id="89" name="TextBox 88"/>
          <p:cNvSpPr txBox="1"/>
          <p:nvPr/>
        </p:nvSpPr>
        <p:spPr>
          <a:xfrm>
            <a:off x="1785918" y="4045399"/>
            <a:ext cx="571504" cy="1169551"/>
          </a:xfrm>
          <a:prstGeom prst="rect">
            <a:avLst/>
          </a:prstGeom>
          <a:noFill/>
        </p:spPr>
        <p:txBody>
          <a:bodyPr wrap="square" rtlCol="0">
            <a:spAutoFit/>
          </a:bodyPr>
          <a:lstStyle/>
          <a:p>
            <a:pPr algn="ctr"/>
            <a:r>
              <a:rPr lang="zh-CN" altLang="en-US" sz="1400" b="1" dirty="0" smtClean="0">
                <a:solidFill>
                  <a:srgbClr val="C00000"/>
                </a:solidFill>
              </a:rPr>
              <a:t>挖掘新的价值增长 点</a:t>
            </a:r>
            <a:endParaRPr lang="zh-CN" altLang="en-US" sz="1400" b="1" dirty="0">
              <a:solidFill>
                <a:srgbClr val="C00000"/>
              </a:solidFill>
            </a:endParaRPr>
          </a:p>
        </p:txBody>
      </p:sp>
      <p:sp>
        <p:nvSpPr>
          <p:cNvPr id="90" name="TextBox 89"/>
          <p:cNvSpPr txBox="1"/>
          <p:nvPr/>
        </p:nvSpPr>
        <p:spPr>
          <a:xfrm>
            <a:off x="2428860" y="3545333"/>
            <a:ext cx="571504" cy="1169551"/>
          </a:xfrm>
          <a:prstGeom prst="rect">
            <a:avLst/>
          </a:prstGeom>
          <a:noFill/>
        </p:spPr>
        <p:txBody>
          <a:bodyPr wrap="square" rtlCol="0">
            <a:spAutoFit/>
          </a:bodyPr>
          <a:lstStyle/>
          <a:p>
            <a:pPr algn="ctr"/>
            <a:r>
              <a:rPr lang="zh-CN" altLang="en-US" sz="1400" b="1" dirty="0" smtClean="0">
                <a:solidFill>
                  <a:schemeClr val="bg1"/>
                </a:solidFill>
              </a:rPr>
              <a:t>进入工业领域新蓝海</a:t>
            </a:r>
            <a:endParaRPr lang="zh-CN" altLang="en-US" sz="1400" b="1" dirty="0">
              <a:solidFill>
                <a:schemeClr val="bg1"/>
              </a:solidFill>
            </a:endParaRPr>
          </a:p>
        </p:txBody>
      </p:sp>
      <p:sp>
        <p:nvSpPr>
          <p:cNvPr id="91" name="TextBox 37"/>
          <p:cNvSpPr>
            <a:spLocks noChangeArrowheads="1"/>
          </p:cNvSpPr>
          <p:nvPr/>
        </p:nvSpPr>
        <p:spPr bwMode="auto">
          <a:xfrm>
            <a:off x="357158" y="3500438"/>
            <a:ext cx="1107996" cy="369332"/>
          </a:xfrm>
          <a:prstGeom prst="rect">
            <a:avLst/>
          </a:prstGeom>
          <a:noFill/>
          <a:ln w="9525">
            <a:noFill/>
            <a:miter lim="800000"/>
            <a:headEnd/>
            <a:tailEnd/>
          </a:ln>
        </p:spPr>
        <p:txBody>
          <a:bodyPr wrap="none">
            <a:spAutoFit/>
          </a:bodyPr>
          <a:lstStyle/>
          <a:p>
            <a:r>
              <a:rPr lang="zh-CN" altLang="en-US" dirty="0" smtClean="0">
                <a:solidFill>
                  <a:srgbClr val="000000"/>
                </a:solidFill>
                <a:latin typeface="Lucida Sans Unicode" pitchFamily="34" charset="0"/>
                <a:ea typeface="黑体" pitchFamily="49" charset="-122"/>
                <a:sym typeface="黑体" pitchFamily="49" charset="-122"/>
              </a:rPr>
              <a:t>网络制造</a:t>
            </a:r>
            <a:endParaRPr lang="zh-CN" altLang="en-US" dirty="0">
              <a:solidFill>
                <a:srgbClr val="000000"/>
              </a:solidFill>
              <a:latin typeface="Lucida Sans Unicode" pitchFamily="34" charset="0"/>
              <a:ea typeface="黑体" pitchFamily="49" charset="-122"/>
              <a:sym typeface="黑体" pitchFamily="49"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ntagon 5"/>
          <p:cNvSpPr/>
          <p:nvPr/>
        </p:nvSpPr>
        <p:spPr>
          <a:xfrm>
            <a:off x="71406" y="1500174"/>
            <a:ext cx="1285884" cy="500066"/>
          </a:xfrm>
          <a:prstGeom prst="homePlate">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召开工作启动会</a:t>
            </a:r>
            <a:endParaRPr lang="zh-CN" altLang="en-US" sz="1600" b="1" dirty="0">
              <a:solidFill>
                <a:schemeClr val="bg1"/>
              </a:solidFill>
            </a:endParaRPr>
          </a:p>
        </p:txBody>
      </p:sp>
      <p:sp>
        <p:nvSpPr>
          <p:cNvPr id="6" name="Chevron 6"/>
          <p:cNvSpPr/>
          <p:nvPr/>
        </p:nvSpPr>
        <p:spPr>
          <a:xfrm>
            <a:off x="1357290" y="1571612"/>
            <a:ext cx="1500198" cy="416602"/>
          </a:xfrm>
          <a:prstGeom prst="chevron">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组织申报</a:t>
            </a:r>
            <a:endParaRPr lang="zh-CN" altLang="en-US" sz="1600" b="1" dirty="0">
              <a:solidFill>
                <a:schemeClr val="bg1"/>
              </a:solidFill>
            </a:endParaRPr>
          </a:p>
        </p:txBody>
      </p:sp>
      <p:sp>
        <p:nvSpPr>
          <p:cNvPr id="7" name="Chevron 7"/>
          <p:cNvSpPr/>
          <p:nvPr/>
        </p:nvSpPr>
        <p:spPr>
          <a:xfrm>
            <a:off x="2928926" y="1500174"/>
            <a:ext cx="1500198" cy="488040"/>
          </a:xfrm>
          <a:prstGeom prst="chevron">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深入调研</a:t>
            </a:r>
            <a:endParaRPr lang="zh-CN" altLang="en-US" sz="1600" b="1" dirty="0">
              <a:solidFill>
                <a:schemeClr val="bg1"/>
              </a:solidFill>
            </a:endParaRPr>
          </a:p>
        </p:txBody>
      </p:sp>
      <p:sp>
        <p:nvSpPr>
          <p:cNvPr id="8" name="Chevron 8"/>
          <p:cNvSpPr/>
          <p:nvPr/>
        </p:nvSpPr>
        <p:spPr>
          <a:xfrm>
            <a:off x="4429124" y="1500174"/>
            <a:ext cx="1571636" cy="488040"/>
          </a:xfrm>
          <a:prstGeom prst="chevron">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提交调研报告</a:t>
            </a:r>
            <a:endParaRPr lang="zh-CN" altLang="en-US" sz="1600" b="1" dirty="0">
              <a:solidFill>
                <a:schemeClr val="bg1"/>
              </a:solidFill>
            </a:endParaRPr>
          </a:p>
        </p:txBody>
      </p:sp>
      <p:sp>
        <p:nvSpPr>
          <p:cNvPr id="9" name="Chevron 8"/>
          <p:cNvSpPr/>
          <p:nvPr/>
        </p:nvSpPr>
        <p:spPr>
          <a:xfrm>
            <a:off x="5929322" y="1500174"/>
            <a:ext cx="1500198" cy="500066"/>
          </a:xfrm>
          <a:prstGeom prst="chevron">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发布试点名单</a:t>
            </a:r>
            <a:endParaRPr lang="zh-CN" altLang="en-US" sz="1600" b="1" dirty="0">
              <a:solidFill>
                <a:schemeClr val="bg1"/>
              </a:solidFill>
            </a:endParaRPr>
          </a:p>
        </p:txBody>
      </p:sp>
      <p:sp>
        <p:nvSpPr>
          <p:cNvPr id="10" name="矩形 9"/>
          <p:cNvSpPr/>
          <p:nvPr/>
        </p:nvSpPr>
        <p:spPr>
          <a:xfrm>
            <a:off x="71438" y="2143116"/>
            <a:ext cx="1285852" cy="1285884"/>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启动互联网与工业融合创新试点工作，拟定方向明确、切实可行的工作方案。</a:t>
            </a:r>
            <a:endParaRPr lang="zh-CN" altLang="en-US" sz="1400" b="1" dirty="0">
              <a:solidFill>
                <a:schemeClr val="tx1"/>
              </a:solidFill>
            </a:endParaRPr>
          </a:p>
        </p:txBody>
      </p:sp>
      <p:sp>
        <p:nvSpPr>
          <p:cNvPr id="11" name="矩形 10"/>
          <p:cNvSpPr/>
          <p:nvPr/>
        </p:nvSpPr>
        <p:spPr>
          <a:xfrm>
            <a:off x="142844" y="1000108"/>
            <a:ext cx="830677" cy="307777"/>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en-US" sz="1400" b="1" dirty="0" smtClean="0">
                <a:solidFill>
                  <a:schemeClr val="bg1"/>
                </a:solidFill>
                <a:latin typeface="华文细黑"/>
                <a:ea typeface="华文细黑"/>
              </a:rPr>
              <a:t>2013.10</a:t>
            </a:r>
            <a:endParaRPr lang="zh-CN" altLang="en-US" sz="1400" b="1" dirty="0">
              <a:solidFill>
                <a:schemeClr val="bg1"/>
              </a:solidFill>
            </a:endParaRPr>
          </a:p>
        </p:txBody>
      </p:sp>
      <p:sp>
        <p:nvSpPr>
          <p:cNvPr id="12" name="矩形 11"/>
          <p:cNvSpPr/>
          <p:nvPr/>
        </p:nvSpPr>
        <p:spPr>
          <a:xfrm>
            <a:off x="1254862" y="1000108"/>
            <a:ext cx="1531188" cy="307777"/>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en-US" sz="1400" b="1" dirty="0" smtClean="0">
                <a:solidFill>
                  <a:schemeClr val="bg1"/>
                </a:solidFill>
                <a:latin typeface="楷体" pitchFamily="49" charset="-122"/>
                <a:ea typeface="楷体" pitchFamily="49" charset="-122"/>
              </a:rPr>
              <a:t>2013</a:t>
            </a:r>
            <a:r>
              <a:rPr lang="en-US" altLang="zh-CN" sz="1400" b="1" dirty="0" smtClean="0">
                <a:solidFill>
                  <a:schemeClr val="bg1"/>
                </a:solidFill>
                <a:latin typeface="楷体" pitchFamily="49" charset="-122"/>
                <a:ea typeface="楷体" pitchFamily="49" charset="-122"/>
              </a:rPr>
              <a:t>.</a:t>
            </a:r>
            <a:r>
              <a:rPr lang="en-US" sz="1400" b="1" dirty="0" smtClean="0">
                <a:solidFill>
                  <a:schemeClr val="bg1"/>
                </a:solidFill>
                <a:latin typeface="楷体" pitchFamily="49" charset="-122"/>
                <a:ea typeface="楷体" pitchFamily="49" charset="-122"/>
              </a:rPr>
              <a:t>11</a:t>
            </a:r>
            <a:r>
              <a:rPr lang="en-US" altLang="zh-CN" sz="1400" b="1" dirty="0" smtClean="0">
                <a:solidFill>
                  <a:schemeClr val="bg1"/>
                </a:solidFill>
                <a:latin typeface="楷体" pitchFamily="49" charset="-122"/>
                <a:ea typeface="楷体" pitchFamily="49" charset="-122"/>
              </a:rPr>
              <a:t>-2013.12</a:t>
            </a:r>
            <a:endParaRPr lang="zh-CN" altLang="en-US" sz="1400" b="1" dirty="0">
              <a:solidFill>
                <a:schemeClr val="bg1"/>
              </a:solidFill>
              <a:latin typeface="楷体" pitchFamily="49" charset="-122"/>
              <a:ea typeface="楷体" pitchFamily="49" charset="-122"/>
            </a:endParaRPr>
          </a:p>
        </p:txBody>
      </p:sp>
      <p:sp>
        <p:nvSpPr>
          <p:cNvPr id="13" name="矩形 12"/>
          <p:cNvSpPr/>
          <p:nvPr/>
        </p:nvSpPr>
        <p:spPr>
          <a:xfrm>
            <a:off x="1428728" y="2143116"/>
            <a:ext cx="1285884" cy="1285884"/>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tx1"/>
                </a:solidFill>
              </a:rPr>
              <a:t>组织互联网和工业发展条件较好的地方经信委联合企业进行申报。</a:t>
            </a:r>
            <a:endParaRPr lang="zh-CN" altLang="en-US" sz="1400" b="1" dirty="0">
              <a:solidFill>
                <a:schemeClr val="tx1"/>
              </a:solidFill>
            </a:endParaRPr>
          </a:p>
        </p:txBody>
      </p:sp>
      <p:sp>
        <p:nvSpPr>
          <p:cNvPr id="14" name="矩形 13"/>
          <p:cNvSpPr/>
          <p:nvPr/>
        </p:nvSpPr>
        <p:spPr>
          <a:xfrm>
            <a:off x="2926790" y="1000108"/>
            <a:ext cx="1337226" cy="307777"/>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en-US" sz="1400" b="1" dirty="0" smtClean="0">
                <a:solidFill>
                  <a:schemeClr val="bg1"/>
                </a:solidFill>
                <a:latin typeface="华文细黑"/>
                <a:ea typeface="华文细黑"/>
              </a:rPr>
              <a:t>2014.2-2014.5</a:t>
            </a:r>
            <a:endParaRPr lang="zh-CN" altLang="en-US" sz="1400" b="1" dirty="0">
              <a:solidFill>
                <a:schemeClr val="bg1"/>
              </a:solidFill>
            </a:endParaRPr>
          </a:p>
        </p:txBody>
      </p:sp>
      <p:sp>
        <p:nvSpPr>
          <p:cNvPr id="15" name="矩形 14"/>
          <p:cNvSpPr/>
          <p:nvPr/>
        </p:nvSpPr>
        <p:spPr>
          <a:xfrm>
            <a:off x="2786050" y="2143116"/>
            <a:ext cx="1643074" cy="1428760"/>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rgbClr val="000000"/>
                </a:solidFill>
                <a:latin typeface="+mn-ea"/>
              </a:rPr>
              <a:t>赴北京、广东、山东等</a:t>
            </a:r>
            <a:r>
              <a:rPr lang="en-US" altLang="zh-CN" sz="1400" dirty="0" smtClean="0">
                <a:solidFill>
                  <a:srgbClr val="FF0000"/>
                </a:solidFill>
                <a:latin typeface="+mn-ea"/>
              </a:rPr>
              <a:t>10</a:t>
            </a:r>
            <a:r>
              <a:rPr lang="zh-CN" altLang="en-US" sz="1400" dirty="0" smtClean="0">
                <a:solidFill>
                  <a:srgbClr val="000000"/>
                </a:solidFill>
                <a:latin typeface="+mn-ea"/>
              </a:rPr>
              <a:t>省市地</a:t>
            </a:r>
            <a:r>
              <a:rPr lang="en-US" altLang="zh-CN" sz="1400" dirty="0" smtClean="0">
                <a:solidFill>
                  <a:srgbClr val="FF0000"/>
                </a:solidFill>
                <a:latin typeface="+mn-ea"/>
              </a:rPr>
              <a:t>20</a:t>
            </a:r>
            <a:r>
              <a:rPr lang="zh-CN" altLang="en-US" sz="1400" dirty="0" smtClean="0">
                <a:solidFill>
                  <a:srgbClr val="000000"/>
                </a:solidFill>
                <a:latin typeface="+mn-ea"/>
              </a:rPr>
              <a:t>余家申报企业调研。进一步了解了企业创新模式、方向、进展、问题与诉求。</a:t>
            </a:r>
            <a:endParaRPr lang="zh-CN" altLang="en-US" sz="1400" b="1" dirty="0">
              <a:solidFill>
                <a:schemeClr val="tx1"/>
              </a:solidFill>
              <a:latin typeface="+mn-ea"/>
            </a:endParaRPr>
          </a:p>
        </p:txBody>
      </p:sp>
      <p:sp>
        <p:nvSpPr>
          <p:cNvPr id="16" name="矩形 15"/>
          <p:cNvSpPr/>
          <p:nvPr/>
        </p:nvSpPr>
        <p:spPr>
          <a:xfrm>
            <a:off x="4449220" y="1000108"/>
            <a:ext cx="1337226" cy="307777"/>
          </a:xfrm>
          <a:prstGeom prst="rect">
            <a:avLst/>
          </a:prstGeom>
        </p:spPr>
        <p:style>
          <a:lnRef idx="3">
            <a:schemeClr val="lt1"/>
          </a:lnRef>
          <a:fillRef idx="1">
            <a:schemeClr val="accent5"/>
          </a:fillRef>
          <a:effectRef idx="1">
            <a:schemeClr val="accent5"/>
          </a:effectRef>
          <a:fontRef idx="minor">
            <a:schemeClr val="lt1"/>
          </a:fontRef>
        </p:style>
        <p:txBody>
          <a:bodyPr wrap="none">
            <a:spAutoFit/>
          </a:bodyPr>
          <a:lstStyle/>
          <a:p>
            <a:r>
              <a:rPr lang="en-US" sz="1400" b="1" dirty="0" smtClean="0">
                <a:solidFill>
                  <a:schemeClr val="bg1"/>
                </a:solidFill>
                <a:latin typeface="华文细黑"/>
                <a:ea typeface="华文细黑"/>
              </a:rPr>
              <a:t>2014.5-2014.6</a:t>
            </a:r>
            <a:endParaRPr lang="zh-CN" altLang="en-US" sz="1400" b="1" dirty="0">
              <a:solidFill>
                <a:schemeClr val="bg1"/>
              </a:solidFill>
            </a:endParaRPr>
          </a:p>
        </p:txBody>
      </p:sp>
      <p:sp>
        <p:nvSpPr>
          <p:cNvPr id="17" name="矩形 16"/>
          <p:cNvSpPr/>
          <p:nvPr/>
        </p:nvSpPr>
        <p:spPr>
          <a:xfrm>
            <a:off x="4572000" y="2143116"/>
            <a:ext cx="1357322" cy="1428760"/>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rgbClr val="000000"/>
                </a:solidFill>
                <a:latin typeface="+mn-ea"/>
              </a:rPr>
              <a:t>根据对调研情况的掌握，完成专题调研报告，报部长办公会。</a:t>
            </a:r>
            <a:endParaRPr lang="zh-CN" altLang="en-US" sz="1400" b="1" dirty="0">
              <a:solidFill>
                <a:schemeClr val="tx1"/>
              </a:solidFill>
              <a:latin typeface="+mn-ea"/>
            </a:endParaRPr>
          </a:p>
        </p:txBody>
      </p:sp>
      <p:sp>
        <p:nvSpPr>
          <p:cNvPr id="18" name="矩形 17"/>
          <p:cNvSpPr/>
          <p:nvPr/>
        </p:nvSpPr>
        <p:spPr>
          <a:xfrm>
            <a:off x="6000760" y="1000108"/>
            <a:ext cx="1071570" cy="307777"/>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pPr algn="ctr"/>
            <a:r>
              <a:rPr lang="en-US" sz="1400" b="1" dirty="0" smtClean="0">
                <a:solidFill>
                  <a:schemeClr val="bg1"/>
                </a:solidFill>
                <a:latin typeface="华文细黑"/>
                <a:ea typeface="华文细黑"/>
              </a:rPr>
              <a:t>2014.6</a:t>
            </a:r>
            <a:endParaRPr lang="zh-CN" altLang="en-US" sz="1400" b="1" dirty="0">
              <a:solidFill>
                <a:schemeClr val="bg1"/>
              </a:solidFill>
            </a:endParaRPr>
          </a:p>
        </p:txBody>
      </p:sp>
      <p:sp>
        <p:nvSpPr>
          <p:cNvPr id="19" name="矩形 18"/>
          <p:cNvSpPr/>
          <p:nvPr/>
        </p:nvSpPr>
        <p:spPr>
          <a:xfrm>
            <a:off x="6072198" y="2143116"/>
            <a:ext cx="1357322" cy="1428760"/>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smtClean="0">
                <a:solidFill>
                  <a:srgbClr val="000000"/>
                </a:solidFill>
                <a:latin typeface="+mn-ea"/>
              </a:rPr>
              <a:t>6</a:t>
            </a:r>
            <a:r>
              <a:rPr lang="zh-CN" altLang="en-US" sz="1400" dirty="0" smtClean="0">
                <a:solidFill>
                  <a:srgbClr val="000000"/>
                </a:solidFill>
                <a:latin typeface="+mn-ea"/>
              </a:rPr>
              <a:t>月</a:t>
            </a:r>
            <a:r>
              <a:rPr lang="en-US" altLang="zh-CN" sz="1400" dirty="0" smtClean="0">
                <a:solidFill>
                  <a:srgbClr val="000000"/>
                </a:solidFill>
                <a:latin typeface="+mn-ea"/>
              </a:rPr>
              <a:t>19</a:t>
            </a:r>
            <a:r>
              <a:rPr lang="zh-CN" altLang="en-US" sz="1400" dirty="0" smtClean="0">
                <a:solidFill>
                  <a:srgbClr val="000000"/>
                </a:solidFill>
                <a:latin typeface="+mn-ea"/>
              </a:rPr>
              <a:t>日，办公厅发布</a:t>
            </a:r>
            <a:r>
              <a:rPr lang="en-US" altLang="zh-CN" sz="1400" dirty="0" smtClean="0">
                <a:solidFill>
                  <a:srgbClr val="000000"/>
                </a:solidFill>
                <a:latin typeface="+mn-ea"/>
              </a:rPr>
              <a:t>2014</a:t>
            </a:r>
            <a:r>
              <a:rPr lang="zh-CN" altLang="en-US" sz="1400" dirty="0" smtClean="0">
                <a:solidFill>
                  <a:srgbClr val="000000"/>
                </a:solidFill>
                <a:latin typeface="+mn-ea"/>
              </a:rPr>
              <a:t>年互联网与工业融合创新试点企业名单及创新模式。</a:t>
            </a:r>
            <a:endParaRPr lang="zh-CN" altLang="en-US" sz="1400" b="1" dirty="0">
              <a:solidFill>
                <a:schemeClr val="tx1"/>
              </a:solidFill>
              <a:latin typeface="+mn-ea"/>
            </a:endParaRPr>
          </a:p>
        </p:txBody>
      </p:sp>
      <p:sp>
        <p:nvSpPr>
          <p:cNvPr id="22" name="标题 2"/>
          <p:cNvSpPr txBox="1">
            <a:spLocks noChangeArrowheads="1"/>
          </p:cNvSpPr>
          <p:nvPr/>
        </p:nvSpPr>
        <p:spPr bwMode="auto">
          <a:xfrm>
            <a:off x="71470" y="0"/>
            <a:ext cx="9144000" cy="8366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defRPr/>
            </a:pPr>
            <a:r>
              <a:rPr lang="zh-CN" altLang="en-US" sz="3200" b="1" dirty="0" smtClean="0">
                <a:solidFill>
                  <a:srgbClr val="0000FF"/>
                </a:solidFill>
                <a:effectLst>
                  <a:outerShdw blurRad="31750" dist="25400" dir="5400000" algn="tl" rotWithShape="0">
                    <a:srgbClr val="000000">
                      <a:alpha val="25000"/>
                    </a:srgbClr>
                  </a:outerShdw>
                </a:effectLst>
                <a:latin typeface="+mj-lt"/>
                <a:ea typeface="+mj-ea"/>
                <a:cs typeface="+mj-cs"/>
                <a:sym typeface="Lucida Sans Unicode" pitchFamily="34" charset="0"/>
              </a:rPr>
              <a:t>（</a:t>
            </a:r>
            <a:r>
              <a:rPr lang="en-US" altLang="zh-CN" sz="3200" b="1" dirty="0" smtClean="0">
                <a:solidFill>
                  <a:srgbClr val="0000FF"/>
                </a:solidFill>
                <a:effectLst>
                  <a:outerShdw blurRad="31750" dist="25400" dir="5400000" algn="tl" rotWithShape="0">
                    <a:srgbClr val="000000">
                      <a:alpha val="25000"/>
                    </a:srgbClr>
                  </a:outerShdw>
                </a:effectLst>
                <a:latin typeface="+mj-lt"/>
                <a:ea typeface="+mj-ea"/>
                <a:cs typeface="+mj-cs"/>
                <a:sym typeface="Lucida Sans Unicode" pitchFamily="34" charset="0"/>
              </a:rPr>
              <a:t>1</a:t>
            </a:r>
            <a:r>
              <a:rPr lang="zh-CN" altLang="en-US" sz="3200" b="1" dirty="0" smtClean="0">
                <a:solidFill>
                  <a:srgbClr val="0000FF"/>
                </a:solidFill>
                <a:effectLst>
                  <a:outerShdw blurRad="31750" dist="25400" dir="5400000" algn="tl" rotWithShape="0">
                    <a:srgbClr val="000000">
                      <a:alpha val="25000"/>
                    </a:srgbClr>
                  </a:outerShdw>
                </a:effectLst>
                <a:latin typeface="+mj-lt"/>
                <a:ea typeface="+mj-ea"/>
                <a:cs typeface="+mj-cs"/>
                <a:sym typeface="Lucida Sans Unicode" pitchFamily="34" charset="0"/>
              </a:rPr>
              <a:t>）互联网与工业融合创新试点示范</a:t>
            </a:r>
          </a:p>
        </p:txBody>
      </p:sp>
      <p:sp>
        <p:nvSpPr>
          <p:cNvPr id="23" name="矩形 22"/>
          <p:cNvSpPr/>
          <p:nvPr/>
        </p:nvSpPr>
        <p:spPr>
          <a:xfrm>
            <a:off x="7215206" y="1000108"/>
            <a:ext cx="1643074" cy="307777"/>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en-US" sz="1400" b="1" dirty="0" smtClean="0">
                <a:solidFill>
                  <a:schemeClr val="bg1"/>
                </a:solidFill>
                <a:latin typeface="华文细黑"/>
                <a:ea typeface="华文细黑"/>
              </a:rPr>
              <a:t>2014.7-2014.</a:t>
            </a:r>
            <a:r>
              <a:rPr lang="en-US" altLang="zh-CN" sz="1400" b="1" dirty="0" smtClean="0">
                <a:solidFill>
                  <a:schemeClr val="bg1"/>
                </a:solidFill>
                <a:latin typeface="华文细黑"/>
                <a:ea typeface="华文细黑"/>
              </a:rPr>
              <a:t>8</a:t>
            </a:r>
            <a:endParaRPr lang="zh-CN" altLang="en-US" sz="1400" b="1" dirty="0">
              <a:solidFill>
                <a:schemeClr val="bg1"/>
              </a:solidFill>
            </a:endParaRPr>
          </a:p>
        </p:txBody>
      </p:sp>
      <p:sp>
        <p:nvSpPr>
          <p:cNvPr id="24" name="Chevron 8"/>
          <p:cNvSpPr/>
          <p:nvPr/>
        </p:nvSpPr>
        <p:spPr>
          <a:xfrm>
            <a:off x="7429520" y="1500174"/>
            <a:ext cx="1500198" cy="500066"/>
          </a:xfrm>
          <a:prstGeom prst="chevron">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r>
              <a:rPr lang="zh-CN" altLang="en-US" sz="1600" b="1" dirty="0" smtClean="0">
                <a:solidFill>
                  <a:schemeClr val="bg1"/>
                </a:solidFill>
              </a:rPr>
              <a:t>发放项目资金</a:t>
            </a:r>
            <a:endParaRPr lang="zh-CN" altLang="en-US" sz="1600" b="1" dirty="0">
              <a:solidFill>
                <a:schemeClr val="bg1"/>
              </a:solidFill>
            </a:endParaRPr>
          </a:p>
        </p:txBody>
      </p:sp>
      <p:sp>
        <p:nvSpPr>
          <p:cNvPr id="25" name="矩形 24"/>
          <p:cNvSpPr/>
          <p:nvPr/>
        </p:nvSpPr>
        <p:spPr>
          <a:xfrm>
            <a:off x="7643834" y="2143116"/>
            <a:ext cx="1143008" cy="1428760"/>
          </a:xfrm>
          <a:prstGeom prst="rect">
            <a:avLst/>
          </a:prstGeom>
          <a:solidFill>
            <a:schemeClr val="bg1">
              <a:lumMod val="95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solidFill>
                  <a:srgbClr val="000000"/>
                </a:solidFill>
                <a:latin typeface="+mn-ea"/>
              </a:rPr>
              <a:t>对</a:t>
            </a:r>
            <a:r>
              <a:rPr lang="en-US" altLang="zh-CN" sz="1600" dirty="0" smtClean="0">
                <a:solidFill>
                  <a:srgbClr val="000000"/>
                </a:solidFill>
                <a:latin typeface="+mn-ea"/>
              </a:rPr>
              <a:t>24</a:t>
            </a:r>
            <a:r>
              <a:rPr lang="zh-CN" altLang="en-US" sz="1600" dirty="0" smtClean="0">
                <a:solidFill>
                  <a:srgbClr val="000000"/>
                </a:solidFill>
                <a:latin typeface="+mn-ea"/>
              </a:rPr>
              <a:t>家试点企业发放总计约</a:t>
            </a:r>
            <a:r>
              <a:rPr lang="en-US" altLang="zh-CN" sz="1600" dirty="0" smtClean="0">
                <a:solidFill>
                  <a:srgbClr val="000000"/>
                </a:solidFill>
                <a:latin typeface="+mn-ea"/>
              </a:rPr>
              <a:t>1100</a:t>
            </a:r>
            <a:r>
              <a:rPr lang="zh-CN" altLang="en-US" sz="1600" dirty="0" smtClean="0">
                <a:solidFill>
                  <a:srgbClr val="000000"/>
                </a:solidFill>
                <a:latin typeface="+mn-ea"/>
              </a:rPr>
              <a:t>万项目资金。</a:t>
            </a:r>
            <a:endParaRPr lang="zh-CN" altLang="en-US" sz="1600" b="1" dirty="0">
              <a:solidFill>
                <a:schemeClr val="tx1"/>
              </a:solidFill>
              <a:latin typeface="+mn-ea"/>
            </a:endParaRPr>
          </a:p>
        </p:txBody>
      </p:sp>
      <p:pic>
        <p:nvPicPr>
          <p:cNvPr id="31" name="图片 30" descr="01.jpg"/>
          <p:cNvPicPr>
            <a:picLocks noChangeAspect="1"/>
          </p:cNvPicPr>
          <p:nvPr/>
        </p:nvPicPr>
        <p:blipFill>
          <a:blip r:embed="rId2" cstate="print"/>
          <a:stretch>
            <a:fillRect/>
          </a:stretch>
        </p:blipFill>
        <p:spPr>
          <a:xfrm>
            <a:off x="2294730" y="3929066"/>
            <a:ext cx="1920079" cy="27139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 name="图片 31" descr="02.jpg"/>
          <p:cNvPicPr>
            <a:picLocks noChangeAspect="1"/>
          </p:cNvPicPr>
          <p:nvPr/>
        </p:nvPicPr>
        <p:blipFill>
          <a:blip r:embed="rId3" cstate="print"/>
          <a:stretch>
            <a:fillRect/>
          </a:stretch>
        </p:blipFill>
        <p:spPr>
          <a:xfrm>
            <a:off x="5143504" y="3916702"/>
            <a:ext cx="1929277" cy="27269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3" name="灯片编号占位符 32"/>
          <p:cNvSpPr>
            <a:spLocks noGrp="1"/>
          </p:cNvSpPr>
          <p:nvPr>
            <p:ph type="sldNum" sz="quarter" idx="12"/>
          </p:nvPr>
        </p:nvSpPr>
        <p:spPr/>
        <p:txBody>
          <a:bodyPr/>
          <a:lstStyle/>
          <a:p>
            <a:pPr>
              <a:defRPr/>
            </a:pPr>
            <a:fld id="{A45989C8-581D-4C76-A602-44DA3D5C9727}" type="slidenum">
              <a:rPr lang="zh-CN" altLang="en-US" smtClean="0"/>
              <a:pPr>
                <a:defRPr/>
              </a:pPr>
              <a:t>24</a:t>
            </a:fld>
            <a:endParaRPr lang="zh-CN" altLang="en-US" sz="1800" b="0"/>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4"/>
          <p:cNvPicPr>
            <a:picLocks noChangeAspect="1" noChangeArrowheads="1"/>
          </p:cNvPicPr>
          <p:nvPr/>
        </p:nvPicPr>
        <p:blipFill>
          <a:blip r:embed="rId3"/>
          <a:srcRect/>
          <a:stretch>
            <a:fillRect/>
          </a:stretch>
        </p:blipFill>
        <p:spPr bwMode="auto">
          <a:xfrm>
            <a:off x="2071670" y="1418735"/>
            <a:ext cx="642938" cy="552926"/>
          </a:xfrm>
          <a:prstGeom prst="rect">
            <a:avLst/>
          </a:prstGeom>
          <a:noFill/>
          <a:ln w="9525">
            <a:noFill/>
            <a:miter lim="800000"/>
            <a:headEnd/>
            <a:tailEnd/>
          </a:ln>
          <a:effectLst/>
        </p:spPr>
      </p:pic>
      <p:grpSp>
        <p:nvGrpSpPr>
          <p:cNvPr id="2" name="组合 90"/>
          <p:cNvGrpSpPr/>
          <p:nvPr/>
        </p:nvGrpSpPr>
        <p:grpSpPr>
          <a:xfrm>
            <a:off x="3071802" y="1285860"/>
            <a:ext cx="6143668" cy="4667410"/>
            <a:chOff x="1907704" y="1412776"/>
            <a:chExt cx="7344816" cy="5040560"/>
          </a:xfrm>
        </p:grpSpPr>
        <p:pic>
          <p:nvPicPr>
            <p:cNvPr id="5" name="Picture 3" descr="中国区域图"/>
            <p:cNvPicPr>
              <a:picLocks noChangeAspect="1" noChangeArrowheads="1"/>
            </p:cNvPicPr>
            <p:nvPr/>
          </p:nvPicPr>
          <p:blipFill>
            <a:blip r:embed="rId4" cstate="print">
              <a:clrChange>
                <a:clrFrom>
                  <a:srgbClr val="FFFFFF"/>
                </a:clrFrom>
                <a:clrTo>
                  <a:srgbClr val="FFFFFF">
                    <a:alpha val="0"/>
                  </a:srgbClr>
                </a:clrTo>
              </a:clrChange>
              <a:lum bright="20000"/>
            </a:blip>
            <a:srcRect/>
            <a:stretch>
              <a:fillRect/>
            </a:stretch>
          </p:blipFill>
          <p:spPr bwMode="auto">
            <a:xfrm>
              <a:off x="1907704" y="1412776"/>
              <a:ext cx="7344816" cy="5040560"/>
            </a:xfrm>
            <a:prstGeom prst="rect">
              <a:avLst/>
            </a:prstGeom>
            <a:noFill/>
            <a:ln>
              <a:noFill/>
            </a:ln>
          </p:spPr>
        </p:pic>
        <p:grpSp>
          <p:nvGrpSpPr>
            <p:cNvPr id="3" name="组合 8"/>
            <p:cNvGrpSpPr/>
            <p:nvPr/>
          </p:nvGrpSpPr>
          <p:grpSpPr>
            <a:xfrm>
              <a:off x="6545289" y="5338591"/>
              <a:ext cx="1102866" cy="693956"/>
              <a:chOff x="4932040" y="4797152"/>
              <a:chExt cx="864658" cy="649941"/>
            </a:xfrm>
          </p:grpSpPr>
          <p:sp>
            <p:nvSpPr>
              <p:cNvPr id="6" name="Freeform 9"/>
              <p:cNvSpPr>
                <a:spLocks/>
              </p:cNvSpPr>
              <p:nvPr/>
            </p:nvSpPr>
            <p:spPr bwMode="auto">
              <a:xfrm>
                <a:off x="4932040" y="4797152"/>
                <a:ext cx="864658" cy="649941"/>
              </a:xfrm>
              <a:custGeom>
                <a:avLst/>
                <a:gdLst/>
                <a:ahLst/>
                <a:cxnLst>
                  <a:cxn ang="0">
                    <a:pos x="2227" y="53"/>
                  </a:cxn>
                  <a:cxn ang="0">
                    <a:pos x="1890" y="208"/>
                  </a:cxn>
                  <a:cxn ang="0">
                    <a:pos x="1582" y="200"/>
                  </a:cxn>
                  <a:cxn ang="0">
                    <a:pos x="1374" y="466"/>
                  </a:cxn>
                  <a:cxn ang="0">
                    <a:pos x="1291" y="610"/>
                  </a:cxn>
                  <a:cxn ang="0">
                    <a:pos x="1295" y="982"/>
                  </a:cxn>
                  <a:cxn ang="0">
                    <a:pos x="1214" y="1100"/>
                  </a:cxn>
                  <a:cxn ang="0">
                    <a:pos x="1037" y="1318"/>
                  </a:cxn>
                  <a:cxn ang="0">
                    <a:pos x="915" y="1784"/>
                  </a:cxn>
                  <a:cxn ang="0">
                    <a:pos x="718" y="1887"/>
                  </a:cxn>
                  <a:cxn ang="0">
                    <a:pos x="543" y="2114"/>
                  </a:cxn>
                  <a:cxn ang="0">
                    <a:pos x="400" y="2271"/>
                  </a:cxn>
                  <a:cxn ang="0">
                    <a:pos x="278" y="2393"/>
                  </a:cxn>
                  <a:cxn ang="0">
                    <a:pos x="178" y="2479"/>
                  </a:cxn>
                  <a:cxn ang="0">
                    <a:pos x="77" y="2601"/>
                  </a:cxn>
                  <a:cxn ang="0">
                    <a:pos x="2" y="2885"/>
                  </a:cxn>
                  <a:cxn ang="0">
                    <a:pos x="62" y="3034"/>
                  </a:cxn>
                  <a:cxn ang="0">
                    <a:pos x="187" y="3173"/>
                  </a:cxn>
                  <a:cxn ang="0">
                    <a:pos x="449" y="3221"/>
                  </a:cxn>
                  <a:cxn ang="0">
                    <a:pos x="602" y="3171"/>
                  </a:cxn>
                  <a:cxn ang="0">
                    <a:pos x="408" y="2917"/>
                  </a:cxn>
                  <a:cxn ang="0">
                    <a:pos x="444" y="2830"/>
                  </a:cxn>
                  <a:cxn ang="0">
                    <a:pos x="514" y="2571"/>
                  </a:cxn>
                  <a:cxn ang="0">
                    <a:pos x="739" y="2588"/>
                  </a:cxn>
                  <a:cxn ang="0">
                    <a:pos x="931" y="2516"/>
                  </a:cxn>
                  <a:cxn ang="0">
                    <a:pos x="1123" y="2508"/>
                  </a:cxn>
                  <a:cxn ang="0">
                    <a:pos x="1331" y="2429"/>
                  </a:cxn>
                  <a:cxn ang="0">
                    <a:pos x="1446" y="2386"/>
                  </a:cxn>
                  <a:cxn ang="0">
                    <a:pos x="1627" y="2302"/>
                  </a:cxn>
                  <a:cxn ang="0">
                    <a:pos x="1932" y="2252"/>
                  </a:cxn>
                  <a:cxn ang="0">
                    <a:pos x="2170" y="2139"/>
                  </a:cxn>
                  <a:cxn ang="0">
                    <a:pos x="2313" y="1985"/>
                  </a:cxn>
                  <a:cxn ang="0">
                    <a:pos x="2198" y="1763"/>
                  </a:cxn>
                  <a:cxn ang="0">
                    <a:pos x="2284" y="1677"/>
                  </a:cxn>
                  <a:cxn ang="0">
                    <a:pos x="2442" y="1684"/>
                  </a:cxn>
                  <a:cxn ang="0">
                    <a:pos x="2474" y="2079"/>
                  </a:cxn>
                  <a:cxn ang="0">
                    <a:pos x="2721" y="2128"/>
                  </a:cxn>
                  <a:cxn ang="0">
                    <a:pos x="2778" y="1899"/>
                  </a:cxn>
                  <a:cxn ang="0">
                    <a:pos x="2921" y="1755"/>
                  </a:cxn>
                  <a:cxn ang="0">
                    <a:pos x="3000" y="1670"/>
                  </a:cxn>
                  <a:cxn ang="0">
                    <a:pos x="3115" y="1713"/>
                  </a:cxn>
                  <a:cxn ang="0">
                    <a:pos x="3280" y="1627"/>
                  </a:cxn>
                  <a:cxn ang="0">
                    <a:pos x="3495" y="1677"/>
                  </a:cxn>
                  <a:cxn ang="0">
                    <a:pos x="3619" y="1558"/>
                  </a:cxn>
                  <a:cxn ang="0">
                    <a:pos x="3760" y="1548"/>
                  </a:cxn>
                  <a:cxn ang="0">
                    <a:pos x="4027" y="1393"/>
                  </a:cxn>
                  <a:cxn ang="0">
                    <a:pos x="4197" y="1161"/>
                  </a:cxn>
                  <a:cxn ang="0">
                    <a:pos x="4354" y="1010"/>
                  </a:cxn>
                  <a:cxn ang="0">
                    <a:pos x="4319" y="846"/>
                  </a:cxn>
                  <a:cxn ang="0">
                    <a:pos x="4097" y="466"/>
                  </a:cxn>
                  <a:cxn ang="0">
                    <a:pos x="3660" y="294"/>
                  </a:cxn>
                  <a:cxn ang="0">
                    <a:pos x="3466" y="459"/>
                  </a:cxn>
                  <a:cxn ang="0">
                    <a:pos x="3222" y="394"/>
                  </a:cxn>
                  <a:cxn ang="0">
                    <a:pos x="3000" y="550"/>
                  </a:cxn>
                  <a:cxn ang="0">
                    <a:pos x="2671" y="552"/>
                  </a:cxn>
                  <a:cxn ang="0">
                    <a:pos x="2685" y="373"/>
                  </a:cxn>
                  <a:cxn ang="0">
                    <a:pos x="2846" y="109"/>
                  </a:cxn>
                  <a:cxn ang="0">
                    <a:pos x="2525" y="92"/>
                  </a:cxn>
                </a:cxnLst>
                <a:rect l="0" t="0" r="r" b="b"/>
                <a:pathLst>
                  <a:path w="4370" h="3239">
                    <a:moveTo>
                      <a:pt x="2456" y="0"/>
                    </a:moveTo>
                    <a:cubicBezTo>
                      <a:pt x="2428" y="18"/>
                      <a:pt x="2423" y="15"/>
                      <a:pt x="2390" y="25"/>
                    </a:cubicBezTo>
                    <a:cubicBezTo>
                      <a:pt x="2365" y="37"/>
                      <a:pt x="2341" y="36"/>
                      <a:pt x="2314" y="41"/>
                    </a:cubicBezTo>
                    <a:cubicBezTo>
                      <a:pt x="2287" y="46"/>
                      <a:pt x="2265" y="55"/>
                      <a:pt x="2227" y="53"/>
                    </a:cubicBezTo>
                    <a:cubicBezTo>
                      <a:pt x="2175" y="43"/>
                      <a:pt x="2133" y="48"/>
                      <a:pt x="2083" y="29"/>
                    </a:cubicBezTo>
                    <a:cubicBezTo>
                      <a:pt x="2031" y="23"/>
                      <a:pt x="1966" y="42"/>
                      <a:pt x="1932" y="49"/>
                    </a:cubicBezTo>
                    <a:cubicBezTo>
                      <a:pt x="1899" y="60"/>
                      <a:pt x="1889" y="71"/>
                      <a:pt x="1882" y="97"/>
                    </a:cubicBezTo>
                    <a:cubicBezTo>
                      <a:pt x="1868" y="135"/>
                      <a:pt x="1869" y="171"/>
                      <a:pt x="1890" y="208"/>
                    </a:cubicBezTo>
                    <a:cubicBezTo>
                      <a:pt x="1898" y="223"/>
                      <a:pt x="1919" y="251"/>
                      <a:pt x="1919" y="251"/>
                    </a:cubicBezTo>
                    <a:cubicBezTo>
                      <a:pt x="1897" y="309"/>
                      <a:pt x="1802" y="270"/>
                      <a:pt x="1754" y="265"/>
                    </a:cubicBezTo>
                    <a:cubicBezTo>
                      <a:pt x="1720" y="257"/>
                      <a:pt x="1677" y="252"/>
                      <a:pt x="1646" y="236"/>
                    </a:cubicBezTo>
                    <a:cubicBezTo>
                      <a:pt x="1621" y="223"/>
                      <a:pt x="1608" y="210"/>
                      <a:pt x="1582" y="200"/>
                    </a:cubicBezTo>
                    <a:cubicBezTo>
                      <a:pt x="1556" y="209"/>
                      <a:pt x="1540" y="201"/>
                      <a:pt x="1524" y="222"/>
                    </a:cubicBezTo>
                    <a:cubicBezTo>
                      <a:pt x="1514" y="236"/>
                      <a:pt x="1496" y="265"/>
                      <a:pt x="1496" y="265"/>
                    </a:cubicBezTo>
                    <a:cubicBezTo>
                      <a:pt x="1491" y="314"/>
                      <a:pt x="1491" y="378"/>
                      <a:pt x="1446" y="408"/>
                    </a:cubicBezTo>
                    <a:cubicBezTo>
                      <a:pt x="1428" y="434"/>
                      <a:pt x="1404" y="456"/>
                      <a:pt x="1374" y="466"/>
                    </a:cubicBezTo>
                    <a:cubicBezTo>
                      <a:pt x="1353" y="480"/>
                      <a:pt x="1340" y="493"/>
                      <a:pt x="1317" y="502"/>
                    </a:cubicBezTo>
                    <a:cubicBezTo>
                      <a:pt x="1287" y="530"/>
                      <a:pt x="1224" y="520"/>
                      <a:pt x="1186" y="529"/>
                    </a:cubicBezTo>
                    <a:cubicBezTo>
                      <a:pt x="1195" y="557"/>
                      <a:pt x="1213" y="551"/>
                      <a:pt x="1241" y="560"/>
                    </a:cubicBezTo>
                    <a:cubicBezTo>
                      <a:pt x="1260" y="579"/>
                      <a:pt x="1279" y="587"/>
                      <a:pt x="1291" y="610"/>
                    </a:cubicBezTo>
                    <a:cubicBezTo>
                      <a:pt x="1299" y="625"/>
                      <a:pt x="1322" y="653"/>
                      <a:pt x="1322" y="653"/>
                    </a:cubicBezTo>
                    <a:cubicBezTo>
                      <a:pt x="1344" y="722"/>
                      <a:pt x="1330" y="817"/>
                      <a:pt x="1317" y="889"/>
                    </a:cubicBezTo>
                    <a:cubicBezTo>
                      <a:pt x="1313" y="913"/>
                      <a:pt x="1309" y="937"/>
                      <a:pt x="1302" y="960"/>
                    </a:cubicBezTo>
                    <a:cubicBezTo>
                      <a:pt x="1300" y="967"/>
                      <a:pt x="1289" y="978"/>
                      <a:pt x="1295" y="982"/>
                    </a:cubicBezTo>
                    <a:cubicBezTo>
                      <a:pt x="1288" y="992"/>
                      <a:pt x="1299" y="1000"/>
                      <a:pt x="1294" y="1011"/>
                    </a:cubicBezTo>
                    <a:cubicBezTo>
                      <a:pt x="1289" y="1017"/>
                      <a:pt x="1269" y="1038"/>
                      <a:pt x="1267" y="1046"/>
                    </a:cubicBezTo>
                    <a:cubicBezTo>
                      <a:pt x="1266" y="1053"/>
                      <a:pt x="1257" y="1055"/>
                      <a:pt x="1252" y="1060"/>
                    </a:cubicBezTo>
                    <a:cubicBezTo>
                      <a:pt x="1245" y="1071"/>
                      <a:pt x="1228" y="1086"/>
                      <a:pt x="1214" y="1100"/>
                    </a:cubicBezTo>
                    <a:cubicBezTo>
                      <a:pt x="1200" y="1114"/>
                      <a:pt x="1183" y="1130"/>
                      <a:pt x="1169" y="1145"/>
                    </a:cubicBezTo>
                    <a:cubicBezTo>
                      <a:pt x="1161" y="1158"/>
                      <a:pt x="1137" y="1177"/>
                      <a:pt x="1130" y="1191"/>
                    </a:cubicBezTo>
                    <a:cubicBezTo>
                      <a:pt x="1105" y="1240"/>
                      <a:pt x="1117" y="1227"/>
                      <a:pt x="1066" y="1261"/>
                    </a:cubicBezTo>
                    <a:cubicBezTo>
                      <a:pt x="1050" y="1311"/>
                      <a:pt x="1063" y="1294"/>
                      <a:pt x="1037" y="1318"/>
                    </a:cubicBezTo>
                    <a:cubicBezTo>
                      <a:pt x="1027" y="1349"/>
                      <a:pt x="1025" y="1356"/>
                      <a:pt x="1016" y="1383"/>
                    </a:cubicBezTo>
                    <a:cubicBezTo>
                      <a:pt x="1014" y="1390"/>
                      <a:pt x="1009" y="1404"/>
                      <a:pt x="1009" y="1404"/>
                    </a:cubicBezTo>
                    <a:cubicBezTo>
                      <a:pt x="996" y="1501"/>
                      <a:pt x="1003" y="1605"/>
                      <a:pt x="973" y="1698"/>
                    </a:cubicBezTo>
                    <a:cubicBezTo>
                      <a:pt x="960" y="1738"/>
                      <a:pt x="958" y="1770"/>
                      <a:pt x="915" y="1784"/>
                    </a:cubicBezTo>
                    <a:cubicBezTo>
                      <a:pt x="902" y="1792"/>
                      <a:pt x="894" y="1806"/>
                      <a:pt x="880" y="1813"/>
                    </a:cubicBezTo>
                    <a:cubicBezTo>
                      <a:pt x="854" y="1826"/>
                      <a:pt x="827" y="1818"/>
                      <a:pt x="797" y="1825"/>
                    </a:cubicBezTo>
                    <a:cubicBezTo>
                      <a:pt x="774" y="1848"/>
                      <a:pt x="780" y="1853"/>
                      <a:pt x="744" y="1863"/>
                    </a:cubicBezTo>
                    <a:cubicBezTo>
                      <a:pt x="737" y="1865"/>
                      <a:pt x="718" y="1887"/>
                      <a:pt x="718" y="1887"/>
                    </a:cubicBezTo>
                    <a:cubicBezTo>
                      <a:pt x="705" y="1893"/>
                      <a:pt x="694" y="1907"/>
                      <a:pt x="684" y="1916"/>
                    </a:cubicBezTo>
                    <a:cubicBezTo>
                      <a:pt x="653" y="1944"/>
                      <a:pt x="656" y="1956"/>
                      <a:pt x="629" y="1985"/>
                    </a:cubicBezTo>
                    <a:cubicBezTo>
                      <a:pt x="619" y="2016"/>
                      <a:pt x="601" y="2041"/>
                      <a:pt x="579" y="2064"/>
                    </a:cubicBezTo>
                    <a:cubicBezTo>
                      <a:pt x="571" y="2089"/>
                      <a:pt x="558" y="2094"/>
                      <a:pt x="543" y="2114"/>
                    </a:cubicBezTo>
                    <a:cubicBezTo>
                      <a:pt x="518" y="2148"/>
                      <a:pt x="497" y="2176"/>
                      <a:pt x="471" y="2207"/>
                    </a:cubicBezTo>
                    <a:cubicBezTo>
                      <a:pt x="466" y="2213"/>
                      <a:pt x="464" y="2223"/>
                      <a:pt x="457" y="2228"/>
                    </a:cubicBezTo>
                    <a:cubicBezTo>
                      <a:pt x="444" y="2238"/>
                      <a:pt x="427" y="2241"/>
                      <a:pt x="414" y="2250"/>
                    </a:cubicBezTo>
                    <a:cubicBezTo>
                      <a:pt x="409" y="2257"/>
                      <a:pt x="406" y="2265"/>
                      <a:pt x="400" y="2271"/>
                    </a:cubicBezTo>
                    <a:cubicBezTo>
                      <a:pt x="387" y="2282"/>
                      <a:pt x="357" y="2300"/>
                      <a:pt x="357" y="2300"/>
                    </a:cubicBezTo>
                    <a:cubicBezTo>
                      <a:pt x="347" y="2314"/>
                      <a:pt x="338" y="2329"/>
                      <a:pt x="328" y="2343"/>
                    </a:cubicBezTo>
                    <a:cubicBezTo>
                      <a:pt x="324" y="2349"/>
                      <a:pt x="326" y="2360"/>
                      <a:pt x="321" y="2365"/>
                    </a:cubicBezTo>
                    <a:cubicBezTo>
                      <a:pt x="309" y="2377"/>
                      <a:pt x="292" y="2384"/>
                      <a:pt x="278" y="2393"/>
                    </a:cubicBezTo>
                    <a:cubicBezTo>
                      <a:pt x="257" y="2407"/>
                      <a:pt x="271" y="2415"/>
                      <a:pt x="256" y="2400"/>
                    </a:cubicBezTo>
                    <a:cubicBezTo>
                      <a:pt x="239" y="2421"/>
                      <a:pt x="223" y="2444"/>
                      <a:pt x="204" y="2463"/>
                    </a:cubicBezTo>
                    <a:cubicBezTo>
                      <a:pt x="199" y="2468"/>
                      <a:pt x="219" y="2439"/>
                      <a:pt x="213" y="2443"/>
                    </a:cubicBezTo>
                    <a:cubicBezTo>
                      <a:pt x="199" y="2452"/>
                      <a:pt x="194" y="2474"/>
                      <a:pt x="178" y="2479"/>
                    </a:cubicBezTo>
                    <a:cubicBezTo>
                      <a:pt x="147" y="2489"/>
                      <a:pt x="115" y="2498"/>
                      <a:pt x="84" y="2508"/>
                    </a:cubicBezTo>
                    <a:cubicBezTo>
                      <a:pt x="60" y="2500"/>
                      <a:pt x="37" y="2458"/>
                      <a:pt x="14" y="2449"/>
                    </a:cubicBezTo>
                    <a:cubicBezTo>
                      <a:pt x="24" y="2512"/>
                      <a:pt x="32" y="2514"/>
                      <a:pt x="62" y="2554"/>
                    </a:cubicBezTo>
                    <a:cubicBezTo>
                      <a:pt x="72" y="2568"/>
                      <a:pt x="77" y="2601"/>
                      <a:pt x="77" y="2601"/>
                    </a:cubicBezTo>
                    <a:cubicBezTo>
                      <a:pt x="81" y="2626"/>
                      <a:pt x="88" y="2685"/>
                      <a:pt x="84" y="2715"/>
                    </a:cubicBezTo>
                    <a:cubicBezTo>
                      <a:pt x="80" y="2745"/>
                      <a:pt x="66" y="2760"/>
                      <a:pt x="55" y="2780"/>
                    </a:cubicBezTo>
                    <a:cubicBezTo>
                      <a:pt x="44" y="2800"/>
                      <a:pt x="26" y="2817"/>
                      <a:pt x="17" y="2835"/>
                    </a:cubicBezTo>
                    <a:cubicBezTo>
                      <a:pt x="1" y="2883"/>
                      <a:pt x="4" y="2868"/>
                      <a:pt x="2" y="2885"/>
                    </a:cubicBezTo>
                    <a:cubicBezTo>
                      <a:pt x="0" y="2902"/>
                      <a:pt x="3" y="2923"/>
                      <a:pt x="7" y="2936"/>
                    </a:cubicBezTo>
                    <a:cubicBezTo>
                      <a:pt x="13" y="2950"/>
                      <a:pt x="27" y="2966"/>
                      <a:pt x="27" y="2966"/>
                    </a:cubicBezTo>
                    <a:cubicBezTo>
                      <a:pt x="38" y="2977"/>
                      <a:pt x="55" y="2982"/>
                      <a:pt x="63" y="2995"/>
                    </a:cubicBezTo>
                    <a:cubicBezTo>
                      <a:pt x="71" y="3008"/>
                      <a:pt x="62" y="3034"/>
                      <a:pt x="62" y="3034"/>
                    </a:cubicBezTo>
                    <a:cubicBezTo>
                      <a:pt x="64" y="3053"/>
                      <a:pt x="80" y="3080"/>
                      <a:pt x="86" y="3094"/>
                    </a:cubicBezTo>
                    <a:cubicBezTo>
                      <a:pt x="92" y="3108"/>
                      <a:pt x="87" y="3110"/>
                      <a:pt x="99" y="3117"/>
                    </a:cubicBezTo>
                    <a:cubicBezTo>
                      <a:pt x="118" y="3123"/>
                      <a:pt x="139" y="3125"/>
                      <a:pt x="156" y="3135"/>
                    </a:cubicBezTo>
                    <a:cubicBezTo>
                      <a:pt x="174" y="3147"/>
                      <a:pt x="177" y="3159"/>
                      <a:pt x="187" y="3173"/>
                    </a:cubicBezTo>
                    <a:cubicBezTo>
                      <a:pt x="191" y="3182"/>
                      <a:pt x="224" y="3198"/>
                      <a:pt x="230" y="3205"/>
                    </a:cubicBezTo>
                    <a:cubicBezTo>
                      <a:pt x="240" y="3217"/>
                      <a:pt x="242" y="3227"/>
                      <a:pt x="256" y="3232"/>
                    </a:cubicBezTo>
                    <a:cubicBezTo>
                      <a:pt x="275" y="3239"/>
                      <a:pt x="304" y="3234"/>
                      <a:pt x="336" y="3236"/>
                    </a:cubicBezTo>
                    <a:cubicBezTo>
                      <a:pt x="368" y="3234"/>
                      <a:pt x="419" y="3223"/>
                      <a:pt x="449" y="3221"/>
                    </a:cubicBezTo>
                    <a:cubicBezTo>
                      <a:pt x="499" y="3205"/>
                      <a:pt x="479" y="3237"/>
                      <a:pt x="514" y="3224"/>
                    </a:cubicBezTo>
                    <a:cubicBezTo>
                      <a:pt x="519" y="3219"/>
                      <a:pt x="523" y="3213"/>
                      <a:pt x="529" y="3210"/>
                    </a:cubicBezTo>
                    <a:cubicBezTo>
                      <a:pt x="535" y="3206"/>
                      <a:pt x="544" y="3208"/>
                      <a:pt x="550" y="3203"/>
                    </a:cubicBezTo>
                    <a:cubicBezTo>
                      <a:pt x="559" y="3196"/>
                      <a:pt x="595" y="3182"/>
                      <a:pt x="602" y="3171"/>
                    </a:cubicBezTo>
                    <a:cubicBezTo>
                      <a:pt x="620" y="3113"/>
                      <a:pt x="612" y="3090"/>
                      <a:pt x="557" y="3082"/>
                    </a:cubicBezTo>
                    <a:cubicBezTo>
                      <a:pt x="548" y="3046"/>
                      <a:pt x="515" y="3066"/>
                      <a:pt x="485" y="3046"/>
                    </a:cubicBezTo>
                    <a:cubicBezTo>
                      <a:pt x="487" y="3039"/>
                      <a:pt x="509" y="2999"/>
                      <a:pt x="509" y="2991"/>
                    </a:cubicBezTo>
                    <a:cubicBezTo>
                      <a:pt x="509" y="2926"/>
                      <a:pt x="454" y="2942"/>
                      <a:pt x="408" y="2917"/>
                    </a:cubicBezTo>
                    <a:cubicBezTo>
                      <a:pt x="371" y="2897"/>
                      <a:pt x="357" y="2910"/>
                      <a:pt x="317" y="2897"/>
                    </a:cubicBezTo>
                    <a:cubicBezTo>
                      <a:pt x="306" y="2888"/>
                      <a:pt x="321" y="2860"/>
                      <a:pt x="334" y="2849"/>
                    </a:cubicBezTo>
                    <a:cubicBezTo>
                      <a:pt x="347" y="2838"/>
                      <a:pt x="378" y="2836"/>
                      <a:pt x="396" y="2833"/>
                    </a:cubicBezTo>
                    <a:cubicBezTo>
                      <a:pt x="410" y="2828"/>
                      <a:pt x="430" y="2835"/>
                      <a:pt x="444" y="2830"/>
                    </a:cubicBezTo>
                    <a:cubicBezTo>
                      <a:pt x="451" y="2828"/>
                      <a:pt x="475" y="2794"/>
                      <a:pt x="475" y="2794"/>
                    </a:cubicBezTo>
                    <a:cubicBezTo>
                      <a:pt x="497" y="2771"/>
                      <a:pt x="499" y="2765"/>
                      <a:pt x="509" y="2734"/>
                    </a:cubicBezTo>
                    <a:cubicBezTo>
                      <a:pt x="511" y="2727"/>
                      <a:pt x="518" y="2677"/>
                      <a:pt x="518" y="2677"/>
                    </a:cubicBezTo>
                    <a:cubicBezTo>
                      <a:pt x="523" y="2652"/>
                      <a:pt x="500" y="2588"/>
                      <a:pt x="514" y="2571"/>
                    </a:cubicBezTo>
                    <a:cubicBezTo>
                      <a:pt x="528" y="2554"/>
                      <a:pt x="579" y="2569"/>
                      <a:pt x="600" y="2572"/>
                    </a:cubicBezTo>
                    <a:cubicBezTo>
                      <a:pt x="614" y="2577"/>
                      <a:pt x="634" y="2575"/>
                      <a:pt x="643" y="2587"/>
                    </a:cubicBezTo>
                    <a:cubicBezTo>
                      <a:pt x="662" y="2614"/>
                      <a:pt x="650" y="2587"/>
                      <a:pt x="679" y="2597"/>
                    </a:cubicBezTo>
                    <a:cubicBezTo>
                      <a:pt x="703" y="2595"/>
                      <a:pt x="715" y="2593"/>
                      <a:pt x="739" y="2588"/>
                    </a:cubicBezTo>
                    <a:cubicBezTo>
                      <a:pt x="757" y="2584"/>
                      <a:pt x="772" y="2543"/>
                      <a:pt x="787" y="2533"/>
                    </a:cubicBezTo>
                    <a:cubicBezTo>
                      <a:pt x="800" y="2517"/>
                      <a:pt x="817" y="2513"/>
                      <a:pt x="830" y="2509"/>
                    </a:cubicBezTo>
                    <a:cubicBezTo>
                      <a:pt x="843" y="2505"/>
                      <a:pt x="849" y="2505"/>
                      <a:pt x="866" y="2506"/>
                    </a:cubicBezTo>
                    <a:cubicBezTo>
                      <a:pt x="887" y="2508"/>
                      <a:pt x="910" y="2511"/>
                      <a:pt x="931" y="2516"/>
                    </a:cubicBezTo>
                    <a:cubicBezTo>
                      <a:pt x="947" y="2520"/>
                      <a:pt x="973" y="2580"/>
                      <a:pt x="973" y="2580"/>
                    </a:cubicBezTo>
                    <a:cubicBezTo>
                      <a:pt x="989" y="2573"/>
                      <a:pt x="989" y="2592"/>
                      <a:pt x="1006" y="2590"/>
                    </a:cubicBezTo>
                    <a:cubicBezTo>
                      <a:pt x="1013" y="2589"/>
                      <a:pt x="1027" y="2585"/>
                      <a:pt x="1034" y="2585"/>
                    </a:cubicBezTo>
                    <a:cubicBezTo>
                      <a:pt x="1073" y="2584"/>
                      <a:pt x="1093" y="2513"/>
                      <a:pt x="1123" y="2508"/>
                    </a:cubicBezTo>
                    <a:cubicBezTo>
                      <a:pt x="1190" y="2497"/>
                      <a:pt x="1131" y="2507"/>
                      <a:pt x="1217" y="2499"/>
                    </a:cubicBezTo>
                    <a:cubicBezTo>
                      <a:pt x="1239" y="2482"/>
                      <a:pt x="1239" y="2432"/>
                      <a:pt x="1246" y="2408"/>
                    </a:cubicBezTo>
                    <a:cubicBezTo>
                      <a:pt x="1253" y="2384"/>
                      <a:pt x="1244" y="2350"/>
                      <a:pt x="1258" y="2353"/>
                    </a:cubicBezTo>
                    <a:cubicBezTo>
                      <a:pt x="1314" y="2367"/>
                      <a:pt x="1303" y="2387"/>
                      <a:pt x="1331" y="2429"/>
                    </a:cubicBezTo>
                    <a:cubicBezTo>
                      <a:pt x="1344" y="2468"/>
                      <a:pt x="1332" y="2521"/>
                      <a:pt x="1374" y="2537"/>
                    </a:cubicBezTo>
                    <a:cubicBezTo>
                      <a:pt x="1392" y="2534"/>
                      <a:pt x="1427" y="2538"/>
                      <a:pt x="1439" y="2515"/>
                    </a:cubicBezTo>
                    <a:cubicBezTo>
                      <a:pt x="1446" y="2502"/>
                      <a:pt x="1453" y="2472"/>
                      <a:pt x="1453" y="2472"/>
                    </a:cubicBezTo>
                    <a:cubicBezTo>
                      <a:pt x="1451" y="2443"/>
                      <a:pt x="1446" y="2415"/>
                      <a:pt x="1446" y="2386"/>
                    </a:cubicBezTo>
                    <a:cubicBezTo>
                      <a:pt x="1446" y="2371"/>
                      <a:pt x="1439" y="2348"/>
                      <a:pt x="1453" y="2343"/>
                    </a:cubicBezTo>
                    <a:cubicBezTo>
                      <a:pt x="1476" y="2335"/>
                      <a:pt x="1524" y="2357"/>
                      <a:pt x="1524" y="2357"/>
                    </a:cubicBezTo>
                    <a:cubicBezTo>
                      <a:pt x="1541" y="2355"/>
                      <a:pt x="1559" y="2355"/>
                      <a:pt x="1575" y="2350"/>
                    </a:cubicBezTo>
                    <a:cubicBezTo>
                      <a:pt x="1589" y="2339"/>
                      <a:pt x="1620" y="2319"/>
                      <a:pt x="1627" y="2302"/>
                    </a:cubicBezTo>
                    <a:cubicBezTo>
                      <a:pt x="1636" y="2287"/>
                      <a:pt x="1618" y="2285"/>
                      <a:pt x="1627" y="2257"/>
                    </a:cubicBezTo>
                    <a:cubicBezTo>
                      <a:pt x="1613" y="2168"/>
                      <a:pt x="1597" y="2118"/>
                      <a:pt x="1682" y="2135"/>
                    </a:cubicBezTo>
                    <a:cubicBezTo>
                      <a:pt x="1722" y="2177"/>
                      <a:pt x="1750" y="2244"/>
                      <a:pt x="1818" y="2250"/>
                    </a:cubicBezTo>
                    <a:cubicBezTo>
                      <a:pt x="1861" y="2254"/>
                      <a:pt x="1879" y="2221"/>
                      <a:pt x="1932" y="2252"/>
                    </a:cubicBezTo>
                    <a:cubicBezTo>
                      <a:pt x="2009" y="2228"/>
                      <a:pt x="1987" y="2218"/>
                      <a:pt x="2002" y="2209"/>
                    </a:cubicBezTo>
                    <a:cubicBezTo>
                      <a:pt x="2033" y="2185"/>
                      <a:pt x="2015" y="2174"/>
                      <a:pt x="2050" y="2168"/>
                    </a:cubicBezTo>
                    <a:cubicBezTo>
                      <a:pt x="2092" y="2161"/>
                      <a:pt x="2089" y="2171"/>
                      <a:pt x="2124" y="2161"/>
                    </a:cubicBezTo>
                    <a:cubicBezTo>
                      <a:pt x="2138" y="2157"/>
                      <a:pt x="2170" y="2139"/>
                      <a:pt x="2170" y="2139"/>
                    </a:cubicBezTo>
                    <a:cubicBezTo>
                      <a:pt x="2197" y="2121"/>
                      <a:pt x="2220" y="2138"/>
                      <a:pt x="2244" y="2115"/>
                    </a:cubicBezTo>
                    <a:cubicBezTo>
                      <a:pt x="2256" y="2099"/>
                      <a:pt x="2281" y="2082"/>
                      <a:pt x="2287" y="2065"/>
                    </a:cubicBezTo>
                    <a:cubicBezTo>
                      <a:pt x="2296" y="2049"/>
                      <a:pt x="2293" y="2030"/>
                      <a:pt x="2297" y="2017"/>
                    </a:cubicBezTo>
                    <a:cubicBezTo>
                      <a:pt x="2301" y="2004"/>
                      <a:pt x="2305" y="1995"/>
                      <a:pt x="2313" y="1985"/>
                    </a:cubicBezTo>
                    <a:cubicBezTo>
                      <a:pt x="2317" y="1970"/>
                      <a:pt x="2347" y="1957"/>
                      <a:pt x="2347" y="1957"/>
                    </a:cubicBezTo>
                    <a:cubicBezTo>
                      <a:pt x="2349" y="1941"/>
                      <a:pt x="2346" y="1917"/>
                      <a:pt x="2338" y="1897"/>
                    </a:cubicBezTo>
                    <a:cubicBezTo>
                      <a:pt x="2330" y="1877"/>
                      <a:pt x="2320" y="1856"/>
                      <a:pt x="2297" y="1834"/>
                    </a:cubicBezTo>
                    <a:cubicBezTo>
                      <a:pt x="2291" y="1815"/>
                      <a:pt x="2213" y="1768"/>
                      <a:pt x="2198" y="1763"/>
                    </a:cubicBezTo>
                    <a:cubicBezTo>
                      <a:pt x="2191" y="1756"/>
                      <a:pt x="2198" y="1739"/>
                      <a:pt x="2189" y="1733"/>
                    </a:cubicBezTo>
                    <a:cubicBezTo>
                      <a:pt x="2183" y="1729"/>
                      <a:pt x="2168" y="1728"/>
                      <a:pt x="2162" y="1724"/>
                    </a:cubicBezTo>
                    <a:cubicBezTo>
                      <a:pt x="2169" y="1720"/>
                      <a:pt x="2212" y="1717"/>
                      <a:pt x="2232" y="1709"/>
                    </a:cubicBezTo>
                    <a:cubicBezTo>
                      <a:pt x="2247" y="1706"/>
                      <a:pt x="2284" y="1677"/>
                      <a:pt x="2284" y="1677"/>
                    </a:cubicBezTo>
                    <a:cubicBezTo>
                      <a:pt x="2290" y="1672"/>
                      <a:pt x="2315" y="1656"/>
                      <a:pt x="2320" y="1648"/>
                    </a:cubicBezTo>
                    <a:cubicBezTo>
                      <a:pt x="2354" y="1594"/>
                      <a:pt x="2299" y="1657"/>
                      <a:pt x="2341" y="1612"/>
                    </a:cubicBezTo>
                    <a:cubicBezTo>
                      <a:pt x="2381" y="1625"/>
                      <a:pt x="2356" y="1620"/>
                      <a:pt x="2395" y="1633"/>
                    </a:cubicBezTo>
                    <a:cubicBezTo>
                      <a:pt x="2412" y="1649"/>
                      <a:pt x="2425" y="1668"/>
                      <a:pt x="2442" y="1684"/>
                    </a:cubicBezTo>
                    <a:cubicBezTo>
                      <a:pt x="2459" y="1736"/>
                      <a:pt x="2452" y="1712"/>
                      <a:pt x="2463" y="1756"/>
                    </a:cubicBezTo>
                    <a:cubicBezTo>
                      <a:pt x="2470" y="1866"/>
                      <a:pt x="2450" y="1857"/>
                      <a:pt x="2522" y="1925"/>
                    </a:cubicBezTo>
                    <a:cubicBezTo>
                      <a:pt x="2513" y="1952"/>
                      <a:pt x="2490" y="1983"/>
                      <a:pt x="2474" y="2007"/>
                    </a:cubicBezTo>
                    <a:cubicBezTo>
                      <a:pt x="2468" y="2029"/>
                      <a:pt x="2468" y="2062"/>
                      <a:pt x="2474" y="2079"/>
                    </a:cubicBezTo>
                    <a:cubicBezTo>
                      <a:pt x="2480" y="2096"/>
                      <a:pt x="2490" y="2100"/>
                      <a:pt x="2513" y="2110"/>
                    </a:cubicBezTo>
                    <a:cubicBezTo>
                      <a:pt x="2536" y="2120"/>
                      <a:pt x="2584" y="2136"/>
                      <a:pt x="2611" y="2141"/>
                    </a:cubicBezTo>
                    <a:cubicBezTo>
                      <a:pt x="2628" y="2138"/>
                      <a:pt x="2662" y="2146"/>
                      <a:pt x="2678" y="2142"/>
                    </a:cubicBezTo>
                    <a:cubicBezTo>
                      <a:pt x="2693" y="2139"/>
                      <a:pt x="2721" y="2128"/>
                      <a:pt x="2721" y="2128"/>
                    </a:cubicBezTo>
                    <a:cubicBezTo>
                      <a:pt x="2735" y="2107"/>
                      <a:pt x="2749" y="2095"/>
                      <a:pt x="2757" y="2071"/>
                    </a:cubicBezTo>
                    <a:cubicBezTo>
                      <a:pt x="2768" y="1996"/>
                      <a:pt x="2768" y="2016"/>
                      <a:pt x="2757" y="1913"/>
                    </a:cubicBezTo>
                    <a:cubicBezTo>
                      <a:pt x="2756" y="1906"/>
                      <a:pt x="2744" y="1896"/>
                      <a:pt x="2750" y="1892"/>
                    </a:cubicBezTo>
                    <a:cubicBezTo>
                      <a:pt x="2758" y="1887"/>
                      <a:pt x="2769" y="1897"/>
                      <a:pt x="2778" y="1899"/>
                    </a:cubicBezTo>
                    <a:cubicBezTo>
                      <a:pt x="2790" y="1902"/>
                      <a:pt x="2802" y="1904"/>
                      <a:pt x="2814" y="1906"/>
                    </a:cubicBezTo>
                    <a:cubicBezTo>
                      <a:pt x="2831" y="1904"/>
                      <a:pt x="2842" y="1885"/>
                      <a:pt x="2858" y="1880"/>
                    </a:cubicBezTo>
                    <a:cubicBezTo>
                      <a:pt x="2875" y="1874"/>
                      <a:pt x="2880" y="1876"/>
                      <a:pt x="2886" y="1863"/>
                    </a:cubicBezTo>
                    <a:cubicBezTo>
                      <a:pt x="2900" y="1835"/>
                      <a:pt x="2910" y="1785"/>
                      <a:pt x="2921" y="1755"/>
                    </a:cubicBezTo>
                    <a:cubicBezTo>
                      <a:pt x="2923" y="1726"/>
                      <a:pt x="2921" y="1719"/>
                      <a:pt x="2929" y="1691"/>
                    </a:cubicBezTo>
                    <a:cubicBezTo>
                      <a:pt x="2931" y="1684"/>
                      <a:pt x="2951" y="1665"/>
                      <a:pt x="2957" y="1661"/>
                    </a:cubicBezTo>
                    <a:cubicBezTo>
                      <a:pt x="2970" y="1653"/>
                      <a:pt x="2973" y="1664"/>
                      <a:pt x="2986" y="1655"/>
                    </a:cubicBezTo>
                    <a:cubicBezTo>
                      <a:pt x="2991" y="1660"/>
                      <a:pt x="2995" y="1666"/>
                      <a:pt x="3000" y="1670"/>
                    </a:cubicBezTo>
                    <a:cubicBezTo>
                      <a:pt x="3007" y="1675"/>
                      <a:pt x="3020" y="1660"/>
                      <a:pt x="3026" y="1666"/>
                    </a:cubicBezTo>
                    <a:cubicBezTo>
                      <a:pt x="3032" y="1672"/>
                      <a:pt x="3048" y="1695"/>
                      <a:pt x="3055" y="1700"/>
                    </a:cubicBezTo>
                    <a:cubicBezTo>
                      <a:pt x="3065" y="1708"/>
                      <a:pt x="3060" y="1714"/>
                      <a:pt x="3072" y="1720"/>
                    </a:cubicBezTo>
                    <a:cubicBezTo>
                      <a:pt x="3095" y="1673"/>
                      <a:pt x="3069" y="1705"/>
                      <a:pt x="3115" y="1713"/>
                    </a:cubicBezTo>
                    <a:cubicBezTo>
                      <a:pt x="3119" y="1714"/>
                      <a:pt x="3158" y="1700"/>
                      <a:pt x="3165" y="1698"/>
                    </a:cubicBezTo>
                    <a:cubicBezTo>
                      <a:pt x="3194" y="1654"/>
                      <a:pt x="3161" y="1694"/>
                      <a:pt x="3201" y="1670"/>
                    </a:cubicBezTo>
                    <a:cubicBezTo>
                      <a:pt x="3217" y="1660"/>
                      <a:pt x="3212" y="1650"/>
                      <a:pt x="3230" y="1641"/>
                    </a:cubicBezTo>
                    <a:cubicBezTo>
                      <a:pt x="3246" y="1633"/>
                      <a:pt x="3264" y="1632"/>
                      <a:pt x="3280" y="1627"/>
                    </a:cubicBezTo>
                    <a:cubicBezTo>
                      <a:pt x="3290" y="1629"/>
                      <a:pt x="3330" y="1633"/>
                      <a:pt x="3344" y="1641"/>
                    </a:cubicBezTo>
                    <a:cubicBezTo>
                      <a:pt x="3366" y="1654"/>
                      <a:pt x="3355" y="1659"/>
                      <a:pt x="3373" y="1677"/>
                    </a:cubicBezTo>
                    <a:cubicBezTo>
                      <a:pt x="3395" y="1699"/>
                      <a:pt x="3423" y="1711"/>
                      <a:pt x="3452" y="1720"/>
                    </a:cubicBezTo>
                    <a:cubicBezTo>
                      <a:pt x="3486" y="1709"/>
                      <a:pt x="3470" y="1700"/>
                      <a:pt x="3495" y="1677"/>
                    </a:cubicBezTo>
                    <a:cubicBezTo>
                      <a:pt x="3503" y="1653"/>
                      <a:pt x="3511" y="1580"/>
                      <a:pt x="3511" y="1580"/>
                    </a:cubicBezTo>
                    <a:cubicBezTo>
                      <a:pt x="3519" y="1538"/>
                      <a:pt x="3536" y="1516"/>
                      <a:pt x="3559" y="1479"/>
                    </a:cubicBezTo>
                    <a:cubicBezTo>
                      <a:pt x="3595" y="1492"/>
                      <a:pt x="3591" y="1496"/>
                      <a:pt x="3605" y="1529"/>
                    </a:cubicBezTo>
                    <a:cubicBezTo>
                      <a:pt x="3608" y="1537"/>
                      <a:pt x="3615" y="1551"/>
                      <a:pt x="3619" y="1558"/>
                    </a:cubicBezTo>
                    <a:cubicBezTo>
                      <a:pt x="3623" y="1565"/>
                      <a:pt x="3620" y="1575"/>
                      <a:pt x="3626" y="1580"/>
                    </a:cubicBezTo>
                    <a:cubicBezTo>
                      <a:pt x="3633" y="1586"/>
                      <a:pt x="3636" y="1595"/>
                      <a:pt x="3645" y="1598"/>
                    </a:cubicBezTo>
                    <a:cubicBezTo>
                      <a:pt x="3659" y="1602"/>
                      <a:pt x="3694" y="1589"/>
                      <a:pt x="3694" y="1589"/>
                    </a:cubicBezTo>
                    <a:cubicBezTo>
                      <a:pt x="3711" y="1578"/>
                      <a:pt x="3744" y="1550"/>
                      <a:pt x="3760" y="1548"/>
                    </a:cubicBezTo>
                    <a:cubicBezTo>
                      <a:pt x="3787" y="1539"/>
                      <a:pt x="3816" y="1551"/>
                      <a:pt x="3845" y="1546"/>
                    </a:cubicBezTo>
                    <a:cubicBezTo>
                      <a:pt x="3874" y="1541"/>
                      <a:pt x="3910" y="1531"/>
                      <a:pt x="3936" y="1515"/>
                    </a:cubicBezTo>
                    <a:cubicBezTo>
                      <a:pt x="3957" y="1495"/>
                      <a:pt x="3974" y="1469"/>
                      <a:pt x="3998" y="1453"/>
                    </a:cubicBezTo>
                    <a:cubicBezTo>
                      <a:pt x="4010" y="1429"/>
                      <a:pt x="4022" y="1407"/>
                      <a:pt x="4027" y="1393"/>
                    </a:cubicBezTo>
                    <a:cubicBezTo>
                      <a:pt x="4030" y="1367"/>
                      <a:pt x="4014" y="1325"/>
                      <a:pt x="4015" y="1297"/>
                    </a:cubicBezTo>
                    <a:cubicBezTo>
                      <a:pt x="4016" y="1269"/>
                      <a:pt x="4016" y="1246"/>
                      <a:pt x="4032" y="1225"/>
                    </a:cubicBezTo>
                    <a:cubicBezTo>
                      <a:pt x="4043" y="1190"/>
                      <a:pt x="4076" y="1159"/>
                      <a:pt x="4111" y="1168"/>
                    </a:cubicBezTo>
                    <a:cubicBezTo>
                      <a:pt x="4140" y="1166"/>
                      <a:pt x="4169" y="1167"/>
                      <a:pt x="4197" y="1161"/>
                    </a:cubicBezTo>
                    <a:cubicBezTo>
                      <a:pt x="4216" y="1157"/>
                      <a:pt x="4228" y="1153"/>
                      <a:pt x="4234" y="1143"/>
                    </a:cubicBezTo>
                    <a:cubicBezTo>
                      <a:pt x="4243" y="1130"/>
                      <a:pt x="4245" y="1135"/>
                      <a:pt x="4258" y="1131"/>
                    </a:cubicBezTo>
                    <a:cubicBezTo>
                      <a:pt x="4261" y="1119"/>
                      <a:pt x="4264" y="1033"/>
                      <a:pt x="4272" y="1023"/>
                    </a:cubicBezTo>
                    <a:cubicBezTo>
                      <a:pt x="4288" y="1002"/>
                      <a:pt x="4327" y="1019"/>
                      <a:pt x="4354" y="1010"/>
                    </a:cubicBezTo>
                    <a:cubicBezTo>
                      <a:pt x="4355" y="1007"/>
                      <a:pt x="4370" y="970"/>
                      <a:pt x="4369" y="967"/>
                    </a:cubicBezTo>
                    <a:cubicBezTo>
                      <a:pt x="4368" y="960"/>
                      <a:pt x="4354" y="953"/>
                      <a:pt x="4354" y="953"/>
                    </a:cubicBezTo>
                    <a:cubicBezTo>
                      <a:pt x="4337" y="902"/>
                      <a:pt x="4348" y="923"/>
                      <a:pt x="4326" y="889"/>
                    </a:cubicBezTo>
                    <a:cubicBezTo>
                      <a:pt x="4324" y="875"/>
                      <a:pt x="4324" y="860"/>
                      <a:pt x="4319" y="846"/>
                    </a:cubicBezTo>
                    <a:cubicBezTo>
                      <a:pt x="4310" y="823"/>
                      <a:pt x="4255" y="781"/>
                      <a:pt x="4233" y="767"/>
                    </a:cubicBezTo>
                    <a:cubicBezTo>
                      <a:pt x="4224" y="739"/>
                      <a:pt x="4234" y="717"/>
                      <a:pt x="4210" y="701"/>
                    </a:cubicBezTo>
                    <a:cubicBezTo>
                      <a:pt x="4200" y="649"/>
                      <a:pt x="4186" y="611"/>
                      <a:pt x="4175" y="559"/>
                    </a:cubicBezTo>
                    <a:cubicBezTo>
                      <a:pt x="4169" y="531"/>
                      <a:pt x="4119" y="481"/>
                      <a:pt x="4097" y="466"/>
                    </a:cubicBezTo>
                    <a:cubicBezTo>
                      <a:pt x="4085" y="432"/>
                      <a:pt x="4047" y="409"/>
                      <a:pt x="4018" y="387"/>
                    </a:cubicBezTo>
                    <a:cubicBezTo>
                      <a:pt x="3993" y="309"/>
                      <a:pt x="3866" y="313"/>
                      <a:pt x="3803" y="308"/>
                    </a:cubicBezTo>
                    <a:cubicBezTo>
                      <a:pt x="3773" y="298"/>
                      <a:pt x="3710" y="287"/>
                      <a:pt x="3710" y="287"/>
                    </a:cubicBezTo>
                    <a:cubicBezTo>
                      <a:pt x="3693" y="289"/>
                      <a:pt x="3676" y="289"/>
                      <a:pt x="3660" y="294"/>
                    </a:cubicBezTo>
                    <a:cubicBezTo>
                      <a:pt x="3634" y="302"/>
                      <a:pt x="3643" y="343"/>
                      <a:pt x="3638" y="358"/>
                    </a:cubicBezTo>
                    <a:cubicBezTo>
                      <a:pt x="3637" y="362"/>
                      <a:pt x="3612" y="385"/>
                      <a:pt x="3609" y="387"/>
                    </a:cubicBezTo>
                    <a:cubicBezTo>
                      <a:pt x="3594" y="433"/>
                      <a:pt x="3555" y="465"/>
                      <a:pt x="3509" y="480"/>
                    </a:cubicBezTo>
                    <a:cubicBezTo>
                      <a:pt x="3496" y="471"/>
                      <a:pt x="3478" y="469"/>
                      <a:pt x="3466" y="459"/>
                    </a:cubicBezTo>
                    <a:cubicBezTo>
                      <a:pt x="3449" y="446"/>
                      <a:pt x="3438" y="416"/>
                      <a:pt x="3423" y="401"/>
                    </a:cubicBezTo>
                    <a:cubicBezTo>
                      <a:pt x="3407" y="384"/>
                      <a:pt x="3359" y="373"/>
                      <a:pt x="3359" y="373"/>
                    </a:cubicBezTo>
                    <a:cubicBezTo>
                      <a:pt x="3328" y="375"/>
                      <a:pt x="3296" y="375"/>
                      <a:pt x="3265" y="380"/>
                    </a:cubicBezTo>
                    <a:cubicBezTo>
                      <a:pt x="3250" y="382"/>
                      <a:pt x="3222" y="394"/>
                      <a:pt x="3222" y="394"/>
                    </a:cubicBezTo>
                    <a:cubicBezTo>
                      <a:pt x="3192" y="414"/>
                      <a:pt x="3191" y="430"/>
                      <a:pt x="3161" y="449"/>
                    </a:cubicBezTo>
                    <a:cubicBezTo>
                      <a:pt x="3143" y="478"/>
                      <a:pt x="3112" y="504"/>
                      <a:pt x="3079" y="514"/>
                    </a:cubicBezTo>
                    <a:cubicBezTo>
                      <a:pt x="3072" y="519"/>
                      <a:pt x="3042" y="542"/>
                      <a:pt x="3034" y="545"/>
                    </a:cubicBezTo>
                    <a:cubicBezTo>
                      <a:pt x="3020" y="551"/>
                      <a:pt x="3000" y="550"/>
                      <a:pt x="3000" y="550"/>
                    </a:cubicBezTo>
                    <a:cubicBezTo>
                      <a:pt x="2970" y="583"/>
                      <a:pt x="2976" y="566"/>
                      <a:pt x="2935" y="589"/>
                    </a:cubicBezTo>
                    <a:cubicBezTo>
                      <a:pt x="2877" y="621"/>
                      <a:pt x="2868" y="612"/>
                      <a:pt x="2800" y="623"/>
                    </a:cubicBezTo>
                    <a:cubicBezTo>
                      <a:pt x="2771" y="621"/>
                      <a:pt x="2742" y="623"/>
                      <a:pt x="2714" y="616"/>
                    </a:cubicBezTo>
                    <a:cubicBezTo>
                      <a:pt x="2685" y="608"/>
                      <a:pt x="2685" y="570"/>
                      <a:pt x="2671" y="552"/>
                    </a:cubicBezTo>
                    <a:cubicBezTo>
                      <a:pt x="2660" y="539"/>
                      <a:pt x="2643" y="535"/>
                      <a:pt x="2628" y="530"/>
                    </a:cubicBezTo>
                    <a:cubicBezTo>
                      <a:pt x="2603" y="507"/>
                      <a:pt x="2599" y="493"/>
                      <a:pt x="2592" y="459"/>
                    </a:cubicBezTo>
                    <a:cubicBezTo>
                      <a:pt x="2590" y="435"/>
                      <a:pt x="2610" y="418"/>
                      <a:pt x="2626" y="404"/>
                    </a:cubicBezTo>
                    <a:cubicBezTo>
                      <a:pt x="2642" y="390"/>
                      <a:pt x="2667" y="390"/>
                      <a:pt x="2685" y="373"/>
                    </a:cubicBezTo>
                    <a:cubicBezTo>
                      <a:pt x="2707" y="341"/>
                      <a:pt x="2726" y="327"/>
                      <a:pt x="2734" y="303"/>
                    </a:cubicBezTo>
                    <a:cubicBezTo>
                      <a:pt x="2745" y="279"/>
                      <a:pt x="2744" y="254"/>
                      <a:pt x="2750" y="231"/>
                    </a:cubicBezTo>
                    <a:cubicBezTo>
                      <a:pt x="2763" y="210"/>
                      <a:pt x="2772" y="166"/>
                      <a:pt x="2772" y="166"/>
                    </a:cubicBezTo>
                    <a:cubicBezTo>
                      <a:pt x="2804" y="117"/>
                      <a:pt x="2818" y="135"/>
                      <a:pt x="2846" y="109"/>
                    </a:cubicBezTo>
                    <a:cubicBezTo>
                      <a:pt x="2863" y="59"/>
                      <a:pt x="2796" y="103"/>
                      <a:pt x="2764" y="108"/>
                    </a:cubicBezTo>
                    <a:cubicBezTo>
                      <a:pt x="2750" y="113"/>
                      <a:pt x="2745" y="99"/>
                      <a:pt x="2731" y="104"/>
                    </a:cubicBezTo>
                    <a:cubicBezTo>
                      <a:pt x="2724" y="106"/>
                      <a:pt x="2654" y="113"/>
                      <a:pt x="2654" y="113"/>
                    </a:cubicBezTo>
                    <a:cubicBezTo>
                      <a:pt x="2562" y="106"/>
                      <a:pt x="2606" y="119"/>
                      <a:pt x="2525" y="92"/>
                    </a:cubicBezTo>
                    <a:cubicBezTo>
                      <a:pt x="2500" y="69"/>
                      <a:pt x="2456" y="34"/>
                      <a:pt x="2456" y="0"/>
                    </a:cubicBezTo>
                    <a:close/>
                  </a:path>
                </a:pathLst>
              </a:custGeom>
              <a:solidFill>
                <a:srgbClr val="CCCCFF"/>
              </a:solidFill>
              <a:ln w="9525" cap="flat" cmpd="sng">
                <a:solidFill>
                  <a:schemeClr val="tx1">
                    <a:lumMod val="75000"/>
                    <a:lumOff val="25000"/>
                  </a:schemeClr>
                </a:solidFill>
                <a:prstDash val="solid"/>
                <a:round/>
                <a:headEnd type="none" w="med" len="med"/>
                <a:tailEnd type="none" w="med" len="med"/>
              </a:ln>
              <a:effectLst/>
            </p:spPr>
            <p:txBody>
              <a:bodyPr wrap="none" anchor="ctr"/>
              <a:lstStyle/>
              <a:p>
                <a:endParaRPr lang="zh-CN" altLang="en-US"/>
              </a:p>
            </p:txBody>
          </p:sp>
          <p:sp>
            <p:nvSpPr>
              <p:cNvPr id="8" name="TextBox 7"/>
              <p:cNvSpPr txBox="1"/>
              <p:nvPr/>
            </p:nvSpPr>
            <p:spPr>
              <a:xfrm>
                <a:off x="5162578" y="4854646"/>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广东</a:t>
                </a:r>
              </a:p>
            </p:txBody>
          </p:sp>
        </p:grpSp>
        <p:grpSp>
          <p:nvGrpSpPr>
            <p:cNvPr id="4" name="组合 14"/>
            <p:cNvGrpSpPr/>
            <p:nvPr/>
          </p:nvGrpSpPr>
          <p:grpSpPr>
            <a:xfrm>
              <a:off x="4945360" y="1559367"/>
              <a:ext cx="3123474" cy="2229650"/>
              <a:chOff x="2640540" y="638586"/>
              <a:chExt cx="2448834" cy="2088232"/>
            </a:xfrm>
          </p:grpSpPr>
          <p:sp>
            <p:nvSpPr>
              <p:cNvPr id="13" name="Freeform 21"/>
              <p:cNvSpPr>
                <a:spLocks/>
              </p:cNvSpPr>
              <p:nvPr/>
            </p:nvSpPr>
            <p:spPr bwMode="auto">
              <a:xfrm>
                <a:off x="2640540" y="638586"/>
                <a:ext cx="2448834" cy="2088232"/>
              </a:xfrm>
              <a:custGeom>
                <a:avLst/>
                <a:gdLst/>
                <a:ahLst/>
                <a:cxnLst>
                  <a:cxn ang="0">
                    <a:pos x="3274" y="985"/>
                  </a:cxn>
                  <a:cxn ang="0">
                    <a:pos x="3626" y="851"/>
                  </a:cxn>
                  <a:cxn ang="0">
                    <a:pos x="3703" y="550"/>
                  </a:cxn>
                  <a:cxn ang="0">
                    <a:pos x="3799" y="243"/>
                  </a:cxn>
                  <a:cxn ang="0">
                    <a:pos x="3786" y="38"/>
                  </a:cxn>
                  <a:cxn ang="0">
                    <a:pos x="4093" y="294"/>
                  </a:cxn>
                  <a:cxn ang="0">
                    <a:pos x="4221" y="480"/>
                  </a:cxn>
                  <a:cxn ang="0">
                    <a:pos x="4471" y="390"/>
                  </a:cxn>
                  <a:cxn ang="0">
                    <a:pos x="4669" y="473"/>
                  </a:cxn>
                  <a:cxn ang="0">
                    <a:pos x="4618" y="755"/>
                  </a:cxn>
                  <a:cxn ang="0">
                    <a:pos x="4554" y="1056"/>
                  </a:cxn>
                  <a:cxn ang="0">
                    <a:pos x="4356" y="1337"/>
                  </a:cxn>
                  <a:cxn ang="0">
                    <a:pos x="4445" y="1497"/>
                  </a:cxn>
                  <a:cxn ang="0">
                    <a:pos x="4458" y="1664"/>
                  </a:cxn>
                  <a:cxn ang="0">
                    <a:pos x="4247" y="1760"/>
                  </a:cxn>
                  <a:cxn ang="0">
                    <a:pos x="4394" y="2044"/>
                  </a:cxn>
                  <a:cxn ang="0">
                    <a:pos x="4676" y="2208"/>
                  </a:cxn>
                  <a:cxn ang="0">
                    <a:pos x="4637" y="2406"/>
                  </a:cxn>
                  <a:cxn ang="0">
                    <a:pos x="4439" y="2476"/>
                  </a:cxn>
                  <a:cxn ang="0">
                    <a:pos x="4189" y="2758"/>
                  </a:cxn>
                  <a:cxn ang="0">
                    <a:pos x="3933" y="2892"/>
                  </a:cxn>
                  <a:cxn ang="0">
                    <a:pos x="3760" y="2688"/>
                  </a:cxn>
                  <a:cxn ang="0">
                    <a:pos x="3376" y="2822"/>
                  </a:cxn>
                  <a:cxn ang="0">
                    <a:pos x="3133" y="2809"/>
                  </a:cxn>
                  <a:cxn ang="0">
                    <a:pos x="3069" y="3168"/>
                  </a:cxn>
                  <a:cxn ang="0">
                    <a:pos x="2692" y="3360"/>
                  </a:cxn>
                  <a:cxn ang="0">
                    <a:pos x="2356" y="3526"/>
                  </a:cxn>
                  <a:cxn ang="0">
                    <a:pos x="2167" y="3760"/>
                  </a:cxn>
                  <a:cxn ang="0">
                    <a:pos x="1911" y="3859"/>
                  </a:cxn>
                  <a:cxn ang="0">
                    <a:pos x="1764" y="3667"/>
                  </a:cxn>
                  <a:cxn ang="0">
                    <a:pos x="1572" y="3609"/>
                  </a:cxn>
                  <a:cxn ang="0">
                    <a:pos x="1386" y="3948"/>
                  </a:cxn>
                  <a:cxn ang="0">
                    <a:pos x="1149" y="3891"/>
                  </a:cxn>
                  <a:cxn ang="0">
                    <a:pos x="1168" y="3705"/>
                  </a:cxn>
                  <a:cxn ang="0">
                    <a:pos x="1085" y="3564"/>
                  </a:cxn>
                  <a:cxn ang="0">
                    <a:pos x="804" y="3667"/>
                  </a:cxn>
                  <a:cxn ang="0">
                    <a:pos x="592" y="3488"/>
                  </a:cxn>
                  <a:cxn ang="0">
                    <a:pos x="464" y="3264"/>
                  </a:cxn>
                  <a:cxn ang="0">
                    <a:pos x="432" y="3084"/>
                  </a:cxn>
                  <a:cxn ang="0">
                    <a:pos x="125" y="3110"/>
                  </a:cxn>
                  <a:cxn ang="0">
                    <a:pos x="23" y="2976"/>
                  </a:cxn>
                  <a:cxn ang="0">
                    <a:pos x="132" y="2672"/>
                  </a:cxn>
                  <a:cxn ang="0">
                    <a:pos x="749" y="2739"/>
                  </a:cxn>
                  <a:cxn ang="0">
                    <a:pos x="1261" y="2960"/>
                  </a:cxn>
                  <a:cxn ang="0">
                    <a:pos x="1671" y="2841"/>
                  </a:cxn>
                  <a:cxn ang="0">
                    <a:pos x="2064" y="2777"/>
                  </a:cxn>
                  <a:cxn ang="0">
                    <a:pos x="2362" y="2694"/>
                  </a:cxn>
                  <a:cxn ang="0">
                    <a:pos x="2557" y="2400"/>
                  </a:cxn>
                  <a:cxn ang="0">
                    <a:pos x="2762" y="2124"/>
                  </a:cxn>
                  <a:cxn ang="0">
                    <a:pos x="3056" y="2016"/>
                  </a:cxn>
                  <a:cxn ang="0">
                    <a:pos x="3322" y="1868"/>
                  </a:cxn>
                  <a:cxn ang="0">
                    <a:pos x="3735" y="1593"/>
                  </a:cxn>
                  <a:cxn ang="0">
                    <a:pos x="3895" y="1536"/>
                  </a:cxn>
                  <a:cxn ang="0">
                    <a:pos x="3735" y="1401"/>
                  </a:cxn>
                  <a:cxn ang="0">
                    <a:pos x="3479" y="1385"/>
                  </a:cxn>
                </a:cxnLst>
                <a:rect l="0" t="0" r="r" b="b"/>
                <a:pathLst>
                  <a:path w="4746" h="3980">
                    <a:moveTo>
                      <a:pt x="3140" y="1337"/>
                    </a:moveTo>
                    <a:cubicBezTo>
                      <a:pt x="3149" y="1307"/>
                      <a:pt x="3155" y="1286"/>
                      <a:pt x="3172" y="1260"/>
                    </a:cubicBezTo>
                    <a:cubicBezTo>
                      <a:pt x="3179" y="1154"/>
                      <a:pt x="3179" y="1186"/>
                      <a:pt x="3204" y="1113"/>
                    </a:cubicBezTo>
                    <a:cubicBezTo>
                      <a:pt x="3211" y="1092"/>
                      <a:pt x="3236" y="1056"/>
                      <a:pt x="3236" y="1056"/>
                    </a:cubicBezTo>
                    <a:cubicBezTo>
                      <a:pt x="3246" y="1023"/>
                      <a:pt x="3246" y="1004"/>
                      <a:pt x="3274" y="985"/>
                    </a:cubicBezTo>
                    <a:cubicBezTo>
                      <a:pt x="3295" y="955"/>
                      <a:pt x="3306" y="914"/>
                      <a:pt x="3344" y="902"/>
                    </a:cubicBezTo>
                    <a:cubicBezTo>
                      <a:pt x="3393" y="870"/>
                      <a:pt x="3421" y="903"/>
                      <a:pt x="3460" y="928"/>
                    </a:cubicBezTo>
                    <a:cubicBezTo>
                      <a:pt x="3541" y="920"/>
                      <a:pt x="3519" y="926"/>
                      <a:pt x="3568" y="889"/>
                    </a:cubicBezTo>
                    <a:cubicBezTo>
                      <a:pt x="3580" y="880"/>
                      <a:pt x="3594" y="872"/>
                      <a:pt x="3607" y="864"/>
                    </a:cubicBezTo>
                    <a:cubicBezTo>
                      <a:pt x="3613" y="860"/>
                      <a:pt x="3626" y="851"/>
                      <a:pt x="3626" y="851"/>
                    </a:cubicBezTo>
                    <a:cubicBezTo>
                      <a:pt x="3644" y="824"/>
                      <a:pt x="3654" y="799"/>
                      <a:pt x="3671" y="774"/>
                    </a:cubicBezTo>
                    <a:cubicBezTo>
                      <a:pt x="3665" y="772"/>
                      <a:pt x="3657" y="773"/>
                      <a:pt x="3652" y="768"/>
                    </a:cubicBezTo>
                    <a:cubicBezTo>
                      <a:pt x="3644" y="760"/>
                      <a:pt x="3646" y="710"/>
                      <a:pt x="3642" y="697"/>
                    </a:cubicBezTo>
                    <a:cubicBezTo>
                      <a:pt x="3644" y="672"/>
                      <a:pt x="3661" y="670"/>
                      <a:pt x="3671" y="646"/>
                    </a:cubicBezTo>
                    <a:cubicBezTo>
                      <a:pt x="3681" y="622"/>
                      <a:pt x="3694" y="576"/>
                      <a:pt x="3703" y="550"/>
                    </a:cubicBezTo>
                    <a:cubicBezTo>
                      <a:pt x="3710" y="529"/>
                      <a:pt x="3724" y="514"/>
                      <a:pt x="3728" y="492"/>
                    </a:cubicBezTo>
                    <a:cubicBezTo>
                      <a:pt x="3732" y="471"/>
                      <a:pt x="3729" y="446"/>
                      <a:pt x="3741" y="428"/>
                    </a:cubicBezTo>
                    <a:cubicBezTo>
                      <a:pt x="3778" y="370"/>
                      <a:pt x="3744" y="446"/>
                      <a:pt x="3773" y="390"/>
                    </a:cubicBezTo>
                    <a:cubicBezTo>
                      <a:pt x="3788" y="362"/>
                      <a:pt x="3795" y="325"/>
                      <a:pt x="3805" y="294"/>
                    </a:cubicBezTo>
                    <a:cubicBezTo>
                      <a:pt x="3803" y="277"/>
                      <a:pt x="3805" y="259"/>
                      <a:pt x="3799" y="243"/>
                    </a:cubicBezTo>
                    <a:cubicBezTo>
                      <a:pt x="3790" y="220"/>
                      <a:pt x="3710" y="218"/>
                      <a:pt x="3703" y="217"/>
                    </a:cubicBezTo>
                    <a:cubicBezTo>
                      <a:pt x="3676" y="203"/>
                      <a:pt x="3687" y="220"/>
                      <a:pt x="3671" y="195"/>
                    </a:cubicBezTo>
                    <a:cubicBezTo>
                      <a:pt x="3683" y="183"/>
                      <a:pt x="3678" y="165"/>
                      <a:pt x="3690" y="153"/>
                    </a:cubicBezTo>
                    <a:cubicBezTo>
                      <a:pt x="3706" y="137"/>
                      <a:pt x="3721" y="107"/>
                      <a:pt x="3738" y="92"/>
                    </a:cubicBezTo>
                    <a:cubicBezTo>
                      <a:pt x="3756" y="76"/>
                      <a:pt x="3767" y="54"/>
                      <a:pt x="3786" y="38"/>
                    </a:cubicBezTo>
                    <a:cubicBezTo>
                      <a:pt x="3806" y="22"/>
                      <a:pt x="3826" y="19"/>
                      <a:pt x="3850" y="12"/>
                    </a:cubicBezTo>
                    <a:cubicBezTo>
                      <a:pt x="3863" y="8"/>
                      <a:pt x="3888" y="0"/>
                      <a:pt x="3888" y="0"/>
                    </a:cubicBezTo>
                    <a:cubicBezTo>
                      <a:pt x="3890" y="6"/>
                      <a:pt x="3895" y="12"/>
                      <a:pt x="3895" y="19"/>
                    </a:cubicBezTo>
                    <a:cubicBezTo>
                      <a:pt x="3909" y="281"/>
                      <a:pt x="3838" y="245"/>
                      <a:pt x="4068" y="256"/>
                    </a:cubicBezTo>
                    <a:cubicBezTo>
                      <a:pt x="4076" y="269"/>
                      <a:pt x="4085" y="281"/>
                      <a:pt x="4093" y="294"/>
                    </a:cubicBezTo>
                    <a:cubicBezTo>
                      <a:pt x="4097" y="300"/>
                      <a:pt x="4106" y="313"/>
                      <a:pt x="4106" y="313"/>
                    </a:cubicBezTo>
                    <a:cubicBezTo>
                      <a:pt x="4112" y="332"/>
                      <a:pt x="4115" y="353"/>
                      <a:pt x="4125" y="371"/>
                    </a:cubicBezTo>
                    <a:cubicBezTo>
                      <a:pt x="4133" y="384"/>
                      <a:pt x="4151" y="409"/>
                      <a:pt x="4151" y="409"/>
                    </a:cubicBezTo>
                    <a:cubicBezTo>
                      <a:pt x="4160" y="450"/>
                      <a:pt x="4152" y="428"/>
                      <a:pt x="4183" y="473"/>
                    </a:cubicBezTo>
                    <a:cubicBezTo>
                      <a:pt x="4190" y="484"/>
                      <a:pt x="4208" y="477"/>
                      <a:pt x="4221" y="480"/>
                    </a:cubicBezTo>
                    <a:cubicBezTo>
                      <a:pt x="4238" y="484"/>
                      <a:pt x="4288" y="460"/>
                      <a:pt x="4288" y="460"/>
                    </a:cubicBezTo>
                    <a:cubicBezTo>
                      <a:pt x="4321" y="450"/>
                      <a:pt x="4334" y="433"/>
                      <a:pt x="4368" y="422"/>
                    </a:cubicBezTo>
                    <a:cubicBezTo>
                      <a:pt x="4383" y="411"/>
                      <a:pt x="4398" y="420"/>
                      <a:pt x="4413" y="409"/>
                    </a:cubicBezTo>
                    <a:cubicBezTo>
                      <a:pt x="4420" y="404"/>
                      <a:pt x="4424" y="407"/>
                      <a:pt x="4432" y="403"/>
                    </a:cubicBezTo>
                    <a:cubicBezTo>
                      <a:pt x="4444" y="396"/>
                      <a:pt x="4471" y="390"/>
                      <a:pt x="4471" y="390"/>
                    </a:cubicBezTo>
                    <a:cubicBezTo>
                      <a:pt x="4487" y="367"/>
                      <a:pt x="4480" y="353"/>
                      <a:pt x="4506" y="345"/>
                    </a:cubicBezTo>
                    <a:cubicBezTo>
                      <a:pt x="4520" y="339"/>
                      <a:pt x="4552" y="341"/>
                      <a:pt x="4564" y="345"/>
                    </a:cubicBezTo>
                    <a:cubicBezTo>
                      <a:pt x="4576" y="349"/>
                      <a:pt x="4568" y="359"/>
                      <a:pt x="4580" y="371"/>
                    </a:cubicBezTo>
                    <a:cubicBezTo>
                      <a:pt x="4620" y="427"/>
                      <a:pt x="4552" y="403"/>
                      <a:pt x="4637" y="416"/>
                    </a:cubicBezTo>
                    <a:cubicBezTo>
                      <a:pt x="4649" y="447"/>
                      <a:pt x="4660" y="437"/>
                      <a:pt x="4669" y="473"/>
                    </a:cubicBezTo>
                    <a:cubicBezTo>
                      <a:pt x="4667" y="488"/>
                      <a:pt x="4669" y="504"/>
                      <a:pt x="4663" y="518"/>
                    </a:cubicBezTo>
                    <a:cubicBezTo>
                      <a:pt x="4660" y="526"/>
                      <a:pt x="4649" y="530"/>
                      <a:pt x="4644" y="537"/>
                    </a:cubicBezTo>
                    <a:cubicBezTo>
                      <a:pt x="4640" y="543"/>
                      <a:pt x="4639" y="550"/>
                      <a:pt x="4637" y="556"/>
                    </a:cubicBezTo>
                    <a:cubicBezTo>
                      <a:pt x="4627" y="589"/>
                      <a:pt x="4623" y="612"/>
                      <a:pt x="4605" y="640"/>
                    </a:cubicBezTo>
                    <a:cubicBezTo>
                      <a:pt x="4608" y="678"/>
                      <a:pt x="4599" y="721"/>
                      <a:pt x="4618" y="755"/>
                    </a:cubicBezTo>
                    <a:cubicBezTo>
                      <a:pt x="4629" y="775"/>
                      <a:pt x="4644" y="793"/>
                      <a:pt x="4656" y="812"/>
                    </a:cubicBezTo>
                    <a:cubicBezTo>
                      <a:pt x="4660" y="819"/>
                      <a:pt x="4669" y="832"/>
                      <a:pt x="4669" y="832"/>
                    </a:cubicBezTo>
                    <a:cubicBezTo>
                      <a:pt x="4660" y="870"/>
                      <a:pt x="4655" y="857"/>
                      <a:pt x="4624" y="876"/>
                    </a:cubicBezTo>
                    <a:cubicBezTo>
                      <a:pt x="4613" y="911"/>
                      <a:pt x="4607" y="948"/>
                      <a:pt x="4586" y="979"/>
                    </a:cubicBezTo>
                    <a:cubicBezTo>
                      <a:pt x="4580" y="1013"/>
                      <a:pt x="4598" y="1070"/>
                      <a:pt x="4554" y="1056"/>
                    </a:cubicBezTo>
                    <a:cubicBezTo>
                      <a:pt x="4539" y="1058"/>
                      <a:pt x="4522" y="1054"/>
                      <a:pt x="4509" y="1062"/>
                    </a:cubicBezTo>
                    <a:cubicBezTo>
                      <a:pt x="4496" y="1070"/>
                      <a:pt x="4501" y="1092"/>
                      <a:pt x="4496" y="1107"/>
                    </a:cubicBezTo>
                    <a:cubicBezTo>
                      <a:pt x="4485" y="1140"/>
                      <a:pt x="4479" y="1178"/>
                      <a:pt x="4464" y="1209"/>
                    </a:cubicBezTo>
                    <a:cubicBezTo>
                      <a:pt x="4452" y="1232"/>
                      <a:pt x="4413" y="1267"/>
                      <a:pt x="4413" y="1267"/>
                    </a:cubicBezTo>
                    <a:cubicBezTo>
                      <a:pt x="4403" y="1299"/>
                      <a:pt x="4384" y="1318"/>
                      <a:pt x="4356" y="1337"/>
                    </a:cubicBezTo>
                    <a:cubicBezTo>
                      <a:pt x="4352" y="1343"/>
                      <a:pt x="4348" y="1351"/>
                      <a:pt x="4343" y="1356"/>
                    </a:cubicBezTo>
                    <a:cubicBezTo>
                      <a:pt x="4338" y="1361"/>
                      <a:pt x="4325" y="1361"/>
                      <a:pt x="4324" y="1369"/>
                    </a:cubicBezTo>
                    <a:cubicBezTo>
                      <a:pt x="4323" y="1377"/>
                      <a:pt x="4349" y="1439"/>
                      <a:pt x="4356" y="1446"/>
                    </a:cubicBezTo>
                    <a:cubicBezTo>
                      <a:pt x="4361" y="1451"/>
                      <a:pt x="4369" y="1450"/>
                      <a:pt x="4375" y="1452"/>
                    </a:cubicBezTo>
                    <a:cubicBezTo>
                      <a:pt x="4396" y="1485"/>
                      <a:pt x="4409" y="1481"/>
                      <a:pt x="4445" y="1497"/>
                    </a:cubicBezTo>
                    <a:cubicBezTo>
                      <a:pt x="4506" y="1525"/>
                      <a:pt x="4424" y="1498"/>
                      <a:pt x="4484" y="1516"/>
                    </a:cubicBezTo>
                    <a:cubicBezTo>
                      <a:pt x="4482" y="1523"/>
                      <a:pt x="4480" y="1530"/>
                      <a:pt x="4477" y="1536"/>
                    </a:cubicBezTo>
                    <a:cubicBezTo>
                      <a:pt x="4473" y="1543"/>
                      <a:pt x="4458" y="1541"/>
                      <a:pt x="4455" y="1548"/>
                    </a:cubicBezTo>
                    <a:cubicBezTo>
                      <a:pt x="4450" y="1560"/>
                      <a:pt x="4452" y="1593"/>
                      <a:pt x="4452" y="1593"/>
                    </a:cubicBezTo>
                    <a:cubicBezTo>
                      <a:pt x="4458" y="1612"/>
                      <a:pt x="4474" y="1643"/>
                      <a:pt x="4458" y="1664"/>
                    </a:cubicBezTo>
                    <a:cubicBezTo>
                      <a:pt x="4449" y="1676"/>
                      <a:pt x="4433" y="1681"/>
                      <a:pt x="4420" y="1689"/>
                    </a:cubicBezTo>
                    <a:cubicBezTo>
                      <a:pt x="4413" y="1693"/>
                      <a:pt x="4400" y="1702"/>
                      <a:pt x="4400" y="1702"/>
                    </a:cubicBezTo>
                    <a:cubicBezTo>
                      <a:pt x="4389" y="1707"/>
                      <a:pt x="4365" y="1729"/>
                      <a:pt x="4349" y="1734"/>
                    </a:cubicBezTo>
                    <a:cubicBezTo>
                      <a:pt x="4333" y="1739"/>
                      <a:pt x="4321" y="1730"/>
                      <a:pt x="4304" y="1734"/>
                    </a:cubicBezTo>
                    <a:cubicBezTo>
                      <a:pt x="4287" y="1738"/>
                      <a:pt x="4254" y="1747"/>
                      <a:pt x="4247" y="1760"/>
                    </a:cubicBezTo>
                    <a:cubicBezTo>
                      <a:pt x="4227" y="1789"/>
                      <a:pt x="4250" y="1767"/>
                      <a:pt x="4260" y="1811"/>
                    </a:cubicBezTo>
                    <a:cubicBezTo>
                      <a:pt x="4268" y="1848"/>
                      <a:pt x="4296" y="1844"/>
                      <a:pt x="4330" y="1849"/>
                    </a:cubicBezTo>
                    <a:cubicBezTo>
                      <a:pt x="4338" y="1876"/>
                      <a:pt x="4353" y="1902"/>
                      <a:pt x="4368" y="1926"/>
                    </a:cubicBezTo>
                    <a:cubicBezTo>
                      <a:pt x="4374" y="1946"/>
                      <a:pt x="4358" y="1954"/>
                      <a:pt x="4362" y="1974"/>
                    </a:cubicBezTo>
                    <a:cubicBezTo>
                      <a:pt x="4366" y="1994"/>
                      <a:pt x="4386" y="2020"/>
                      <a:pt x="4394" y="2044"/>
                    </a:cubicBezTo>
                    <a:cubicBezTo>
                      <a:pt x="4402" y="2068"/>
                      <a:pt x="4383" y="2112"/>
                      <a:pt x="4413" y="2118"/>
                    </a:cubicBezTo>
                    <a:cubicBezTo>
                      <a:pt x="4470" y="2111"/>
                      <a:pt x="4514" y="2087"/>
                      <a:pt x="4573" y="2080"/>
                    </a:cubicBezTo>
                    <a:cubicBezTo>
                      <a:pt x="4626" y="2114"/>
                      <a:pt x="4602" y="2091"/>
                      <a:pt x="4637" y="2144"/>
                    </a:cubicBezTo>
                    <a:cubicBezTo>
                      <a:pt x="4641" y="2150"/>
                      <a:pt x="4650" y="2163"/>
                      <a:pt x="4650" y="2163"/>
                    </a:cubicBezTo>
                    <a:cubicBezTo>
                      <a:pt x="4657" y="2184"/>
                      <a:pt x="4656" y="2191"/>
                      <a:pt x="4676" y="2208"/>
                    </a:cubicBezTo>
                    <a:cubicBezTo>
                      <a:pt x="4687" y="2218"/>
                      <a:pt x="4714" y="2233"/>
                      <a:pt x="4714" y="2233"/>
                    </a:cubicBezTo>
                    <a:cubicBezTo>
                      <a:pt x="4723" y="2246"/>
                      <a:pt x="4731" y="2259"/>
                      <a:pt x="4740" y="2272"/>
                    </a:cubicBezTo>
                    <a:cubicBezTo>
                      <a:pt x="4746" y="2281"/>
                      <a:pt x="4695" y="2318"/>
                      <a:pt x="4688" y="2323"/>
                    </a:cubicBezTo>
                    <a:cubicBezTo>
                      <a:pt x="4682" y="2342"/>
                      <a:pt x="4687" y="2364"/>
                      <a:pt x="4676" y="2380"/>
                    </a:cubicBezTo>
                    <a:cubicBezTo>
                      <a:pt x="4667" y="2393"/>
                      <a:pt x="4650" y="2397"/>
                      <a:pt x="4637" y="2406"/>
                    </a:cubicBezTo>
                    <a:cubicBezTo>
                      <a:pt x="4631" y="2410"/>
                      <a:pt x="4618" y="2419"/>
                      <a:pt x="4618" y="2419"/>
                    </a:cubicBezTo>
                    <a:cubicBezTo>
                      <a:pt x="4599" y="2447"/>
                      <a:pt x="4614" y="2434"/>
                      <a:pt x="4580" y="2444"/>
                    </a:cubicBezTo>
                    <a:cubicBezTo>
                      <a:pt x="4567" y="2448"/>
                      <a:pt x="4532" y="2448"/>
                      <a:pt x="4532" y="2448"/>
                    </a:cubicBezTo>
                    <a:cubicBezTo>
                      <a:pt x="4493" y="2474"/>
                      <a:pt x="4541" y="2464"/>
                      <a:pt x="4503" y="2464"/>
                    </a:cubicBezTo>
                    <a:cubicBezTo>
                      <a:pt x="4486" y="2464"/>
                      <a:pt x="4457" y="2472"/>
                      <a:pt x="4439" y="2476"/>
                    </a:cubicBezTo>
                    <a:cubicBezTo>
                      <a:pt x="4419" y="2532"/>
                      <a:pt x="4444" y="2543"/>
                      <a:pt x="4381" y="2560"/>
                    </a:cubicBezTo>
                    <a:cubicBezTo>
                      <a:pt x="4377" y="2566"/>
                      <a:pt x="4371" y="2572"/>
                      <a:pt x="4368" y="2579"/>
                    </a:cubicBezTo>
                    <a:cubicBezTo>
                      <a:pt x="4365" y="2587"/>
                      <a:pt x="4367" y="2597"/>
                      <a:pt x="4362" y="2604"/>
                    </a:cubicBezTo>
                    <a:cubicBezTo>
                      <a:pt x="4352" y="2617"/>
                      <a:pt x="4289" y="2631"/>
                      <a:pt x="4272" y="2636"/>
                    </a:cubicBezTo>
                    <a:cubicBezTo>
                      <a:pt x="4222" y="2670"/>
                      <a:pt x="4231" y="2729"/>
                      <a:pt x="4189" y="2758"/>
                    </a:cubicBezTo>
                    <a:cubicBezTo>
                      <a:pt x="4160" y="2753"/>
                      <a:pt x="4139" y="2742"/>
                      <a:pt x="4112" y="2732"/>
                    </a:cubicBezTo>
                    <a:cubicBezTo>
                      <a:pt x="4104" y="2706"/>
                      <a:pt x="4090" y="2696"/>
                      <a:pt x="4068" y="2681"/>
                    </a:cubicBezTo>
                    <a:cubicBezTo>
                      <a:pt x="4063" y="2673"/>
                      <a:pt x="4049" y="2649"/>
                      <a:pt x="4036" y="2649"/>
                    </a:cubicBezTo>
                    <a:cubicBezTo>
                      <a:pt x="4022" y="2649"/>
                      <a:pt x="3997" y="2662"/>
                      <a:pt x="3997" y="2662"/>
                    </a:cubicBezTo>
                    <a:cubicBezTo>
                      <a:pt x="3973" y="2739"/>
                      <a:pt x="4030" y="2861"/>
                      <a:pt x="3933" y="2892"/>
                    </a:cubicBezTo>
                    <a:cubicBezTo>
                      <a:pt x="3845" y="2885"/>
                      <a:pt x="3871" y="2890"/>
                      <a:pt x="3818" y="2854"/>
                    </a:cubicBezTo>
                    <a:cubicBezTo>
                      <a:pt x="3824" y="2835"/>
                      <a:pt x="3831" y="2816"/>
                      <a:pt x="3837" y="2796"/>
                    </a:cubicBezTo>
                    <a:cubicBezTo>
                      <a:pt x="3835" y="2779"/>
                      <a:pt x="3837" y="2761"/>
                      <a:pt x="3831" y="2745"/>
                    </a:cubicBezTo>
                    <a:cubicBezTo>
                      <a:pt x="3828" y="2738"/>
                      <a:pt x="3817" y="2737"/>
                      <a:pt x="3812" y="2732"/>
                    </a:cubicBezTo>
                    <a:cubicBezTo>
                      <a:pt x="3792" y="2712"/>
                      <a:pt x="3789" y="2697"/>
                      <a:pt x="3760" y="2688"/>
                    </a:cubicBezTo>
                    <a:cubicBezTo>
                      <a:pt x="3732" y="2642"/>
                      <a:pt x="3724" y="2636"/>
                      <a:pt x="3664" y="2630"/>
                    </a:cubicBezTo>
                    <a:cubicBezTo>
                      <a:pt x="3659" y="2631"/>
                      <a:pt x="3621" y="2649"/>
                      <a:pt x="3613" y="2656"/>
                    </a:cubicBezTo>
                    <a:cubicBezTo>
                      <a:pt x="3590" y="2674"/>
                      <a:pt x="3595" y="2684"/>
                      <a:pt x="3562" y="2694"/>
                    </a:cubicBezTo>
                    <a:cubicBezTo>
                      <a:pt x="3552" y="2726"/>
                      <a:pt x="3482" y="2785"/>
                      <a:pt x="3447" y="2796"/>
                    </a:cubicBezTo>
                    <a:cubicBezTo>
                      <a:pt x="3422" y="2813"/>
                      <a:pt x="3406" y="2816"/>
                      <a:pt x="3376" y="2822"/>
                    </a:cubicBezTo>
                    <a:cubicBezTo>
                      <a:pt x="3343" y="2845"/>
                      <a:pt x="3308" y="2863"/>
                      <a:pt x="3274" y="2886"/>
                    </a:cubicBezTo>
                    <a:cubicBezTo>
                      <a:pt x="3263" y="2884"/>
                      <a:pt x="3250" y="2887"/>
                      <a:pt x="3242" y="2880"/>
                    </a:cubicBezTo>
                    <a:cubicBezTo>
                      <a:pt x="3230" y="2870"/>
                      <a:pt x="3234" y="2850"/>
                      <a:pt x="3229" y="2835"/>
                    </a:cubicBezTo>
                    <a:cubicBezTo>
                      <a:pt x="3220" y="2809"/>
                      <a:pt x="3210" y="2796"/>
                      <a:pt x="3191" y="2777"/>
                    </a:cubicBezTo>
                    <a:cubicBezTo>
                      <a:pt x="3168" y="2781"/>
                      <a:pt x="3133" y="2779"/>
                      <a:pt x="3133" y="2809"/>
                    </a:cubicBezTo>
                    <a:cubicBezTo>
                      <a:pt x="3108" y="2841"/>
                      <a:pt x="3090" y="2859"/>
                      <a:pt x="3063" y="2886"/>
                    </a:cubicBezTo>
                    <a:cubicBezTo>
                      <a:pt x="3056" y="2905"/>
                      <a:pt x="3055" y="2934"/>
                      <a:pt x="3044" y="2950"/>
                    </a:cubicBezTo>
                    <a:cubicBezTo>
                      <a:pt x="3028" y="2973"/>
                      <a:pt x="3031" y="2976"/>
                      <a:pt x="3021" y="3004"/>
                    </a:cubicBezTo>
                    <a:cubicBezTo>
                      <a:pt x="3029" y="3045"/>
                      <a:pt x="3017" y="3114"/>
                      <a:pt x="3063" y="3129"/>
                    </a:cubicBezTo>
                    <a:cubicBezTo>
                      <a:pt x="3065" y="3142"/>
                      <a:pt x="3076" y="3157"/>
                      <a:pt x="3069" y="3168"/>
                    </a:cubicBezTo>
                    <a:cubicBezTo>
                      <a:pt x="3062" y="3179"/>
                      <a:pt x="3031" y="3180"/>
                      <a:pt x="3031" y="3180"/>
                    </a:cubicBezTo>
                    <a:cubicBezTo>
                      <a:pt x="2997" y="3203"/>
                      <a:pt x="2980" y="3201"/>
                      <a:pt x="2935" y="3206"/>
                    </a:cubicBezTo>
                    <a:cubicBezTo>
                      <a:pt x="2880" y="3243"/>
                      <a:pt x="2880" y="3238"/>
                      <a:pt x="2820" y="3257"/>
                    </a:cubicBezTo>
                    <a:cubicBezTo>
                      <a:pt x="2791" y="3276"/>
                      <a:pt x="2766" y="3300"/>
                      <a:pt x="2736" y="3315"/>
                    </a:cubicBezTo>
                    <a:cubicBezTo>
                      <a:pt x="2707" y="3359"/>
                      <a:pt x="2725" y="3348"/>
                      <a:pt x="2692" y="3360"/>
                    </a:cubicBezTo>
                    <a:cubicBezTo>
                      <a:pt x="2683" y="3385"/>
                      <a:pt x="2672" y="3390"/>
                      <a:pt x="2647" y="3398"/>
                    </a:cubicBezTo>
                    <a:cubicBezTo>
                      <a:pt x="2592" y="3435"/>
                      <a:pt x="2592" y="3430"/>
                      <a:pt x="2532" y="3449"/>
                    </a:cubicBezTo>
                    <a:cubicBezTo>
                      <a:pt x="2498" y="3481"/>
                      <a:pt x="2482" y="3501"/>
                      <a:pt x="2436" y="3513"/>
                    </a:cubicBezTo>
                    <a:cubicBezTo>
                      <a:pt x="2425" y="3516"/>
                      <a:pt x="2415" y="3517"/>
                      <a:pt x="2404" y="3520"/>
                    </a:cubicBezTo>
                    <a:cubicBezTo>
                      <a:pt x="2391" y="3524"/>
                      <a:pt x="2356" y="3526"/>
                      <a:pt x="2356" y="3526"/>
                    </a:cubicBezTo>
                    <a:cubicBezTo>
                      <a:pt x="2346" y="3533"/>
                      <a:pt x="2327" y="3547"/>
                      <a:pt x="2320" y="3552"/>
                    </a:cubicBezTo>
                    <a:cubicBezTo>
                      <a:pt x="2301" y="3565"/>
                      <a:pt x="2311" y="3583"/>
                      <a:pt x="2282" y="3603"/>
                    </a:cubicBezTo>
                    <a:cubicBezTo>
                      <a:pt x="2262" y="3632"/>
                      <a:pt x="2234" y="3654"/>
                      <a:pt x="2205" y="3673"/>
                    </a:cubicBezTo>
                    <a:cubicBezTo>
                      <a:pt x="2191" y="3695"/>
                      <a:pt x="2180" y="3704"/>
                      <a:pt x="2180" y="3731"/>
                    </a:cubicBezTo>
                    <a:cubicBezTo>
                      <a:pt x="2176" y="3749"/>
                      <a:pt x="2171" y="3749"/>
                      <a:pt x="2167" y="3760"/>
                    </a:cubicBezTo>
                    <a:cubicBezTo>
                      <a:pt x="2163" y="3771"/>
                      <a:pt x="2161" y="3770"/>
                      <a:pt x="2154" y="3795"/>
                    </a:cubicBezTo>
                    <a:cubicBezTo>
                      <a:pt x="2149" y="3840"/>
                      <a:pt x="2147" y="3873"/>
                      <a:pt x="2122" y="3910"/>
                    </a:cubicBezTo>
                    <a:cubicBezTo>
                      <a:pt x="2107" y="3928"/>
                      <a:pt x="2072" y="3917"/>
                      <a:pt x="2055" y="3916"/>
                    </a:cubicBezTo>
                    <a:cubicBezTo>
                      <a:pt x="2038" y="3915"/>
                      <a:pt x="2044" y="3913"/>
                      <a:pt x="2020" y="3904"/>
                    </a:cubicBezTo>
                    <a:cubicBezTo>
                      <a:pt x="1980" y="3895"/>
                      <a:pt x="1950" y="3871"/>
                      <a:pt x="1911" y="3859"/>
                    </a:cubicBezTo>
                    <a:cubicBezTo>
                      <a:pt x="1905" y="3853"/>
                      <a:pt x="1900" y="3844"/>
                      <a:pt x="1892" y="3840"/>
                    </a:cubicBezTo>
                    <a:cubicBezTo>
                      <a:pt x="1880" y="3833"/>
                      <a:pt x="1853" y="3827"/>
                      <a:pt x="1853" y="3827"/>
                    </a:cubicBezTo>
                    <a:cubicBezTo>
                      <a:pt x="1802" y="3791"/>
                      <a:pt x="1818" y="3811"/>
                      <a:pt x="1796" y="3776"/>
                    </a:cubicBezTo>
                    <a:cubicBezTo>
                      <a:pt x="1783" y="3727"/>
                      <a:pt x="1792" y="3746"/>
                      <a:pt x="1764" y="3705"/>
                    </a:cubicBezTo>
                    <a:cubicBezTo>
                      <a:pt x="1771" y="3699"/>
                      <a:pt x="1763" y="3676"/>
                      <a:pt x="1764" y="3667"/>
                    </a:cubicBezTo>
                    <a:cubicBezTo>
                      <a:pt x="1764" y="3665"/>
                      <a:pt x="1761" y="3532"/>
                      <a:pt x="1744" y="3507"/>
                    </a:cubicBezTo>
                    <a:cubicBezTo>
                      <a:pt x="1740" y="3501"/>
                      <a:pt x="1731" y="3506"/>
                      <a:pt x="1725" y="3504"/>
                    </a:cubicBezTo>
                    <a:cubicBezTo>
                      <a:pt x="1682" y="3512"/>
                      <a:pt x="1650" y="3537"/>
                      <a:pt x="1610" y="3552"/>
                    </a:cubicBezTo>
                    <a:cubicBezTo>
                      <a:pt x="1601" y="3565"/>
                      <a:pt x="1593" y="3577"/>
                      <a:pt x="1584" y="3590"/>
                    </a:cubicBezTo>
                    <a:cubicBezTo>
                      <a:pt x="1580" y="3596"/>
                      <a:pt x="1572" y="3609"/>
                      <a:pt x="1572" y="3609"/>
                    </a:cubicBezTo>
                    <a:cubicBezTo>
                      <a:pt x="1566" y="3649"/>
                      <a:pt x="1562" y="3697"/>
                      <a:pt x="1540" y="3731"/>
                    </a:cubicBezTo>
                    <a:cubicBezTo>
                      <a:pt x="1534" y="3766"/>
                      <a:pt x="1556" y="3786"/>
                      <a:pt x="1549" y="3814"/>
                    </a:cubicBezTo>
                    <a:cubicBezTo>
                      <a:pt x="1542" y="3842"/>
                      <a:pt x="1522" y="3877"/>
                      <a:pt x="1501" y="3897"/>
                    </a:cubicBezTo>
                    <a:cubicBezTo>
                      <a:pt x="1490" y="3912"/>
                      <a:pt x="1441" y="3929"/>
                      <a:pt x="1424" y="3936"/>
                    </a:cubicBezTo>
                    <a:cubicBezTo>
                      <a:pt x="1412" y="3941"/>
                      <a:pt x="1386" y="3948"/>
                      <a:pt x="1386" y="3948"/>
                    </a:cubicBezTo>
                    <a:cubicBezTo>
                      <a:pt x="1342" y="3978"/>
                      <a:pt x="1363" y="3970"/>
                      <a:pt x="1328" y="3980"/>
                    </a:cubicBezTo>
                    <a:cubicBezTo>
                      <a:pt x="1311" y="3978"/>
                      <a:pt x="1293" y="3980"/>
                      <a:pt x="1277" y="3974"/>
                    </a:cubicBezTo>
                    <a:cubicBezTo>
                      <a:pt x="1270" y="3971"/>
                      <a:pt x="1250" y="3960"/>
                      <a:pt x="1245" y="3955"/>
                    </a:cubicBezTo>
                    <a:cubicBezTo>
                      <a:pt x="1224" y="3934"/>
                      <a:pt x="1226" y="3940"/>
                      <a:pt x="1194" y="3936"/>
                    </a:cubicBezTo>
                    <a:cubicBezTo>
                      <a:pt x="1186" y="3909"/>
                      <a:pt x="1171" y="3906"/>
                      <a:pt x="1149" y="3891"/>
                    </a:cubicBezTo>
                    <a:cubicBezTo>
                      <a:pt x="1138" y="3879"/>
                      <a:pt x="1122" y="3882"/>
                      <a:pt x="1117" y="3872"/>
                    </a:cubicBezTo>
                    <a:cubicBezTo>
                      <a:pt x="1112" y="3862"/>
                      <a:pt x="1116" y="3845"/>
                      <a:pt x="1117" y="3833"/>
                    </a:cubicBezTo>
                    <a:cubicBezTo>
                      <a:pt x="1119" y="3822"/>
                      <a:pt x="1119" y="3811"/>
                      <a:pt x="1124" y="3801"/>
                    </a:cubicBezTo>
                    <a:cubicBezTo>
                      <a:pt x="1130" y="3787"/>
                      <a:pt x="1149" y="3763"/>
                      <a:pt x="1149" y="3763"/>
                    </a:cubicBezTo>
                    <a:cubicBezTo>
                      <a:pt x="1153" y="3741"/>
                      <a:pt x="1151" y="3722"/>
                      <a:pt x="1168" y="3705"/>
                    </a:cubicBezTo>
                    <a:cubicBezTo>
                      <a:pt x="1183" y="3690"/>
                      <a:pt x="1226" y="3680"/>
                      <a:pt x="1226" y="3680"/>
                    </a:cubicBezTo>
                    <a:cubicBezTo>
                      <a:pt x="1234" y="3654"/>
                      <a:pt x="1245" y="3641"/>
                      <a:pt x="1264" y="3622"/>
                    </a:cubicBezTo>
                    <a:cubicBezTo>
                      <a:pt x="1256" y="3524"/>
                      <a:pt x="1267" y="3532"/>
                      <a:pt x="1188" y="3507"/>
                    </a:cubicBezTo>
                    <a:cubicBezTo>
                      <a:pt x="1147" y="3519"/>
                      <a:pt x="1177" y="3529"/>
                      <a:pt x="1149" y="3552"/>
                    </a:cubicBezTo>
                    <a:cubicBezTo>
                      <a:pt x="1132" y="3566"/>
                      <a:pt x="1107" y="3561"/>
                      <a:pt x="1085" y="3564"/>
                    </a:cubicBezTo>
                    <a:cubicBezTo>
                      <a:pt x="1045" y="3579"/>
                      <a:pt x="985" y="3559"/>
                      <a:pt x="944" y="3545"/>
                    </a:cubicBezTo>
                    <a:cubicBezTo>
                      <a:pt x="927" y="3547"/>
                      <a:pt x="909" y="3546"/>
                      <a:pt x="893" y="3552"/>
                    </a:cubicBezTo>
                    <a:cubicBezTo>
                      <a:pt x="876" y="3559"/>
                      <a:pt x="880" y="3560"/>
                      <a:pt x="871" y="3571"/>
                    </a:cubicBezTo>
                    <a:cubicBezTo>
                      <a:pt x="866" y="3577"/>
                      <a:pt x="861" y="3599"/>
                      <a:pt x="855" y="3603"/>
                    </a:cubicBezTo>
                    <a:cubicBezTo>
                      <a:pt x="837" y="3629"/>
                      <a:pt x="836" y="3655"/>
                      <a:pt x="804" y="3667"/>
                    </a:cubicBezTo>
                    <a:cubicBezTo>
                      <a:pt x="791" y="3665"/>
                      <a:pt x="776" y="3667"/>
                      <a:pt x="765" y="3660"/>
                    </a:cubicBezTo>
                    <a:cubicBezTo>
                      <a:pt x="753" y="3653"/>
                      <a:pt x="757" y="3631"/>
                      <a:pt x="746" y="3622"/>
                    </a:cubicBezTo>
                    <a:cubicBezTo>
                      <a:pt x="724" y="3602"/>
                      <a:pt x="694" y="3588"/>
                      <a:pt x="669" y="3571"/>
                    </a:cubicBezTo>
                    <a:cubicBezTo>
                      <a:pt x="640" y="3529"/>
                      <a:pt x="674" y="3570"/>
                      <a:pt x="637" y="3545"/>
                    </a:cubicBezTo>
                    <a:cubicBezTo>
                      <a:pt x="620" y="3533"/>
                      <a:pt x="604" y="3497"/>
                      <a:pt x="592" y="3488"/>
                    </a:cubicBezTo>
                    <a:cubicBezTo>
                      <a:pt x="573" y="3475"/>
                      <a:pt x="567" y="3458"/>
                      <a:pt x="548" y="3446"/>
                    </a:cubicBezTo>
                    <a:cubicBezTo>
                      <a:pt x="528" y="3416"/>
                      <a:pt x="506" y="3403"/>
                      <a:pt x="471" y="3392"/>
                    </a:cubicBezTo>
                    <a:cubicBezTo>
                      <a:pt x="456" y="3368"/>
                      <a:pt x="434" y="3361"/>
                      <a:pt x="426" y="3334"/>
                    </a:cubicBezTo>
                    <a:cubicBezTo>
                      <a:pt x="438" y="3242"/>
                      <a:pt x="415" y="3312"/>
                      <a:pt x="452" y="3283"/>
                    </a:cubicBezTo>
                    <a:cubicBezTo>
                      <a:pt x="458" y="3278"/>
                      <a:pt x="458" y="3269"/>
                      <a:pt x="464" y="3264"/>
                    </a:cubicBezTo>
                    <a:cubicBezTo>
                      <a:pt x="476" y="3254"/>
                      <a:pt x="503" y="3238"/>
                      <a:pt x="503" y="3238"/>
                    </a:cubicBezTo>
                    <a:cubicBezTo>
                      <a:pt x="511" y="3225"/>
                      <a:pt x="520" y="3213"/>
                      <a:pt x="528" y="3200"/>
                    </a:cubicBezTo>
                    <a:cubicBezTo>
                      <a:pt x="532" y="3193"/>
                      <a:pt x="541" y="3180"/>
                      <a:pt x="541" y="3180"/>
                    </a:cubicBezTo>
                    <a:cubicBezTo>
                      <a:pt x="533" y="3155"/>
                      <a:pt x="538" y="3138"/>
                      <a:pt x="516" y="3123"/>
                    </a:cubicBezTo>
                    <a:cubicBezTo>
                      <a:pt x="500" y="3099"/>
                      <a:pt x="459" y="3094"/>
                      <a:pt x="432" y="3084"/>
                    </a:cubicBezTo>
                    <a:cubicBezTo>
                      <a:pt x="389" y="3100"/>
                      <a:pt x="400" y="3103"/>
                      <a:pt x="343" y="3110"/>
                    </a:cubicBezTo>
                    <a:cubicBezTo>
                      <a:pt x="299" y="3124"/>
                      <a:pt x="348" y="3104"/>
                      <a:pt x="311" y="3136"/>
                    </a:cubicBezTo>
                    <a:cubicBezTo>
                      <a:pt x="286" y="3157"/>
                      <a:pt x="264" y="3165"/>
                      <a:pt x="234" y="3174"/>
                    </a:cubicBezTo>
                    <a:cubicBezTo>
                      <a:pt x="201" y="3197"/>
                      <a:pt x="195" y="3193"/>
                      <a:pt x="151" y="3187"/>
                    </a:cubicBezTo>
                    <a:cubicBezTo>
                      <a:pt x="134" y="3163"/>
                      <a:pt x="142" y="3132"/>
                      <a:pt x="125" y="3110"/>
                    </a:cubicBezTo>
                    <a:cubicBezTo>
                      <a:pt x="114" y="3096"/>
                      <a:pt x="97" y="3087"/>
                      <a:pt x="87" y="3072"/>
                    </a:cubicBezTo>
                    <a:cubicBezTo>
                      <a:pt x="78" y="3059"/>
                      <a:pt x="70" y="3046"/>
                      <a:pt x="61" y="3033"/>
                    </a:cubicBezTo>
                    <a:cubicBezTo>
                      <a:pt x="57" y="3027"/>
                      <a:pt x="52" y="3020"/>
                      <a:pt x="48" y="3014"/>
                    </a:cubicBezTo>
                    <a:cubicBezTo>
                      <a:pt x="44" y="3008"/>
                      <a:pt x="40" y="3001"/>
                      <a:pt x="36" y="2995"/>
                    </a:cubicBezTo>
                    <a:cubicBezTo>
                      <a:pt x="32" y="2989"/>
                      <a:pt x="23" y="2976"/>
                      <a:pt x="23" y="2976"/>
                    </a:cubicBezTo>
                    <a:cubicBezTo>
                      <a:pt x="31" y="2948"/>
                      <a:pt x="46" y="2926"/>
                      <a:pt x="55" y="2899"/>
                    </a:cubicBezTo>
                    <a:cubicBezTo>
                      <a:pt x="59" y="2886"/>
                      <a:pt x="68" y="2860"/>
                      <a:pt x="68" y="2860"/>
                    </a:cubicBezTo>
                    <a:cubicBezTo>
                      <a:pt x="64" y="2805"/>
                      <a:pt x="78" y="2768"/>
                      <a:pt x="36" y="2739"/>
                    </a:cubicBezTo>
                    <a:cubicBezTo>
                      <a:pt x="23" y="2720"/>
                      <a:pt x="7" y="2694"/>
                      <a:pt x="0" y="2672"/>
                    </a:cubicBezTo>
                    <a:cubicBezTo>
                      <a:pt x="14" y="2664"/>
                      <a:pt x="89" y="2666"/>
                      <a:pt x="132" y="2672"/>
                    </a:cubicBezTo>
                    <a:cubicBezTo>
                      <a:pt x="175" y="2678"/>
                      <a:pt x="233" y="2697"/>
                      <a:pt x="260" y="2707"/>
                    </a:cubicBezTo>
                    <a:cubicBezTo>
                      <a:pt x="275" y="2730"/>
                      <a:pt x="266" y="2726"/>
                      <a:pt x="292" y="2732"/>
                    </a:cubicBezTo>
                    <a:cubicBezTo>
                      <a:pt x="311" y="2737"/>
                      <a:pt x="349" y="2745"/>
                      <a:pt x="349" y="2745"/>
                    </a:cubicBezTo>
                    <a:cubicBezTo>
                      <a:pt x="476" y="2740"/>
                      <a:pt x="569" y="2731"/>
                      <a:pt x="695" y="2726"/>
                    </a:cubicBezTo>
                    <a:cubicBezTo>
                      <a:pt x="712" y="2728"/>
                      <a:pt x="730" y="2728"/>
                      <a:pt x="749" y="2739"/>
                    </a:cubicBezTo>
                    <a:cubicBezTo>
                      <a:pt x="774" y="2753"/>
                      <a:pt x="828" y="2774"/>
                      <a:pt x="855" y="2784"/>
                    </a:cubicBezTo>
                    <a:cubicBezTo>
                      <a:pt x="879" y="2800"/>
                      <a:pt x="868" y="2845"/>
                      <a:pt x="906" y="2860"/>
                    </a:cubicBezTo>
                    <a:cubicBezTo>
                      <a:pt x="944" y="2875"/>
                      <a:pt x="1039" y="2862"/>
                      <a:pt x="1085" y="2873"/>
                    </a:cubicBezTo>
                    <a:cubicBezTo>
                      <a:pt x="1119" y="2886"/>
                      <a:pt x="1149" y="2908"/>
                      <a:pt x="1181" y="2924"/>
                    </a:cubicBezTo>
                    <a:cubicBezTo>
                      <a:pt x="1206" y="2937"/>
                      <a:pt x="1234" y="2953"/>
                      <a:pt x="1261" y="2960"/>
                    </a:cubicBezTo>
                    <a:cubicBezTo>
                      <a:pt x="1274" y="2964"/>
                      <a:pt x="1287" y="2963"/>
                      <a:pt x="1300" y="2966"/>
                    </a:cubicBezTo>
                    <a:cubicBezTo>
                      <a:pt x="1319" y="2970"/>
                      <a:pt x="1360" y="2969"/>
                      <a:pt x="1360" y="2969"/>
                    </a:cubicBezTo>
                    <a:cubicBezTo>
                      <a:pt x="1399" y="2967"/>
                      <a:pt x="1437" y="2967"/>
                      <a:pt x="1476" y="2963"/>
                    </a:cubicBezTo>
                    <a:cubicBezTo>
                      <a:pt x="1527" y="2958"/>
                      <a:pt x="1572" y="2922"/>
                      <a:pt x="1616" y="2899"/>
                    </a:cubicBezTo>
                    <a:cubicBezTo>
                      <a:pt x="1634" y="2872"/>
                      <a:pt x="1641" y="2850"/>
                      <a:pt x="1671" y="2841"/>
                    </a:cubicBezTo>
                    <a:cubicBezTo>
                      <a:pt x="1690" y="2828"/>
                      <a:pt x="1719" y="2813"/>
                      <a:pt x="1741" y="2806"/>
                    </a:cubicBezTo>
                    <a:cubicBezTo>
                      <a:pt x="1776" y="2783"/>
                      <a:pt x="1821" y="2791"/>
                      <a:pt x="1860" y="2777"/>
                    </a:cubicBezTo>
                    <a:cubicBezTo>
                      <a:pt x="1890" y="2771"/>
                      <a:pt x="1908" y="2773"/>
                      <a:pt x="1930" y="2774"/>
                    </a:cubicBezTo>
                    <a:cubicBezTo>
                      <a:pt x="1952" y="2775"/>
                      <a:pt x="1972" y="2784"/>
                      <a:pt x="1994" y="2784"/>
                    </a:cubicBezTo>
                    <a:cubicBezTo>
                      <a:pt x="2028" y="2784"/>
                      <a:pt x="2041" y="2780"/>
                      <a:pt x="2064" y="2777"/>
                    </a:cubicBezTo>
                    <a:cubicBezTo>
                      <a:pt x="2085" y="2782"/>
                      <a:pt x="2114" y="2774"/>
                      <a:pt x="2135" y="2768"/>
                    </a:cubicBezTo>
                    <a:cubicBezTo>
                      <a:pt x="2152" y="2764"/>
                      <a:pt x="2156" y="2770"/>
                      <a:pt x="2167" y="2771"/>
                    </a:cubicBezTo>
                    <a:cubicBezTo>
                      <a:pt x="2178" y="2772"/>
                      <a:pt x="2177" y="2778"/>
                      <a:pt x="2199" y="2771"/>
                    </a:cubicBezTo>
                    <a:cubicBezTo>
                      <a:pt x="2226" y="2769"/>
                      <a:pt x="2271" y="2739"/>
                      <a:pt x="2298" y="2726"/>
                    </a:cubicBezTo>
                    <a:cubicBezTo>
                      <a:pt x="2325" y="2713"/>
                      <a:pt x="2342" y="2710"/>
                      <a:pt x="2362" y="2694"/>
                    </a:cubicBezTo>
                    <a:cubicBezTo>
                      <a:pt x="2380" y="2671"/>
                      <a:pt x="2394" y="2651"/>
                      <a:pt x="2416" y="2633"/>
                    </a:cubicBezTo>
                    <a:cubicBezTo>
                      <a:pt x="2419" y="2631"/>
                      <a:pt x="2465" y="2573"/>
                      <a:pt x="2468" y="2572"/>
                    </a:cubicBezTo>
                    <a:cubicBezTo>
                      <a:pt x="2488" y="2543"/>
                      <a:pt x="2490" y="2546"/>
                      <a:pt x="2519" y="2528"/>
                    </a:cubicBezTo>
                    <a:cubicBezTo>
                      <a:pt x="2538" y="2499"/>
                      <a:pt x="2557" y="2493"/>
                      <a:pt x="2589" y="2483"/>
                    </a:cubicBezTo>
                    <a:cubicBezTo>
                      <a:pt x="2632" y="2440"/>
                      <a:pt x="2611" y="2417"/>
                      <a:pt x="2557" y="2400"/>
                    </a:cubicBezTo>
                    <a:cubicBezTo>
                      <a:pt x="2551" y="2396"/>
                      <a:pt x="2543" y="2393"/>
                      <a:pt x="2538" y="2387"/>
                    </a:cubicBezTo>
                    <a:cubicBezTo>
                      <a:pt x="2528" y="2375"/>
                      <a:pt x="2512" y="2348"/>
                      <a:pt x="2512" y="2348"/>
                    </a:cubicBezTo>
                    <a:cubicBezTo>
                      <a:pt x="2514" y="2314"/>
                      <a:pt x="2515" y="2280"/>
                      <a:pt x="2519" y="2246"/>
                    </a:cubicBezTo>
                    <a:cubicBezTo>
                      <a:pt x="2526" y="2177"/>
                      <a:pt x="2585" y="2155"/>
                      <a:pt x="2628" y="2112"/>
                    </a:cubicBezTo>
                    <a:cubicBezTo>
                      <a:pt x="2673" y="2116"/>
                      <a:pt x="2719" y="2114"/>
                      <a:pt x="2762" y="2124"/>
                    </a:cubicBezTo>
                    <a:cubicBezTo>
                      <a:pt x="2795" y="2159"/>
                      <a:pt x="2838" y="2171"/>
                      <a:pt x="2884" y="2182"/>
                    </a:cubicBezTo>
                    <a:cubicBezTo>
                      <a:pt x="2921" y="2176"/>
                      <a:pt x="2948" y="2163"/>
                      <a:pt x="2980" y="2144"/>
                    </a:cubicBezTo>
                    <a:cubicBezTo>
                      <a:pt x="2996" y="2118"/>
                      <a:pt x="3007" y="2090"/>
                      <a:pt x="3031" y="2073"/>
                    </a:cubicBezTo>
                    <a:cubicBezTo>
                      <a:pt x="3035" y="2067"/>
                      <a:pt x="3041" y="2061"/>
                      <a:pt x="3044" y="2054"/>
                    </a:cubicBezTo>
                    <a:cubicBezTo>
                      <a:pt x="3049" y="2042"/>
                      <a:pt x="3045" y="2023"/>
                      <a:pt x="3056" y="2016"/>
                    </a:cubicBezTo>
                    <a:cubicBezTo>
                      <a:pt x="3089" y="1994"/>
                      <a:pt x="3099" y="1990"/>
                      <a:pt x="3133" y="1977"/>
                    </a:cubicBezTo>
                    <a:cubicBezTo>
                      <a:pt x="3180" y="1983"/>
                      <a:pt x="3205" y="1985"/>
                      <a:pt x="3248" y="1971"/>
                    </a:cubicBezTo>
                    <a:cubicBezTo>
                      <a:pt x="3252" y="1965"/>
                      <a:pt x="3256" y="1957"/>
                      <a:pt x="3261" y="1952"/>
                    </a:cubicBezTo>
                    <a:cubicBezTo>
                      <a:pt x="3266" y="1947"/>
                      <a:pt x="3277" y="1946"/>
                      <a:pt x="3280" y="1939"/>
                    </a:cubicBezTo>
                    <a:cubicBezTo>
                      <a:pt x="3291" y="1915"/>
                      <a:pt x="3311" y="1891"/>
                      <a:pt x="3322" y="1868"/>
                    </a:cubicBezTo>
                    <a:cubicBezTo>
                      <a:pt x="3331" y="1850"/>
                      <a:pt x="3319" y="1842"/>
                      <a:pt x="3332" y="1830"/>
                    </a:cubicBezTo>
                    <a:cubicBezTo>
                      <a:pt x="3432" y="1742"/>
                      <a:pt x="3332" y="1815"/>
                      <a:pt x="3389" y="1785"/>
                    </a:cubicBezTo>
                    <a:cubicBezTo>
                      <a:pt x="3438" y="1759"/>
                      <a:pt x="3478" y="1719"/>
                      <a:pt x="3524" y="1689"/>
                    </a:cubicBezTo>
                    <a:cubicBezTo>
                      <a:pt x="3537" y="1680"/>
                      <a:pt x="3572" y="1675"/>
                      <a:pt x="3588" y="1670"/>
                    </a:cubicBezTo>
                    <a:cubicBezTo>
                      <a:pt x="3638" y="1636"/>
                      <a:pt x="3676" y="1606"/>
                      <a:pt x="3735" y="1593"/>
                    </a:cubicBezTo>
                    <a:cubicBezTo>
                      <a:pt x="3761" y="1595"/>
                      <a:pt x="3786" y="1597"/>
                      <a:pt x="3812" y="1600"/>
                    </a:cubicBezTo>
                    <a:cubicBezTo>
                      <a:pt x="3841" y="1604"/>
                      <a:pt x="3850" y="1619"/>
                      <a:pt x="3888" y="1625"/>
                    </a:cubicBezTo>
                    <a:cubicBezTo>
                      <a:pt x="3903" y="1623"/>
                      <a:pt x="3921" y="1628"/>
                      <a:pt x="3930" y="1616"/>
                    </a:cubicBezTo>
                    <a:cubicBezTo>
                      <a:pt x="3960" y="1576"/>
                      <a:pt x="3925" y="1573"/>
                      <a:pt x="3908" y="1568"/>
                    </a:cubicBezTo>
                    <a:cubicBezTo>
                      <a:pt x="3904" y="1557"/>
                      <a:pt x="3901" y="1546"/>
                      <a:pt x="3895" y="1536"/>
                    </a:cubicBezTo>
                    <a:cubicBezTo>
                      <a:pt x="3887" y="1522"/>
                      <a:pt x="3869" y="1497"/>
                      <a:pt x="3869" y="1497"/>
                    </a:cubicBezTo>
                    <a:cubicBezTo>
                      <a:pt x="3857" y="1458"/>
                      <a:pt x="3857" y="1460"/>
                      <a:pt x="3818" y="1433"/>
                    </a:cubicBezTo>
                    <a:cubicBezTo>
                      <a:pt x="3812" y="1429"/>
                      <a:pt x="3806" y="1422"/>
                      <a:pt x="3799" y="1420"/>
                    </a:cubicBezTo>
                    <a:cubicBezTo>
                      <a:pt x="3786" y="1416"/>
                      <a:pt x="3773" y="1412"/>
                      <a:pt x="3760" y="1408"/>
                    </a:cubicBezTo>
                    <a:cubicBezTo>
                      <a:pt x="3752" y="1406"/>
                      <a:pt x="3735" y="1401"/>
                      <a:pt x="3735" y="1401"/>
                    </a:cubicBezTo>
                    <a:cubicBezTo>
                      <a:pt x="3706" y="1381"/>
                      <a:pt x="3713" y="1371"/>
                      <a:pt x="3677" y="1363"/>
                    </a:cubicBezTo>
                    <a:cubicBezTo>
                      <a:pt x="3666" y="1329"/>
                      <a:pt x="3663" y="1325"/>
                      <a:pt x="3626" y="1318"/>
                    </a:cubicBezTo>
                    <a:cubicBezTo>
                      <a:pt x="3598" y="1320"/>
                      <a:pt x="3570" y="1317"/>
                      <a:pt x="3543" y="1324"/>
                    </a:cubicBezTo>
                    <a:cubicBezTo>
                      <a:pt x="3528" y="1328"/>
                      <a:pt x="3535" y="1359"/>
                      <a:pt x="3520" y="1363"/>
                    </a:cubicBezTo>
                    <a:cubicBezTo>
                      <a:pt x="3512" y="1365"/>
                      <a:pt x="3487" y="1383"/>
                      <a:pt x="3479" y="1385"/>
                    </a:cubicBezTo>
                    <a:cubicBezTo>
                      <a:pt x="3450" y="1405"/>
                      <a:pt x="3416" y="1383"/>
                      <a:pt x="3383" y="1395"/>
                    </a:cubicBezTo>
                    <a:cubicBezTo>
                      <a:pt x="3330" y="1381"/>
                      <a:pt x="3330" y="1383"/>
                      <a:pt x="3261" y="1388"/>
                    </a:cubicBezTo>
                    <a:cubicBezTo>
                      <a:pt x="3227" y="1411"/>
                      <a:pt x="3223" y="1408"/>
                      <a:pt x="3178" y="1401"/>
                    </a:cubicBezTo>
                    <a:cubicBezTo>
                      <a:pt x="3143" y="1390"/>
                      <a:pt x="3145" y="1373"/>
                      <a:pt x="3140" y="1337"/>
                    </a:cubicBezTo>
                    <a:close/>
                  </a:path>
                </a:pathLst>
              </a:custGeom>
              <a:solidFill>
                <a:srgbClr val="AFDF99"/>
              </a:solidFill>
              <a:ln w="9525" cap="flat" cmpd="sng">
                <a:solidFill>
                  <a:schemeClr val="tx2">
                    <a:lumMod val="75000"/>
                  </a:schemeClr>
                </a:solidFill>
                <a:prstDash val="solid"/>
                <a:round/>
                <a:headEnd type="none" w="med" len="med"/>
                <a:tailEnd type="none" w="med" len="med"/>
              </a:ln>
              <a:effectLst/>
            </p:spPr>
            <p:txBody>
              <a:bodyPr wrap="none" anchor="ctr"/>
              <a:lstStyle/>
              <a:p>
                <a:endParaRPr lang="zh-CN" altLang="en-US"/>
              </a:p>
            </p:txBody>
          </p:sp>
          <p:sp>
            <p:nvSpPr>
              <p:cNvPr id="14" name="TextBox 13"/>
              <p:cNvSpPr txBox="1"/>
              <p:nvPr/>
            </p:nvSpPr>
            <p:spPr>
              <a:xfrm>
                <a:off x="3419872" y="2060848"/>
                <a:ext cx="648072"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内蒙古</a:t>
                </a:r>
              </a:p>
            </p:txBody>
          </p:sp>
        </p:grpSp>
        <p:grpSp>
          <p:nvGrpSpPr>
            <p:cNvPr id="7" name="组合 11"/>
            <p:cNvGrpSpPr/>
            <p:nvPr/>
          </p:nvGrpSpPr>
          <p:grpSpPr>
            <a:xfrm>
              <a:off x="7078568" y="3554151"/>
              <a:ext cx="1102149" cy="564650"/>
              <a:chOff x="6372200" y="4941168"/>
              <a:chExt cx="864096" cy="528836"/>
            </a:xfrm>
          </p:grpSpPr>
          <p:sp>
            <p:nvSpPr>
              <p:cNvPr id="10" name="Freeform 24"/>
              <p:cNvSpPr>
                <a:spLocks/>
              </p:cNvSpPr>
              <p:nvPr/>
            </p:nvSpPr>
            <p:spPr bwMode="auto">
              <a:xfrm>
                <a:off x="6372200" y="4941168"/>
                <a:ext cx="864096" cy="528836"/>
              </a:xfrm>
              <a:custGeom>
                <a:avLst/>
                <a:gdLst/>
                <a:ahLst/>
                <a:cxnLst>
                  <a:cxn ang="0">
                    <a:pos x="1993" y="168"/>
                  </a:cxn>
                  <a:cxn ang="0">
                    <a:pos x="1667" y="82"/>
                  </a:cxn>
                  <a:cxn ang="0">
                    <a:pos x="1518" y="149"/>
                  </a:cxn>
                  <a:cxn ang="0">
                    <a:pos x="1427" y="67"/>
                  </a:cxn>
                  <a:cxn ang="0">
                    <a:pos x="1331" y="10"/>
                  </a:cxn>
                  <a:cxn ang="0">
                    <a:pos x="1259" y="154"/>
                  </a:cxn>
                  <a:cxn ang="0">
                    <a:pos x="1124" y="221"/>
                  </a:cxn>
                  <a:cxn ang="0">
                    <a:pos x="1019" y="264"/>
                  </a:cxn>
                  <a:cxn ang="0">
                    <a:pos x="975" y="322"/>
                  </a:cxn>
                  <a:cxn ang="0">
                    <a:pos x="846" y="346"/>
                  </a:cxn>
                  <a:cxn ang="0">
                    <a:pos x="759" y="446"/>
                  </a:cxn>
                  <a:cxn ang="0">
                    <a:pos x="668" y="523"/>
                  </a:cxn>
                  <a:cxn ang="0">
                    <a:pos x="625" y="571"/>
                  </a:cxn>
                  <a:cxn ang="0">
                    <a:pos x="505" y="710"/>
                  </a:cxn>
                  <a:cxn ang="0">
                    <a:pos x="375" y="864"/>
                  </a:cxn>
                  <a:cxn ang="0">
                    <a:pos x="337" y="1133"/>
                  </a:cxn>
                  <a:cxn ang="0">
                    <a:pos x="188" y="1248"/>
                  </a:cxn>
                  <a:cxn ang="0">
                    <a:pos x="44" y="1526"/>
                  </a:cxn>
                  <a:cxn ang="0">
                    <a:pos x="63" y="1570"/>
                  </a:cxn>
                  <a:cxn ang="0">
                    <a:pos x="150" y="1594"/>
                  </a:cxn>
                  <a:cxn ang="0">
                    <a:pos x="332" y="1637"/>
                  </a:cxn>
                  <a:cxn ang="0">
                    <a:pos x="447" y="1718"/>
                  </a:cxn>
                  <a:cxn ang="0">
                    <a:pos x="303" y="1910"/>
                  </a:cxn>
                  <a:cxn ang="0">
                    <a:pos x="227" y="2040"/>
                  </a:cxn>
                  <a:cxn ang="0">
                    <a:pos x="121" y="2088"/>
                  </a:cxn>
                  <a:cxn ang="0">
                    <a:pos x="39" y="2218"/>
                  </a:cxn>
                  <a:cxn ang="0">
                    <a:pos x="255" y="2376"/>
                  </a:cxn>
                  <a:cxn ang="0">
                    <a:pos x="414" y="2510"/>
                  </a:cxn>
                  <a:cxn ang="0">
                    <a:pos x="711" y="2506"/>
                  </a:cxn>
                  <a:cxn ang="0">
                    <a:pos x="975" y="2366"/>
                  </a:cxn>
                  <a:cxn ang="0">
                    <a:pos x="1148" y="2237"/>
                  </a:cxn>
                  <a:cxn ang="0">
                    <a:pos x="1499" y="2438"/>
                  </a:cxn>
                  <a:cxn ang="0">
                    <a:pos x="1940" y="2405"/>
                  </a:cxn>
                  <a:cxn ang="0">
                    <a:pos x="2147" y="2290"/>
                  </a:cxn>
                  <a:cxn ang="0">
                    <a:pos x="2180" y="2213"/>
                  </a:cxn>
                  <a:cxn ang="0">
                    <a:pos x="2319" y="2016"/>
                  </a:cxn>
                  <a:cxn ang="0">
                    <a:pos x="2511" y="1920"/>
                  </a:cxn>
                  <a:cxn ang="0">
                    <a:pos x="2598" y="1651"/>
                  </a:cxn>
                  <a:cxn ang="0">
                    <a:pos x="2723" y="1526"/>
                  </a:cxn>
                  <a:cxn ang="0">
                    <a:pos x="2795" y="1344"/>
                  </a:cxn>
                  <a:cxn ang="0">
                    <a:pos x="2867" y="1152"/>
                  </a:cxn>
                  <a:cxn ang="0">
                    <a:pos x="3020" y="1133"/>
                  </a:cxn>
                  <a:cxn ang="0">
                    <a:pos x="3068" y="898"/>
                  </a:cxn>
                  <a:cxn ang="0">
                    <a:pos x="3327" y="821"/>
                  </a:cxn>
                  <a:cxn ang="0">
                    <a:pos x="3447" y="763"/>
                  </a:cxn>
                  <a:cxn ang="0">
                    <a:pos x="3572" y="710"/>
                  </a:cxn>
                  <a:cxn ang="0">
                    <a:pos x="3759" y="514"/>
                  </a:cxn>
                  <a:cxn ang="0">
                    <a:pos x="3822" y="538"/>
                  </a:cxn>
                  <a:cxn ang="0">
                    <a:pos x="3894" y="619"/>
                  </a:cxn>
                  <a:cxn ang="0">
                    <a:pos x="3975" y="384"/>
                  </a:cxn>
                  <a:cxn ang="0">
                    <a:pos x="4023" y="269"/>
                  </a:cxn>
                  <a:cxn ang="0">
                    <a:pos x="3572" y="202"/>
                  </a:cxn>
                  <a:cxn ang="0">
                    <a:pos x="3404" y="202"/>
                  </a:cxn>
                  <a:cxn ang="0">
                    <a:pos x="3342" y="149"/>
                  </a:cxn>
                  <a:cxn ang="0">
                    <a:pos x="3299" y="192"/>
                  </a:cxn>
                  <a:cxn ang="0">
                    <a:pos x="3174" y="158"/>
                  </a:cxn>
                  <a:cxn ang="0">
                    <a:pos x="2924" y="149"/>
                  </a:cxn>
                  <a:cxn ang="0">
                    <a:pos x="2708" y="230"/>
                  </a:cxn>
                  <a:cxn ang="0">
                    <a:pos x="2564" y="336"/>
                  </a:cxn>
                  <a:cxn ang="0">
                    <a:pos x="2463" y="542"/>
                  </a:cxn>
                  <a:cxn ang="0">
                    <a:pos x="2017" y="581"/>
                  </a:cxn>
                  <a:cxn ang="0">
                    <a:pos x="2031" y="437"/>
                  </a:cxn>
                  <a:cxn ang="0">
                    <a:pos x="2070" y="245"/>
                  </a:cxn>
                </a:cxnLst>
                <a:rect l="0" t="0" r="r" b="b"/>
                <a:pathLst>
                  <a:path w="4032" h="2543">
                    <a:moveTo>
                      <a:pt x="2070" y="245"/>
                    </a:moveTo>
                    <a:cubicBezTo>
                      <a:pt x="2062" y="233"/>
                      <a:pt x="2048" y="194"/>
                      <a:pt x="2041" y="187"/>
                    </a:cubicBezTo>
                    <a:cubicBezTo>
                      <a:pt x="2034" y="180"/>
                      <a:pt x="2002" y="173"/>
                      <a:pt x="1993" y="168"/>
                    </a:cubicBezTo>
                    <a:cubicBezTo>
                      <a:pt x="1972" y="183"/>
                      <a:pt x="1961" y="182"/>
                      <a:pt x="1935" y="178"/>
                    </a:cubicBezTo>
                    <a:cubicBezTo>
                      <a:pt x="1927" y="130"/>
                      <a:pt x="1895" y="151"/>
                      <a:pt x="1854" y="144"/>
                    </a:cubicBezTo>
                    <a:cubicBezTo>
                      <a:pt x="1819" y="111"/>
                      <a:pt x="1714" y="87"/>
                      <a:pt x="1667" y="82"/>
                    </a:cubicBezTo>
                    <a:cubicBezTo>
                      <a:pt x="1643" y="84"/>
                      <a:pt x="1615" y="77"/>
                      <a:pt x="1595" y="91"/>
                    </a:cubicBezTo>
                    <a:cubicBezTo>
                      <a:pt x="1575" y="105"/>
                      <a:pt x="1585" y="104"/>
                      <a:pt x="1571" y="120"/>
                    </a:cubicBezTo>
                    <a:cubicBezTo>
                      <a:pt x="1557" y="137"/>
                      <a:pt x="1538" y="142"/>
                      <a:pt x="1518" y="149"/>
                    </a:cubicBezTo>
                    <a:cubicBezTo>
                      <a:pt x="1509" y="173"/>
                      <a:pt x="1520" y="203"/>
                      <a:pt x="1508" y="226"/>
                    </a:cubicBezTo>
                    <a:cubicBezTo>
                      <a:pt x="1500" y="241"/>
                      <a:pt x="1476" y="235"/>
                      <a:pt x="1460" y="240"/>
                    </a:cubicBezTo>
                    <a:cubicBezTo>
                      <a:pt x="1440" y="183"/>
                      <a:pt x="1450" y="123"/>
                      <a:pt x="1427" y="67"/>
                    </a:cubicBezTo>
                    <a:cubicBezTo>
                      <a:pt x="1406" y="17"/>
                      <a:pt x="1428" y="28"/>
                      <a:pt x="1393" y="19"/>
                    </a:cubicBezTo>
                    <a:cubicBezTo>
                      <a:pt x="1377" y="9"/>
                      <a:pt x="1362" y="6"/>
                      <a:pt x="1345" y="0"/>
                    </a:cubicBezTo>
                    <a:cubicBezTo>
                      <a:pt x="1340" y="3"/>
                      <a:pt x="1334" y="5"/>
                      <a:pt x="1331" y="10"/>
                    </a:cubicBezTo>
                    <a:cubicBezTo>
                      <a:pt x="1326" y="18"/>
                      <a:pt x="1321" y="38"/>
                      <a:pt x="1321" y="38"/>
                    </a:cubicBezTo>
                    <a:cubicBezTo>
                      <a:pt x="1316" y="71"/>
                      <a:pt x="1318" y="79"/>
                      <a:pt x="1292" y="96"/>
                    </a:cubicBezTo>
                    <a:cubicBezTo>
                      <a:pt x="1287" y="138"/>
                      <a:pt x="1293" y="142"/>
                      <a:pt x="1259" y="154"/>
                    </a:cubicBezTo>
                    <a:cubicBezTo>
                      <a:pt x="1217" y="213"/>
                      <a:pt x="1261" y="195"/>
                      <a:pt x="1148" y="202"/>
                    </a:cubicBezTo>
                    <a:cubicBezTo>
                      <a:pt x="1143" y="203"/>
                      <a:pt x="1138" y="203"/>
                      <a:pt x="1134" y="206"/>
                    </a:cubicBezTo>
                    <a:cubicBezTo>
                      <a:pt x="1129" y="210"/>
                      <a:pt x="1130" y="219"/>
                      <a:pt x="1124" y="221"/>
                    </a:cubicBezTo>
                    <a:cubicBezTo>
                      <a:pt x="1109" y="226"/>
                      <a:pt x="1092" y="224"/>
                      <a:pt x="1076" y="226"/>
                    </a:cubicBezTo>
                    <a:cubicBezTo>
                      <a:pt x="1064" y="232"/>
                      <a:pt x="1049" y="232"/>
                      <a:pt x="1038" y="240"/>
                    </a:cubicBezTo>
                    <a:cubicBezTo>
                      <a:pt x="1009" y="263"/>
                      <a:pt x="1063" y="247"/>
                      <a:pt x="1019" y="264"/>
                    </a:cubicBezTo>
                    <a:cubicBezTo>
                      <a:pt x="1007" y="269"/>
                      <a:pt x="993" y="270"/>
                      <a:pt x="980" y="274"/>
                    </a:cubicBezTo>
                    <a:cubicBezTo>
                      <a:pt x="977" y="279"/>
                      <a:pt x="972" y="282"/>
                      <a:pt x="971" y="288"/>
                    </a:cubicBezTo>
                    <a:cubicBezTo>
                      <a:pt x="970" y="299"/>
                      <a:pt x="980" y="312"/>
                      <a:pt x="975" y="322"/>
                    </a:cubicBezTo>
                    <a:cubicBezTo>
                      <a:pt x="972" y="328"/>
                      <a:pt x="962" y="319"/>
                      <a:pt x="956" y="317"/>
                    </a:cubicBezTo>
                    <a:cubicBezTo>
                      <a:pt x="936" y="309"/>
                      <a:pt x="924" y="302"/>
                      <a:pt x="903" y="298"/>
                    </a:cubicBezTo>
                    <a:cubicBezTo>
                      <a:pt x="882" y="312"/>
                      <a:pt x="867" y="331"/>
                      <a:pt x="846" y="346"/>
                    </a:cubicBezTo>
                    <a:cubicBezTo>
                      <a:pt x="834" y="379"/>
                      <a:pt x="845" y="394"/>
                      <a:pt x="807" y="403"/>
                    </a:cubicBezTo>
                    <a:cubicBezTo>
                      <a:pt x="767" y="432"/>
                      <a:pt x="814" y="394"/>
                      <a:pt x="788" y="427"/>
                    </a:cubicBezTo>
                    <a:cubicBezTo>
                      <a:pt x="784" y="432"/>
                      <a:pt x="764" y="443"/>
                      <a:pt x="759" y="446"/>
                    </a:cubicBezTo>
                    <a:cubicBezTo>
                      <a:pt x="749" y="452"/>
                      <a:pt x="731" y="466"/>
                      <a:pt x="731" y="466"/>
                    </a:cubicBezTo>
                    <a:cubicBezTo>
                      <a:pt x="724" y="511"/>
                      <a:pt x="722" y="502"/>
                      <a:pt x="678" y="509"/>
                    </a:cubicBezTo>
                    <a:cubicBezTo>
                      <a:pt x="675" y="514"/>
                      <a:pt x="662" y="523"/>
                      <a:pt x="668" y="523"/>
                    </a:cubicBezTo>
                    <a:cubicBezTo>
                      <a:pt x="676" y="523"/>
                      <a:pt x="683" y="516"/>
                      <a:pt x="687" y="509"/>
                    </a:cubicBezTo>
                    <a:cubicBezTo>
                      <a:pt x="689" y="505"/>
                      <a:pt x="678" y="512"/>
                      <a:pt x="673" y="514"/>
                    </a:cubicBezTo>
                    <a:cubicBezTo>
                      <a:pt x="659" y="534"/>
                      <a:pt x="642" y="554"/>
                      <a:pt x="625" y="571"/>
                    </a:cubicBezTo>
                    <a:cubicBezTo>
                      <a:pt x="609" y="619"/>
                      <a:pt x="614" y="615"/>
                      <a:pt x="567" y="634"/>
                    </a:cubicBezTo>
                    <a:cubicBezTo>
                      <a:pt x="550" y="651"/>
                      <a:pt x="551" y="676"/>
                      <a:pt x="534" y="691"/>
                    </a:cubicBezTo>
                    <a:cubicBezTo>
                      <a:pt x="525" y="699"/>
                      <a:pt x="515" y="704"/>
                      <a:pt x="505" y="710"/>
                    </a:cubicBezTo>
                    <a:cubicBezTo>
                      <a:pt x="491" y="719"/>
                      <a:pt x="476" y="730"/>
                      <a:pt x="462" y="739"/>
                    </a:cubicBezTo>
                    <a:cubicBezTo>
                      <a:pt x="457" y="742"/>
                      <a:pt x="447" y="749"/>
                      <a:pt x="447" y="749"/>
                    </a:cubicBezTo>
                    <a:cubicBezTo>
                      <a:pt x="422" y="786"/>
                      <a:pt x="401" y="828"/>
                      <a:pt x="375" y="864"/>
                    </a:cubicBezTo>
                    <a:cubicBezTo>
                      <a:pt x="371" y="878"/>
                      <a:pt x="361" y="907"/>
                      <a:pt x="361" y="907"/>
                    </a:cubicBezTo>
                    <a:cubicBezTo>
                      <a:pt x="356" y="955"/>
                      <a:pt x="354" y="1000"/>
                      <a:pt x="342" y="1046"/>
                    </a:cubicBezTo>
                    <a:cubicBezTo>
                      <a:pt x="340" y="1075"/>
                      <a:pt x="343" y="1105"/>
                      <a:pt x="337" y="1133"/>
                    </a:cubicBezTo>
                    <a:cubicBezTo>
                      <a:pt x="335" y="1144"/>
                      <a:pt x="318" y="1142"/>
                      <a:pt x="308" y="1147"/>
                    </a:cubicBezTo>
                    <a:cubicBezTo>
                      <a:pt x="280" y="1161"/>
                      <a:pt x="262" y="1183"/>
                      <a:pt x="236" y="1200"/>
                    </a:cubicBezTo>
                    <a:cubicBezTo>
                      <a:pt x="224" y="1218"/>
                      <a:pt x="206" y="1236"/>
                      <a:pt x="188" y="1248"/>
                    </a:cubicBezTo>
                    <a:cubicBezTo>
                      <a:pt x="178" y="1263"/>
                      <a:pt x="163" y="1274"/>
                      <a:pt x="155" y="1291"/>
                    </a:cubicBezTo>
                    <a:cubicBezTo>
                      <a:pt x="124" y="1355"/>
                      <a:pt x="131" y="1471"/>
                      <a:pt x="54" y="1498"/>
                    </a:cubicBezTo>
                    <a:cubicBezTo>
                      <a:pt x="51" y="1507"/>
                      <a:pt x="47" y="1517"/>
                      <a:pt x="44" y="1526"/>
                    </a:cubicBezTo>
                    <a:cubicBezTo>
                      <a:pt x="42" y="1531"/>
                      <a:pt x="39" y="1541"/>
                      <a:pt x="39" y="1541"/>
                    </a:cubicBezTo>
                    <a:cubicBezTo>
                      <a:pt x="41" y="1552"/>
                      <a:pt x="37" y="1565"/>
                      <a:pt x="44" y="1574"/>
                    </a:cubicBezTo>
                    <a:cubicBezTo>
                      <a:pt x="48" y="1579"/>
                      <a:pt x="57" y="1570"/>
                      <a:pt x="63" y="1570"/>
                    </a:cubicBezTo>
                    <a:cubicBezTo>
                      <a:pt x="86" y="1570"/>
                      <a:pt x="108" y="1573"/>
                      <a:pt x="131" y="1574"/>
                    </a:cubicBezTo>
                    <a:cubicBezTo>
                      <a:pt x="136" y="1576"/>
                      <a:pt x="142" y="1575"/>
                      <a:pt x="145" y="1579"/>
                    </a:cubicBezTo>
                    <a:cubicBezTo>
                      <a:pt x="149" y="1583"/>
                      <a:pt x="146" y="1591"/>
                      <a:pt x="150" y="1594"/>
                    </a:cubicBezTo>
                    <a:cubicBezTo>
                      <a:pt x="156" y="1598"/>
                      <a:pt x="187" y="1606"/>
                      <a:pt x="198" y="1613"/>
                    </a:cubicBezTo>
                    <a:cubicBezTo>
                      <a:pt x="215" y="1639"/>
                      <a:pt x="240" y="1643"/>
                      <a:pt x="265" y="1656"/>
                    </a:cubicBezTo>
                    <a:cubicBezTo>
                      <a:pt x="287" y="1650"/>
                      <a:pt x="310" y="1645"/>
                      <a:pt x="332" y="1637"/>
                    </a:cubicBezTo>
                    <a:cubicBezTo>
                      <a:pt x="357" y="1633"/>
                      <a:pt x="376" y="1608"/>
                      <a:pt x="414" y="1613"/>
                    </a:cubicBezTo>
                    <a:cubicBezTo>
                      <a:pt x="451" y="1614"/>
                      <a:pt x="548" y="1625"/>
                      <a:pt x="553" y="1642"/>
                    </a:cubicBezTo>
                    <a:cubicBezTo>
                      <a:pt x="570" y="1704"/>
                      <a:pt x="476" y="1717"/>
                      <a:pt x="447" y="1718"/>
                    </a:cubicBezTo>
                    <a:cubicBezTo>
                      <a:pt x="427" y="1751"/>
                      <a:pt x="419" y="1787"/>
                      <a:pt x="380" y="1800"/>
                    </a:cubicBezTo>
                    <a:cubicBezTo>
                      <a:pt x="352" y="1820"/>
                      <a:pt x="356" y="1849"/>
                      <a:pt x="332" y="1872"/>
                    </a:cubicBezTo>
                    <a:cubicBezTo>
                      <a:pt x="325" y="1891"/>
                      <a:pt x="321" y="1899"/>
                      <a:pt x="303" y="1910"/>
                    </a:cubicBezTo>
                    <a:cubicBezTo>
                      <a:pt x="298" y="1952"/>
                      <a:pt x="296" y="1942"/>
                      <a:pt x="270" y="1968"/>
                    </a:cubicBezTo>
                    <a:cubicBezTo>
                      <a:pt x="263" y="1999"/>
                      <a:pt x="260" y="1995"/>
                      <a:pt x="231" y="2002"/>
                    </a:cubicBezTo>
                    <a:cubicBezTo>
                      <a:pt x="230" y="2015"/>
                      <a:pt x="232" y="2028"/>
                      <a:pt x="227" y="2040"/>
                    </a:cubicBezTo>
                    <a:cubicBezTo>
                      <a:pt x="225" y="2045"/>
                      <a:pt x="188" y="2048"/>
                      <a:pt x="179" y="2050"/>
                    </a:cubicBezTo>
                    <a:cubicBezTo>
                      <a:pt x="168" y="2052"/>
                      <a:pt x="145" y="2059"/>
                      <a:pt x="145" y="2059"/>
                    </a:cubicBezTo>
                    <a:cubicBezTo>
                      <a:pt x="136" y="2068"/>
                      <a:pt x="131" y="2080"/>
                      <a:pt x="121" y="2088"/>
                    </a:cubicBezTo>
                    <a:cubicBezTo>
                      <a:pt x="113" y="2095"/>
                      <a:pt x="63" y="2087"/>
                      <a:pt x="54" y="2093"/>
                    </a:cubicBezTo>
                    <a:cubicBezTo>
                      <a:pt x="35" y="2106"/>
                      <a:pt x="19" y="2131"/>
                      <a:pt x="6" y="2150"/>
                    </a:cubicBezTo>
                    <a:cubicBezTo>
                      <a:pt x="0" y="2173"/>
                      <a:pt x="27" y="2190"/>
                      <a:pt x="39" y="2218"/>
                    </a:cubicBezTo>
                    <a:cubicBezTo>
                      <a:pt x="53" y="2250"/>
                      <a:pt x="133" y="2288"/>
                      <a:pt x="164" y="2299"/>
                    </a:cubicBezTo>
                    <a:cubicBezTo>
                      <a:pt x="184" y="2319"/>
                      <a:pt x="208" y="2328"/>
                      <a:pt x="227" y="2347"/>
                    </a:cubicBezTo>
                    <a:cubicBezTo>
                      <a:pt x="237" y="2357"/>
                      <a:pt x="255" y="2376"/>
                      <a:pt x="255" y="2376"/>
                    </a:cubicBezTo>
                    <a:cubicBezTo>
                      <a:pt x="271" y="2421"/>
                      <a:pt x="309" y="2439"/>
                      <a:pt x="347" y="2462"/>
                    </a:cubicBezTo>
                    <a:cubicBezTo>
                      <a:pt x="351" y="2468"/>
                      <a:pt x="361" y="2486"/>
                      <a:pt x="366" y="2491"/>
                    </a:cubicBezTo>
                    <a:cubicBezTo>
                      <a:pt x="382" y="2507"/>
                      <a:pt x="390" y="2501"/>
                      <a:pt x="414" y="2510"/>
                    </a:cubicBezTo>
                    <a:cubicBezTo>
                      <a:pt x="446" y="2522"/>
                      <a:pt x="470" y="2533"/>
                      <a:pt x="505" y="2539"/>
                    </a:cubicBezTo>
                    <a:cubicBezTo>
                      <a:pt x="564" y="2537"/>
                      <a:pt x="624" y="2543"/>
                      <a:pt x="683" y="2534"/>
                    </a:cubicBezTo>
                    <a:cubicBezTo>
                      <a:pt x="696" y="2532"/>
                      <a:pt x="699" y="2512"/>
                      <a:pt x="711" y="2506"/>
                    </a:cubicBezTo>
                    <a:cubicBezTo>
                      <a:pt x="735" y="2494"/>
                      <a:pt x="762" y="2488"/>
                      <a:pt x="788" y="2482"/>
                    </a:cubicBezTo>
                    <a:cubicBezTo>
                      <a:pt x="811" y="2459"/>
                      <a:pt x="823" y="2435"/>
                      <a:pt x="855" y="2424"/>
                    </a:cubicBezTo>
                    <a:cubicBezTo>
                      <a:pt x="871" y="2378"/>
                      <a:pt x="934" y="2375"/>
                      <a:pt x="975" y="2366"/>
                    </a:cubicBezTo>
                    <a:cubicBezTo>
                      <a:pt x="990" y="2352"/>
                      <a:pt x="999" y="2343"/>
                      <a:pt x="1019" y="2338"/>
                    </a:cubicBezTo>
                    <a:cubicBezTo>
                      <a:pt x="1028" y="2322"/>
                      <a:pt x="1030" y="2305"/>
                      <a:pt x="1038" y="2290"/>
                    </a:cubicBezTo>
                    <a:cubicBezTo>
                      <a:pt x="1059" y="2252"/>
                      <a:pt x="1113" y="2250"/>
                      <a:pt x="1148" y="2237"/>
                    </a:cubicBezTo>
                    <a:cubicBezTo>
                      <a:pt x="1237" y="2245"/>
                      <a:pt x="1260" y="2239"/>
                      <a:pt x="1307" y="2309"/>
                    </a:cubicBezTo>
                    <a:cubicBezTo>
                      <a:pt x="1316" y="2341"/>
                      <a:pt x="1338" y="2357"/>
                      <a:pt x="1369" y="2366"/>
                    </a:cubicBezTo>
                    <a:cubicBezTo>
                      <a:pt x="1397" y="2381"/>
                      <a:pt x="1453" y="2431"/>
                      <a:pt x="1499" y="2438"/>
                    </a:cubicBezTo>
                    <a:cubicBezTo>
                      <a:pt x="1524" y="2444"/>
                      <a:pt x="1494" y="2405"/>
                      <a:pt x="1518" y="2400"/>
                    </a:cubicBezTo>
                    <a:cubicBezTo>
                      <a:pt x="1542" y="2395"/>
                      <a:pt x="1573" y="2409"/>
                      <a:pt x="1643" y="2410"/>
                    </a:cubicBezTo>
                    <a:cubicBezTo>
                      <a:pt x="1742" y="2408"/>
                      <a:pt x="1841" y="2410"/>
                      <a:pt x="1940" y="2405"/>
                    </a:cubicBezTo>
                    <a:cubicBezTo>
                      <a:pt x="1963" y="2404"/>
                      <a:pt x="2033" y="2379"/>
                      <a:pt x="2065" y="2376"/>
                    </a:cubicBezTo>
                    <a:cubicBezTo>
                      <a:pt x="2099" y="2364"/>
                      <a:pt x="2108" y="2323"/>
                      <a:pt x="2132" y="2299"/>
                    </a:cubicBezTo>
                    <a:cubicBezTo>
                      <a:pt x="2136" y="2295"/>
                      <a:pt x="2143" y="2294"/>
                      <a:pt x="2147" y="2290"/>
                    </a:cubicBezTo>
                    <a:cubicBezTo>
                      <a:pt x="2152" y="2286"/>
                      <a:pt x="2156" y="2280"/>
                      <a:pt x="2161" y="2275"/>
                    </a:cubicBezTo>
                    <a:cubicBezTo>
                      <a:pt x="2164" y="2265"/>
                      <a:pt x="2168" y="2256"/>
                      <a:pt x="2171" y="2246"/>
                    </a:cubicBezTo>
                    <a:cubicBezTo>
                      <a:pt x="2174" y="2235"/>
                      <a:pt x="2180" y="2213"/>
                      <a:pt x="2180" y="2213"/>
                    </a:cubicBezTo>
                    <a:cubicBezTo>
                      <a:pt x="2187" y="2141"/>
                      <a:pt x="2180" y="2131"/>
                      <a:pt x="2228" y="2083"/>
                    </a:cubicBezTo>
                    <a:cubicBezTo>
                      <a:pt x="2240" y="2071"/>
                      <a:pt x="2244" y="2051"/>
                      <a:pt x="2257" y="2040"/>
                    </a:cubicBezTo>
                    <a:cubicBezTo>
                      <a:pt x="2272" y="2028"/>
                      <a:pt x="2302" y="2022"/>
                      <a:pt x="2319" y="2016"/>
                    </a:cubicBezTo>
                    <a:cubicBezTo>
                      <a:pt x="2329" y="2013"/>
                      <a:pt x="2348" y="2006"/>
                      <a:pt x="2348" y="2006"/>
                    </a:cubicBezTo>
                    <a:cubicBezTo>
                      <a:pt x="2401" y="2010"/>
                      <a:pt x="2424" y="2017"/>
                      <a:pt x="2473" y="2011"/>
                    </a:cubicBezTo>
                    <a:cubicBezTo>
                      <a:pt x="2499" y="1975"/>
                      <a:pt x="2474" y="1957"/>
                      <a:pt x="2511" y="1920"/>
                    </a:cubicBezTo>
                    <a:cubicBezTo>
                      <a:pt x="2525" y="1868"/>
                      <a:pt x="2537" y="1797"/>
                      <a:pt x="2569" y="1752"/>
                    </a:cubicBezTo>
                    <a:cubicBezTo>
                      <a:pt x="2571" y="1728"/>
                      <a:pt x="2570" y="1704"/>
                      <a:pt x="2574" y="1680"/>
                    </a:cubicBezTo>
                    <a:cubicBezTo>
                      <a:pt x="2576" y="1671"/>
                      <a:pt x="2593" y="1656"/>
                      <a:pt x="2598" y="1651"/>
                    </a:cubicBezTo>
                    <a:cubicBezTo>
                      <a:pt x="2620" y="1624"/>
                      <a:pt x="2615" y="1602"/>
                      <a:pt x="2655" y="1594"/>
                    </a:cubicBezTo>
                    <a:cubicBezTo>
                      <a:pt x="2669" y="1584"/>
                      <a:pt x="2684" y="1579"/>
                      <a:pt x="2699" y="1570"/>
                    </a:cubicBezTo>
                    <a:cubicBezTo>
                      <a:pt x="2703" y="1554"/>
                      <a:pt x="2723" y="1526"/>
                      <a:pt x="2723" y="1526"/>
                    </a:cubicBezTo>
                    <a:cubicBezTo>
                      <a:pt x="2728" y="1507"/>
                      <a:pt x="2743" y="1501"/>
                      <a:pt x="2751" y="1483"/>
                    </a:cubicBezTo>
                    <a:cubicBezTo>
                      <a:pt x="2770" y="1438"/>
                      <a:pt x="2779" y="1458"/>
                      <a:pt x="2799" y="1430"/>
                    </a:cubicBezTo>
                    <a:cubicBezTo>
                      <a:pt x="2808" y="1398"/>
                      <a:pt x="2788" y="1376"/>
                      <a:pt x="2795" y="1344"/>
                    </a:cubicBezTo>
                    <a:cubicBezTo>
                      <a:pt x="2796" y="1285"/>
                      <a:pt x="2797" y="1225"/>
                      <a:pt x="2799" y="1166"/>
                    </a:cubicBezTo>
                    <a:cubicBezTo>
                      <a:pt x="2801" y="1119"/>
                      <a:pt x="2793" y="1130"/>
                      <a:pt x="2819" y="1114"/>
                    </a:cubicBezTo>
                    <a:cubicBezTo>
                      <a:pt x="2841" y="1120"/>
                      <a:pt x="2850" y="1137"/>
                      <a:pt x="2867" y="1152"/>
                    </a:cubicBezTo>
                    <a:cubicBezTo>
                      <a:pt x="2881" y="1164"/>
                      <a:pt x="2898" y="1170"/>
                      <a:pt x="2915" y="1176"/>
                    </a:cubicBezTo>
                    <a:cubicBezTo>
                      <a:pt x="2937" y="1174"/>
                      <a:pt x="2960" y="1175"/>
                      <a:pt x="2982" y="1171"/>
                    </a:cubicBezTo>
                    <a:cubicBezTo>
                      <a:pt x="3000" y="1168"/>
                      <a:pt x="3010" y="1145"/>
                      <a:pt x="3020" y="1133"/>
                    </a:cubicBezTo>
                    <a:cubicBezTo>
                      <a:pt x="3053" y="1096"/>
                      <a:pt x="3090" y="1059"/>
                      <a:pt x="3131" y="1032"/>
                    </a:cubicBezTo>
                    <a:cubicBezTo>
                      <a:pt x="3126" y="1005"/>
                      <a:pt x="3122" y="983"/>
                      <a:pt x="3107" y="960"/>
                    </a:cubicBezTo>
                    <a:cubicBezTo>
                      <a:pt x="3102" y="920"/>
                      <a:pt x="3106" y="908"/>
                      <a:pt x="3068" y="898"/>
                    </a:cubicBezTo>
                    <a:cubicBezTo>
                      <a:pt x="3075" y="871"/>
                      <a:pt x="3081" y="871"/>
                      <a:pt x="3107" y="864"/>
                    </a:cubicBezTo>
                    <a:cubicBezTo>
                      <a:pt x="3139" y="841"/>
                      <a:pt x="3237" y="858"/>
                      <a:pt x="3275" y="845"/>
                    </a:cubicBezTo>
                    <a:cubicBezTo>
                      <a:pt x="3304" y="824"/>
                      <a:pt x="3327" y="821"/>
                      <a:pt x="3327" y="821"/>
                    </a:cubicBezTo>
                    <a:cubicBezTo>
                      <a:pt x="3360" y="810"/>
                      <a:pt x="3354" y="806"/>
                      <a:pt x="3380" y="787"/>
                    </a:cubicBezTo>
                    <a:cubicBezTo>
                      <a:pt x="3387" y="769"/>
                      <a:pt x="3392" y="760"/>
                      <a:pt x="3409" y="749"/>
                    </a:cubicBezTo>
                    <a:cubicBezTo>
                      <a:pt x="3417" y="751"/>
                      <a:pt x="3440" y="753"/>
                      <a:pt x="3447" y="763"/>
                    </a:cubicBezTo>
                    <a:cubicBezTo>
                      <a:pt x="3471" y="801"/>
                      <a:pt x="3441" y="786"/>
                      <a:pt x="3471" y="797"/>
                    </a:cubicBezTo>
                    <a:cubicBezTo>
                      <a:pt x="3499" y="792"/>
                      <a:pt x="3526" y="786"/>
                      <a:pt x="3553" y="778"/>
                    </a:cubicBezTo>
                    <a:cubicBezTo>
                      <a:pt x="3558" y="764"/>
                      <a:pt x="3563" y="721"/>
                      <a:pt x="3572" y="710"/>
                    </a:cubicBezTo>
                    <a:cubicBezTo>
                      <a:pt x="3586" y="694"/>
                      <a:pt x="3633" y="669"/>
                      <a:pt x="3654" y="662"/>
                    </a:cubicBezTo>
                    <a:cubicBezTo>
                      <a:pt x="3666" y="643"/>
                      <a:pt x="3670" y="623"/>
                      <a:pt x="3683" y="605"/>
                    </a:cubicBezTo>
                    <a:cubicBezTo>
                      <a:pt x="3693" y="567"/>
                      <a:pt x="3719" y="522"/>
                      <a:pt x="3759" y="514"/>
                    </a:cubicBezTo>
                    <a:cubicBezTo>
                      <a:pt x="3766" y="511"/>
                      <a:pt x="3772" y="507"/>
                      <a:pt x="3779" y="504"/>
                    </a:cubicBezTo>
                    <a:cubicBezTo>
                      <a:pt x="3788" y="500"/>
                      <a:pt x="3807" y="494"/>
                      <a:pt x="3807" y="494"/>
                    </a:cubicBezTo>
                    <a:cubicBezTo>
                      <a:pt x="3812" y="509"/>
                      <a:pt x="3817" y="523"/>
                      <a:pt x="3822" y="538"/>
                    </a:cubicBezTo>
                    <a:cubicBezTo>
                      <a:pt x="3824" y="543"/>
                      <a:pt x="3827" y="552"/>
                      <a:pt x="3827" y="552"/>
                    </a:cubicBezTo>
                    <a:cubicBezTo>
                      <a:pt x="3821" y="626"/>
                      <a:pt x="3807" y="618"/>
                      <a:pt x="3860" y="629"/>
                    </a:cubicBezTo>
                    <a:cubicBezTo>
                      <a:pt x="3860" y="629"/>
                      <a:pt x="3892" y="621"/>
                      <a:pt x="3894" y="619"/>
                    </a:cubicBezTo>
                    <a:cubicBezTo>
                      <a:pt x="3907" y="606"/>
                      <a:pt x="3922" y="569"/>
                      <a:pt x="3937" y="547"/>
                    </a:cubicBezTo>
                    <a:cubicBezTo>
                      <a:pt x="3940" y="457"/>
                      <a:pt x="3903" y="431"/>
                      <a:pt x="3966" y="398"/>
                    </a:cubicBezTo>
                    <a:cubicBezTo>
                      <a:pt x="3969" y="393"/>
                      <a:pt x="3971" y="388"/>
                      <a:pt x="3975" y="384"/>
                    </a:cubicBezTo>
                    <a:cubicBezTo>
                      <a:pt x="3979" y="380"/>
                      <a:pt x="3986" y="379"/>
                      <a:pt x="3990" y="374"/>
                    </a:cubicBezTo>
                    <a:cubicBezTo>
                      <a:pt x="4004" y="357"/>
                      <a:pt x="4006" y="334"/>
                      <a:pt x="4023" y="317"/>
                    </a:cubicBezTo>
                    <a:cubicBezTo>
                      <a:pt x="4032" y="291"/>
                      <a:pt x="4028" y="309"/>
                      <a:pt x="4023" y="269"/>
                    </a:cubicBezTo>
                    <a:cubicBezTo>
                      <a:pt x="4010" y="169"/>
                      <a:pt x="3897" y="214"/>
                      <a:pt x="3803" y="211"/>
                    </a:cubicBezTo>
                    <a:cubicBezTo>
                      <a:pt x="3774" y="201"/>
                      <a:pt x="3746" y="196"/>
                      <a:pt x="3716" y="192"/>
                    </a:cubicBezTo>
                    <a:cubicBezTo>
                      <a:pt x="3668" y="195"/>
                      <a:pt x="3619" y="190"/>
                      <a:pt x="3572" y="202"/>
                    </a:cubicBezTo>
                    <a:cubicBezTo>
                      <a:pt x="3571" y="202"/>
                      <a:pt x="3549" y="226"/>
                      <a:pt x="3534" y="230"/>
                    </a:cubicBezTo>
                    <a:cubicBezTo>
                      <a:pt x="3505" y="229"/>
                      <a:pt x="3476" y="229"/>
                      <a:pt x="3447" y="226"/>
                    </a:cubicBezTo>
                    <a:cubicBezTo>
                      <a:pt x="3427" y="224"/>
                      <a:pt x="3426" y="207"/>
                      <a:pt x="3404" y="202"/>
                    </a:cubicBezTo>
                    <a:cubicBezTo>
                      <a:pt x="3398" y="195"/>
                      <a:pt x="3392" y="187"/>
                      <a:pt x="3385" y="182"/>
                    </a:cubicBezTo>
                    <a:cubicBezTo>
                      <a:pt x="3381" y="179"/>
                      <a:pt x="3375" y="181"/>
                      <a:pt x="3371" y="178"/>
                    </a:cubicBezTo>
                    <a:cubicBezTo>
                      <a:pt x="3360" y="170"/>
                      <a:pt x="3355" y="153"/>
                      <a:pt x="3342" y="149"/>
                    </a:cubicBezTo>
                    <a:cubicBezTo>
                      <a:pt x="3332" y="146"/>
                      <a:pt x="3313" y="139"/>
                      <a:pt x="3313" y="139"/>
                    </a:cubicBezTo>
                    <a:cubicBezTo>
                      <a:pt x="3310" y="144"/>
                      <a:pt x="3305" y="148"/>
                      <a:pt x="3303" y="154"/>
                    </a:cubicBezTo>
                    <a:cubicBezTo>
                      <a:pt x="3300" y="166"/>
                      <a:pt x="3305" y="181"/>
                      <a:pt x="3299" y="192"/>
                    </a:cubicBezTo>
                    <a:cubicBezTo>
                      <a:pt x="3296" y="198"/>
                      <a:pt x="3286" y="196"/>
                      <a:pt x="3279" y="197"/>
                    </a:cubicBezTo>
                    <a:cubicBezTo>
                      <a:pt x="3252" y="200"/>
                      <a:pt x="3225" y="200"/>
                      <a:pt x="3198" y="202"/>
                    </a:cubicBezTo>
                    <a:cubicBezTo>
                      <a:pt x="3189" y="189"/>
                      <a:pt x="3185" y="169"/>
                      <a:pt x="3174" y="158"/>
                    </a:cubicBezTo>
                    <a:cubicBezTo>
                      <a:pt x="3156" y="140"/>
                      <a:pt x="3131" y="134"/>
                      <a:pt x="3107" y="130"/>
                    </a:cubicBezTo>
                    <a:cubicBezTo>
                      <a:pt x="3063" y="101"/>
                      <a:pt x="3088" y="113"/>
                      <a:pt x="2982" y="125"/>
                    </a:cubicBezTo>
                    <a:cubicBezTo>
                      <a:pt x="2964" y="127"/>
                      <a:pt x="2944" y="146"/>
                      <a:pt x="2924" y="149"/>
                    </a:cubicBezTo>
                    <a:cubicBezTo>
                      <a:pt x="2867" y="159"/>
                      <a:pt x="2905" y="154"/>
                      <a:pt x="2809" y="158"/>
                    </a:cubicBezTo>
                    <a:cubicBezTo>
                      <a:pt x="2772" y="168"/>
                      <a:pt x="2764" y="177"/>
                      <a:pt x="2742" y="211"/>
                    </a:cubicBezTo>
                    <a:cubicBezTo>
                      <a:pt x="2735" y="222"/>
                      <a:pt x="2718" y="222"/>
                      <a:pt x="2708" y="230"/>
                    </a:cubicBezTo>
                    <a:cubicBezTo>
                      <a:pt x="2698" y="239"/>
                      <a:pt x="2692" y="248"/>
                      <a:pt x="2684" y="259"/>
                    </a:cubicBezTo>
                    <a:cubicBezTo>
                      <a:pt x="2674" y="288"/>
                      <a:pt x="2658" y="289"/>
                      <a:pt x="2631" y="298"/>
                    </a:cubicBezTo>
                    <a:cubicBezTo>
                      <a:pt x="2614" y="315"/>
                      <a:pt x="2581" y="321"/>
                      <a:pt x="2564" y="336"/>
                    </a:cubicBezTo>
                    <a:cubicBezTo>
                      <a:pt x="2536" y="360"/>
                      <a:pt x="2546" y="379"/>
                      <a:pt x="2511" y="384"/>
                    </a:cubicBezTo>
                    <a:cubicBezTo>
                      <a:pt x="2504" y="408"/>
                      <a:pt x="2495" y="428"/>
                      <a:pt x="2487" y="451"/>
                    </a:cubicBezTo>
                    <a:cubicBezTo>
                      <a:pt x="2482" y="483"/>
                      <a:pt x="2500" y="532"/>
                      <a:pt x="2463" y="542"/>
                    </a:cubicBezTo>
                    <a:cubicBezTo>
                      <a:pt x="2433" y="563"/>
                      <a:pt x="2443" y="591"/>
                      <a:pt x="2415" y="600"/>
                    </a:cubicBezTo>
                    <a:cubicBezTo>
                      <a:pt x="2378" y="626"/>
                      <a:pt x="2325" y="612"/>
                      <a:pt x="2281" y="619"/>
                    </a:cubicBezTo>
                    <a:cubicBezTo>
                      <a:pt x="2167" y="615"/>
                      <a:pt x="2112" y="615"/>
                      <a:pt x="2017" y="581"/>
                    </a:cubicBezTo>
                    <a:cubicBezTo>
                      <a:pt x="2011" y="554"/>
                      <a:pt x="2001" y="553"/>
                      <a:pt x="1993" y="528"/>
                    </a:cubicBezTo>
                    <a:cubicBezTo>
                      <a:pt x="1990" y="518"/>
                      <a:pt x="1983" y="499"/>
                      <a:pt x="1983" y="499"/>
                    </a:cubicBezTo>
                    <a:cubicBezTo>
                      <a:pt x="1991" y="468"/>
                      <a:pt x="2009" y="459"/>
                      <a:pt x="2031" y="437"/>
                    </a:cubicBezTo>
                    <a:cubicBezTo>
                      <a:pt x="2038" y="417"/>
                      <a:pt x="2035" y="392"/>
                      <a:pt x="2046" y="374"/>
                    </a:cubicBezTo>
                    <a:cubicBezTo>
                      <a:pt x="2053" y="364"/>
                      <a:pt x="2063" y="356"/>
                      <a:pt x="2070" y="346"/>
                    </a:cubicBezTo>
                    <a:cubicBezTo>
                      <a:pt x="2081" y="313"/>
                      <a:pt x="2070" y="279"/>
                      <a:pt x="2070" y="245"/>
                    </a:cubicBezTo>
                    <a:close/>
                  </a:path>
                </a:pathLst>
              </a:custGeom>
              <a:solidFill>
                <a:srgbClr val="C7E7DE"/>
              </a:solidFill>
              <a:ln w="9525" cap="flat" cmpd="sng">
                <a:solidFill>
                  <a:schemeClr val="tx1">
                    <a:lumMod val="85000"/>
                    <a:lumOff val="15000"/>
                  </a:schemeClr>
                </a:solidFill>
                <a:prstDash val="solid"/>
                <a:round/>
                <a:headEnd type="none" w="med" len="med"/>
                <a:tailEnd type="none" w="med" len="med"/>
              </a:ln>
              <a:effectLst/>
            </p:spPr>
            <p:txBody>
              <a:bodyPr wrap="none" anchor="ctr"/>
              <a:lstStyle/>
              <a:p>
                <a:endParaRPr lang="zh-CN" altLang="en-US"/>
              </a:p>
            </p:txBody>
          </p:sp>
          <p:sp>
            <p:nvSpPr>
              <p:cNvPr id="11" name="TextBox 10"/>
              <p:cNvSpPr txBox="1"/>
              <p:nvPr/>
            </p:nvSpPr>
            <p:spPr>
              <a:xfrm>
                <a:off x="6473236" y="5027690"/>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山东</a:t>
                </a:r>
              </a:p>
            </p:txBody>
          </p:sp>
        </p:grpSp>
        <p:grpSp>
          <p:nvGrpSpPr>
            <p:cNvPr id="9" name="组合 17"/>
            <p:cNvGrpSpPr/>
            <p:nvPr/>
          </p:nvGrpSpPr>
          <p:grpSpPr>
            <a:xfrm>
              <a:off x="6582314" y="3892683"/>
              <a:ext cx="808100" cy="612713"/>
              <a:chOff x="5940152" y="4653136"/>
              <a:chExt cx="633558" cy="573851"/>
            </a:xfrm>
          </p:grpSpPr>
          <p:sp>
            <p:nvSpPr>
              <p:cNvPr id="16" name="Freeform 25"/>
              <p:cNvSpPr>
                <a:spLocks/>
              </p:cNvSpPr>
              <p:nvPr/>
            </p:nvSpPr>
            <p:spPr bwMode="auto">
              <a:xfrm>
                <a:off x="5940152" y="4653136"/>
                <a:ext cx="633558" cy="573851"/>
              </a:xfrm>
              <a:custGeom>
                <a:avLst/>
                <a:gdLst/>
                <a:ahLst/>
                <a:cxnLst>
                  <a:cxn ang="0">
                    <a:pos x="1604" y="57"/>
                  </a:cxn>
                  <a:cxn ang="0">
                    <a:pos x="1456" y="0"/>
                  </a:cxn>
                  <a:cxn ang="0">
                    <a:pos x="1340" y="129"/>
                  </a:cxn>
                  <a:cxn ang="0">
                    <a:pos x="1249" y="446"/>
                  </a:cxn>
                  <a:cxn ang="0">
                    <a:pos x="798" y="566"/>
                  </a:cxn>
                  <a:cxn ang="0">
                    <a:pos x="649" y="643"/>
                  </a:cxn>
                  <a:cxn ang="0">
                    <a:pos x="515" y="806"/>
                  </a:cxn>
                  <a:cxn ang="0">
                    <a:pos x="342" y="888"/>
                  </a:cxn>
                  <a:cxn ang="0">
                    <a:pos x="188" y="926"/>
                  </a:cxn>
                  <a:cxn ang="0">
                    <a:pos x="64" y="917"/>
                  </a:cxn>
                  <a:cxn ang="0">
                    <a:pos x="78" y="1286"/>
                  </a:cxn>
                  <a:cxn ang="0">
                    <a:pos x="193" y="1440"/>
                  </a:cxn>
                  <a:cxn ang="0">
                    <a:pos x="347" y="1766"/>
                  </a:cxn>
                  <a:cxn ang="0">
                    <a:pos x="505" y="1881"/>
                  </a:cxn>
                  <a:cxn ang="0">
                    <a:pos x="548" y="1920"/>
                  </a:cxn>
                  <a:cxn ang="0">
                    <a:pos x="755" y="2016"/>
                  </a:cxn>
                  <a:cxn ang="0">
                    <a:pos x="1192" y="2025"/>
                  </a:cxn>
                  <a:cxn ang="0">
                    <a:pos x="1494" y="2073"/>
                  </a:cxn>
                  <a:cxn ang="0">
                    <a:pos x="1614" y="2241"/>
                  </a:cxn>
                  <a:cxn ang="0">
                    <a:pos x="1849" y="2347"/>
                  </a:cxn>
                  <a:cxn ang="0">
                    <a:pos x="2185" y="2395"/>
                  </a:cxn>
                  <a:cxn ang="0">
                    <a:pos x="2305" y="2294"/>
                  </a:cxn>
                  <a:cxn ang="0">
                    <a:pos x="2382" y="2165"/>
                  </a:cxn>
                  <a:cxn ang="0">
                    <a:pos x="2435" y="2059"/>
                  </a:cxn>
                  <a:cxn ang="0">
                    <a:pos x="2377" y="1934"/>
                  </a:cxn>
                  <a:cxn ang="0">
                    <a:pos x="2320" y="1877"/>
                  </a:cxn>
                  <a:cxn ang="0">
                    <a:pos x="2094" y="1795"/>
                  </a:cxn>
                  <a:cxn ang="0">
                    <a:pos x="1960" y="1560"/>
                  </a:cxn>
                  <a:cxn ang="0">
                    <a:pos x="2104" y="1397"/>
                  </a:cxn>
                  <a:cxn ang="0">
                    <a:pos x="2200" y="1128"/>
                  </a:cxn>
                  <a:cxn ang="0">
                    <a:pos x="2344" y="965"/>
                  </a:cxn>
                  <a:cxn ang="0">
                    <a:pos x="2512" y="1070"/>
                  </a:cxn>
                  <a:cxn ang="0">
                    <a:pos x="2603" y="989"/>
                  </a:cxn>
                  <a:cxn ang="0">
                    <a:pos x="2435" y="830"/>
                  </a:cxn>
                  <a:cxn ang="0">
                    <a:pos x="2200" y="806"/>
                  </a:cxn>
                  <a:cxn ang="0">
                    <a:pos x="2099" y="763"/>
                  </a:cxn>
                  <a:cxn ang="0">
                    <a:pos x="1988" y="624"/>
                  </a:cxn>
                  <a:cxn ang="0">
                    <a:pos x="1849" y="485"/>
                  </a:cxn>
                  <a:cxn ang="0">
                    <a:pos x="2075" y="259"/>
                  </a:cxn>
                  <a:cxn ang="0">
                    <a:pos x="2137" y="192"/>
                  </a:cxn>
                  <a:cxn ang="0">
                    <a:pos x="2200" y="96"/>
                  </a:cxn>
                  <a:cxn ang="0">
                    <a:pos x="1998" y="72"/>
                  </a:cxn>
                  <a:cxn ang="0">
                    <a:pos x="1748" y="62"/>
                  </a:cxn>
                </a:cxnLst>
                <a:rect l="0" t="0" r="r" b="b"/>
                <a:pathLst>
                  <a:path w="2646" h="2414">
                    <a:moveTo>
                      <a:pt x="1724" y="62"/>
                    </a:moveTo>
                    <a:cubicBezTo>
                      <a:pt x="1688" y="75"/>
                      <a:pt x="1678" y="71"/>
                      <a:pt x="1633" y="67"/>
                    </a:cubicBezTo>
                    <a:cubicBezTo>
                      <a:pt x="1623" y="64"/>
                      <a:pt x="1613" y="63"/>
                      <a:pt x="1604" y="57"/>
                    </a:cubicBezTo>
                    <a:cubicBezTo>
                      <a:pt x="1599" y="54"/>
                      <a:pt x="1595" y="50"/>
                      <a:pt x="1590" y="48"/>
                    </a:cubicBezTo>
                    <a:cubicBezTo>
                      <a:pt x="1581" y="44"/>
                      <a:pt x="1561" y="38"/>
                      <a:pt x="1561" y="38"/>
                    </a:cubicBezTo>
                    <a:cubicBezTo>
                      <a:pt x="1549" y="6"/>
                      <a:pt x="1488" y="5"/>
                      <a:pt x="1456" y="0"/>
                    </a:cubicBezTo>
                    <a:cubicBezTo>
                      <a:pt x="1437" y="2"/>
                      <a:pt x="1417" y="0"/>
                      <a:pt x="1398" y="5"/>
                    </a:cubicBezTo>
                    <a:cubicBezTo>
                      <a:pt x="1382" y="9"/>
                      <a:pt x="1370" y="23"/>
                      <a:pt x="1355" y="29"/>
                    </a:cubicBezTo>
                    <a:cubicBezTo>
                      <a:pt x="1326" y="69"/>
                      <a:pt x="1354" y="24"/>
                      <a:pt x="1340" y="129"/>
                    </a:cubicBezTo>
                    <a:cubicBezTo>
                      <a:pt x="1339" y="140"/>
                      <a:pt x="1330" y="148"/>
                      <a:pt x="1326" y="158"/>
                    </a:cubicBezTo>
                    <a:cubicBezTo>
                      <a:pt x="1322" y="194"/>
                      <a:pt x="1317" y="216"/>
                      <a:pt x="1297" y="245"/>
                    </a:cubicBezTo>
                    <a:cubicBezTo>
                      <a:pt x="1279" y="312"/>
                      <a:pt x="1322" y="402"/>
                      <a:pt x="1249" y="446"/>
                    </a:cubicBezTo>
                    <a:cubicBezTo>
                      <a:pt x="1232" y="498"/>
                      <a:pt x="1168" y="520"/>
                      <a:pt x="1120" y="533"/>
                    </a:cubicBezTo>
                    <a:cubicBezTo>
                      <a:pt x="1084" y="542"/>
                      <a:pt x="1055" y="563"/>
                      <a:pt x="1019" y="571"/>
                    </a:cubicBezTo>
                    <a:cubicBezTo>
                      <a:pt x="945" y="569"/>
                      <a:pt x="872" y="566"/>
                      <a:pt x="798" y="566"/>
                    </a:cubicBezTo>
                    <a:cubicBezTo>
                      <a:pt x="769" y="566"/>
                      <a:pt x="739" y="561"/>
                      <a:pt x="712" y="571"/>
                    </a:cubicBezTo>
                    <a:cubicBezTo>
                      <a:pt x="697" y="576"/>
                      <a:pt x="704" y="604"/>
                      <a:pt x="692" y="614"/>
                    </a:cubicBezTo>
                    <a:cubicBezTo>
                      <a:pt x="679" y="625"/>
                      <a:pt x="649" y="643"/>
                      <a:pt x="649" y="643"/>
                    </a:cubicBezTo>
                    <a:cubicBezTo>
                      <a:pt x="634" y="666"/>
                      <a:pt x="614" y="690"/>
                      <a:pt x="601" y="715"/>
                    </a:cubicBezTo>
                    <a:cubicBezTo>
                      <a:pt x="588" y="740"/>
                      <a:pt x="581" y="764"/>
                      <a:pt x="558" y="782"/>
                    </a:cubicBezTo>
                    <a:cubicBezTo>
                      <a:pt x="545" y="792"/>
                      <a:pt x="529" y="797"/>
                      <a:pt x="515" y="806"/>
                    </a:cubicBezTo>
                    <a:cubicBezTo>
                      <a:pt x="505" y="812"/>
                      <a:pt x="486" y="825"/>
                      <a:pt x="486" y="825"/>
                    </a:cubicBezTo>
                    <a:cubicBezTo>
                      <a:pt x="457" y="868"/>
                      <a:pt x="425" y="865"/>
                      <a:pt x="376" y="869"/>
                    </a:cubicBezTo>
                    <a:cubicBezTo>
                      <a:pt x="345" y="877"/>
                      <a:pt x="378" y="866"/>
                      <a:pt x="342" y="888"/>
                    </a:cubicBezTo>
                    <a:cubicBezTo>
                      <a:pt x="328" y="896"/>
                      <a:pt x="309" y="902"/>
                      <a:pt x="294" y="907"/>
                    </a:cubicBezTo>
                    <a:cubicBezTo>
                      <a:pt x="285" y="941"/>
                      <a:pt x="271" y="931"/>
                      <a:pt x="236" y="926"/>
                    </a:cubicBezTo>
                    <a:cubicBezTo>
                      <a:pt x="214" y="918"/>
                      <a:pt x="221" y="918"/>
                      <a:pt x="188" y="926"/>
                    </a:cubicBezTo>
                    <a:cubicBezTo>
                      <a:pt x="178" y="928"/>
                      <a:pt x="169" y="933"/>
                      <a:pt x="160" y="936"/>
                    </a:cubicBezTo>
                    <a:cubicBezTo>
                      <a:pt x="155" y="938"/>
                      <a:pt x="145" y="941"/>
                      <a:pt x="145" y="941"/>
                    </a:cubicBezTo>
                    <a:cubicBezTo>
                      <a:pt x="113" y="936"/>
                      <a:pt x="94" y="923"/>
                      <a:pt x="64" y="917"/>
                    </a:cubicBezTo>
                    <a:cubicBezTo>
                      <a:pt x="38" y="920"/>
                      <a:pt x="0" y="915"/>
                      <a:pt x="30" y="945"/>
                    </a:cubicBezTo>
                    <a:cubicBezTo>
                      <a:pt x="58" y="1029"/>
                      <a:pt x="4" y="1130"/>
                      <a:pt x="54" y="1205"/>
                    </a:cubicBezTo>
                    <a:cubicBezTo>
                      <a:pt x="59" y="1234"/>
                      <a:pt x="61" y="1262"/>
                      <a:pt x="78" y="1286"/>
                    </a:cubicBezTo>
                    <a:cubicBezTo>
                      <a:pt x="87" y="1313"/>
                      <a:pt x="106" y="1334"/>
                      <a:pt x="121" y="1358"/>
                    </a:cubicBezTo>
                    <a:cubicBezTo>
                      <a:pt x="127" y="1368"/>
                      <a:pt x="150" y="1377"/>
                      <a:pt x="150" y="1377"/>
                    </a:cubicBezTo>
                    <a:cubicBezTo>
                      <a:pt x="158" y="1401"/>
                      <a:pt x="168" y="1431"/>
                      <a:pt x="193" y="1440"/>
                    </a:cubicBezTo>
                    <a:cubicBezTo>
                      <a:pt x="200" y="1458"/>
                      <a:pt x="205" y="1467"/>
                      <a:pt x="222" y="1478"/>
                    </a:cubicBezTo>
                    <a:cubicBezTo>
                      <a:pt x="240" y="1506"/>
                      <a:pt x="251" y="1533"/>
                      <a:pt x="260" y="1565"/>
                    </a:cubicBezTo>
                    <a:cubicBezTo>
                      <a:pt x="264" y="1710"/>
                      <a:pt x="225" y="1754"/>
                      <a:pt x="347" y="1766"/>
                    </a:cubicBezTo>
                    <a:cubicBezTo>
                      <a:pt x="375" y="1786"/>
                      <a:pt x="398" y="1795"/>
                      <a:pt x="428" y="1809"/>
                    </a:cubicBezTo>
                    <a:cubicBezTo>
                      <a:pt x="444" y="1825"/>
                      <a:pt x="451" y="1827"/>
                      <a:pt x="472" y="1833"/>
                    </a:cubicBezTo>
                    <a:cubicBezTo>
                      <a:pt x="478" y="1855"/>
                      <a:pt x="481" y="1874"/>
                      <a:pt x="505" y="1881"/>
                    </a:cubicBezTo>
                    <a:cubicBezTo>
                      <a:pt x="511" y="1888"/>
                      <a:pt x="516" y="1896"/>
                      <a:pt x="524" y="1901"/>
                    </a:cubicBezTo>
                    <a:cubicBezTo>
                      <a:pt x="528" y="1904"/>
                      <a:pt x="535" y="1902"/>
                      <a:pt x="539" y="1905"/>
                    </a:cubicBezTo>
                    <a:cubicBezTo>
                      <a:pt x="544" y="1909"/>
                      <a:pt x="544" y="1916"/>
                      <a:pt x="548" y="1920"/>
                    </a:cubicBezTo>
                    <a:cubicBezTo>
                      <a:pt x="562" y="1934"/>
                      <a:pt x="589" y="1954"/>
                      <a:pt x="606" y="1963"/>
                    </a:cubicBezTo>
                    <a:cubicBezTo>
                      <a:pt x="633" y="1978"/>
                      <a:pt x="662" y="1984"/>
                      <a:pt x="692" y="1992"/>
                    </a:cubicBezTo>
                    <a:cubicBezTo>
                      <a:pt x="713" y="1997"/>
                      <a:pt x="734" y="2009"/>
                      <a:pt x="755" y="2016"/>
                    </a:cubicBezTo>
                    <a:cubicBezTo>
                      <a:pt x="795" y="2030"/>
                      <a:pt x="847" y="2026"/>
                      <a:pt x="889" y="2030"/>
                    </a:cubicBezTo>
                    <a:cubicBezTo>
                      <a:pt x="944" y="2034"/>
                      <a:pt x="1017" y="2012"/>
                      <a:pt x="1067" y="2011"/>
                    </a:cubicBezTo>
                    <a:cubicBezTo>
                      <a:pt x="1117" y="2010"/>
                      <a:pt x="1154" y="2025"/>
                      <a:pt x="1192" y="2025"/>
                    </a:cubicBezTo>
                    <a:cubicBezTo>
                      <a:pt x="1233" y="2022"/>
                      <a:pt x="1259" y="2017"/>
                      <a:pt x="1297" y="2011"/>
                    </a:cubicBezTo>
                    <a:cubicBezTo>
                      <a:pt x="1340" y="2014"/>
                      <a:pt x="1357" y="2017"/>
                      <a:pt x="1393" y="2025"/>
                    </a:cubicBezTo>
                    <a:cubicBezTo>
                      <a:pt x="1435" y="2067"/>
                      <a:pt x="1429" y="2067"/>
                      <a:pt x="1494" y="2073"/>
                    </a:cubicBezTo>
                    <a:cubicBezTo>
                      <a:pt x="1509" y="2096"/>
                      <a:pt x="1514" y="2125"/>
                      <a:pt x="1537" y="2141"/>
                    </a:cubicBezTo>
                    <a:cubicBezTo>
                      <a:pt x="1544" y="2161"/>
                      <a:pt x="1559" y="2164"/>
                      <a:pt x="1566" y="2184"/>
                    </a:cubicBezTo>
                    <a:cubicBezTo>
                      <a:pt x="1575" y="2258"/>
                      <a:pt x="1564" y="2209"/>
                      <a:pt x="1614" y="2241"/>
                    </a:cubicBezTo>
                    <a:cubicBezTo>
                      <a:pt x="1628" y="2262"/>
                      <a:pt x="1644" y="2262"/>
                      <a:pt x="1667" y="2270"/>
                    </a:cubicBezTo>
                    <a:cubicBezTo>
                      <a:pt x="1690" y="2287"/>
                      <a:pt x="1740" y="2306"/>
                      <a:pt x="1763" y="2309"/>
                    </a:cubicBezTo>
                    <a:cubicBezTo>
                      <a:pt x="1793" y="2313"/>
                      <a:pt x="1819" y="2345"/>
                      <a:pt x="1849" y="2347"/>
                    </a:cubicBezTo>
                    <a:cubicBezTo>
                      <a:pt x="1908" y="2368"/>
                      <a:pt x="1951" y="2398"/>
                      <a:pt x="2012" y="2414"/>
                    </a:cubicBezTo>
                    <a:cubicBezTo>
                      <a:pt x="2052" y="2412"/>
                      <a:pt x="2092" y="2413"/>
                      <a:pt x="2132" y="2409"/>
                    </a:cubicBezTo>
                    <a:cubicBezTo>
                      <a:pt x="2150" y="2407"/>
                      <a:pt x="2185" y="2395"/>
                      <a:pt x="2185" y="2395"/>
                    </a:cubicBezTo>
                    <a:cubicBezTo>
                      <a:pt x="2210" y="2378"/>
                      <a:pt x="2194" y="2371"/>
                      <a:pt x="2209" y="2357"/>
                    </a:cubicBezTo>
                    <a:cubicBezTo>
                      <a:pt x="2222" y="2345"/>
                      <a:pt x="2276" y="2343"/>
                      <a:pt x="2286" y="2342"/>
                    </a:cubicBezTo>
                    <a:cubicBezTo>
                      <a:pt x="2303" y="2318"/>
                      <a:pt x="2295" y="2334"/>
                      <a:pt x="2305" y="2294"/>
                    </a:cubicBezTo>
                    <a:cubicBezTo>
                      <a:pt x="2307" y="2287"/>
                      <a:pt x="2329" y="2275"/>
                      <a:pt x="2334" y="2270"/>
                    </a:cubicBezTo>
                    <a:cubicBezTo>
                      <a:pt x="2350" y="2254"/>
                      <a:pt x="2354" y="2233"/>
                      <a:pt x="2363" y="2213"/>
                    </a:cubicBezTo>
                    <a:cubicBezTo>
                      <a:pt x="2376" y="2184"/>
                      <a:pt x="2370" y="2200"/>
                      <a:pt x="2382" y="2165"/>
                    </a:cubicBezTo>
                    <a:cubicBezTo>
                      <a:pt x="2386" y="2154"/>
                      <a:pt x="2411" y="2145"/>
                      <a:pt x="2411" y="2145"/>
                    </a:cubicBezTo>
                    <a:cubicBezTo>
                      <a:pt x="2416" y="2126"/>
                      <a:pt x="2420" y="2107"/>
                      <a:pt x="2425" y="2088"/>
                    </a:cubicBezTo>
                    <a:cubicBezTo>
                      <a:pt x="2428" y="2078"/>
                      <a:pt x="2432" y="2069"/>
                      <a:pt x="2435" y="2059"/>
                    </a:cubicBezTo>
                    <a:cubicBezTo>
                      <a:pt x="2437" y="2054"/>
                      <a:pt x="2440" y="2045"/>
                      <a:pt x="2440" y="2045"/>
                    </a:cubicBezTo>
                    <a:cubicBezTo>
                      <a:pt x="2435" y="2016"/>
                      <a:pt x="2442" y="1969"/>
                      <a:pt x="2411" y="1958"/>
                    </a:cubicBezTo>
                    <a:cubicBezTo>
                      <a:pt x="2400" y="1950"/>
                      <a:pt x="2388" y="1942"/>
                      <a:pt x="2377" y="1934"/>
                    </a:cubicBezTo>
                    <a:cubicBezTo>
                      <a:pt x="2368" y="1928"/>
                      <a:pt x="2371" y="1913"/>
                      <a:pt x="2363" y="1905"/>
                    </a:cubicBezTo>
                    <a:cubicBezTo>
                      <a:pt x="2356" y="1898"/>
                      <a:pt x="2343" y="1894"/>
                      <a:pt x="2334" y="1891"/>
                    </a:cubicBezTo>
                    <a:cubicBezTo>
                      <a:pt x="2329" y="1886"/>
                      <a:pt x="2326" y="1880"/>
                      <a:pt x="2320" y="1877"/>
                    </a:cubicBezTo>
                    <a:cubicBezTo>
                      <a:pt x="2311" y="1872"/>
                      <a:pt x="2291" y="1867"/>
                      <a:pt x="2291" y="1867"/>
                    </a:cubicBezTo>
                    <a:cubicBezTo>
                      <a:pt x="2247" y="1826"/>
                      <a:pt x="2225" y="1824"/>
                      <a:pt x="2161" y="1819"/>
                    </a:cubicBezTo>
                    <a:cubicBezTo>
                      <a:pt x="2141" y="1805"/>
                      <a:pt x="2118" y="1800"/>
                      <a:pt x="2094" y="1795"/>
                    </a:cubicBezTo>
                    <a:cubicBezTo>
                      <a:pt x="2057" y="1775"/>
                      <a:pt x="2034" y="1732"/>
                      <a:pt x="1993" y="1718"/>
                    </a:cubicBezTo>
                    <a:cubicBezTo>
                      <a:pt x="1983" y="1697"/>
                      <a:pt x="1972" y="1675"/>
                      <a:pt x="1960" y="1656"/>
                    </a:cubicBezTo>
                    <a:cubicBezTo>
                      <a:pt x="1954" y="1614"/>
                      <a:pt x="1951" y="1611"/>
                      <a:pt x="1960" y="1560"/>
                    </a:cubicBezTo>
                    <a:cubicBezTo>
                      <a:pt x="1961" y="1554"/>
                      <a:pt x="1967" y="1550"/>
                      <a:pt x="1969" y="1545"/>
                    </a:cubicBezTo>
                    <a:cubicBezTo>
                      <a:pt x="1975" y="1531"/>
                      <a:pt x="1973" y="1513"/>
                      <a:pt x="1984" y="1502"/>
                    </a:cubicBezTo>
                    <a:cubicBezTo>
                      <a:pt x="2022" y="1464"/>
                      <a:pt x="2073" y="1441"/>
                      <a:pt x="2104" y="1397"/>
                    </a:cubicBezTo>
                    <a:cubicBezTo>
                      <a:pt x="2109" y="1370"/>
                      <a:pt x="2109" y="1366"/>
                      <a:pt x="2132" y="1349"/>
                    </a:cubicBezTo>
                    <a:cubicBezTo>
                      <a:pt x="2146" y="1328"/>
                      <a:pt x="2166" y="1317"/>
                      <a:pt x="2180" y="1296"/>
                    </a:cubicBezTo>
                    <a:cubicBezTo>
                      <a:pt x="2186" y="1240"/>
                      <a:pt x="2192" y="1184"/>
                      <a:pt x="2200" y="1128"/>
                    </a:cubicBezTo>
                    <a:cubicBezTo>
                      <a:pt x="2201" y="1077"/>
                      <a:pt x="2197" y="1025"/>
                      <a:pt x="2204" y="974"/>
                    </a:cubicBezTo>
                    <a:cubicBezTo>
                      <a:pt x="2207" y="957"/>
                      <a:pt x="2252" y="955"/>
                      <a:pt x="2252" y="955"/>
                    </a:cubicBezTo>
                    <a:cubicBezTo>
                      <a:pt x="2283" y="958"/>
                      <a:pt x="2314" y="960"/>
                      <a:pt x="2344" y="965"/>
                    </a:cubicBezTo>
                    <a:cubicBezTo>
                      <a:pt x="2362" y="968"/>
                      <a:pt x="2369" y="988"/>
                      <a:pt x="2387" y="993"/>
                    </a:cubicBezTo>
                    <a:cubicBezTo>
                      <a:pt x="2413" y="1009"/>
                      <a:pt x="2457" y="1053"/>
                      <a:pt x="2483" y="1061"/>
                    </a:cubicBezTo>
                    <a:cubicBezTo>
                      <a:pt x="2493" y="1064"/>
                      <a:pt x="2502" y="1068"/>
                      <a:pt x="2512" y="1070"/>
                    </a:cubicBezTo>
                    <a:cubicBezTo>
                      <a:pt x="2528" y="1074"/>
                      <a:pt x="2560" y="1080"/>
                      <a:pt x="2560" y="1080"/>
                    </a:cubicBezTo>
                    <a:cubicBezTo>
                      <a:pt x="2608" y="1076"/>
                      <a:pt x="2631" y="1085"/>
                      <a:pt x="2646" y="1041"/>
                    </a:cubicBezTo>
                    <a:cubicBezTo>
                      <a:pt x="2640" y="997"/>
                      <a:pt x="2641" y="1000"/>
                      <a:pt x="2603" y="989"/>
                    </a:cubicBezTo>
                    <a:cubicBezTo>
                      <a:pt x="2597" y="935"/>
                      <a:pt x="2594" y="922"/>
                      <a:pt x="2550" y="893"/>
                    </a:cubicBezTo>
                    <a:cubicBezTo>
                      <a:pt x="2543" y="873"/>
                      <a:pt x="2536" y="874"/>
                      <a:pt x="2516" y="869"/>
                    </a:cubicBezTo>
                    <a:cubicBezTo>
                      <a:pt x="2489" y="824"/>
                      <a:pt x="2502" y="836"/>
                      <a:pt x="2435" y="830"/>
                    </a:cubicBezTo>
                    <a:cubicBezTo>
                      <a:pt x="2405" y="812"/>
                      <a:pt x="2382" y="818"/>
                      <a:pt x="2348" y="825"/>
                    </a:cubicBezTo>
                    <a:cubicBezTo>
                      <a:pt x="2314" y="821"/>
                      <a:pt x="2301" y="812"/>
                      <a:pt x="2272" y="801"/>
                    </a:cubicBezTo>
                    <a:cubicBezTo>
                      <a:pt x="2248" y="803"/>
                      <a:pt x="2224" y="803"/>
                      <a:pt x="2200" y="806"/>
                    </a:cubicBezTo>
                    <a:cubicBezTo>
                      <a:pt x="2195" y="807"/>
                      <a:pt x="2190" y="812"/>
                      <a:pt x="2185" y="811"/>
                    </a:cubicBezTo>
                    <a:cubicBezTo>
                      <a:pt x="2174" y="809"/>
                      <a:pt x="2166" y="800"/>
                      <a:pt x="2156" y="797"/>
                    </a:cubicBezTo>
                    <a:cubicBezTo>
                      <a:pt x="2138" y="784"/>
                      <a:pt x="2115" y="779"/>
                      <a:pt x="2099" y="763"/>
                    </a:cubicBezTo>
                    <a:cubicBezTo>
                      <a:pt x="2083" y="747"/>
                      <a:pt x="2077" y="725"/>
                      <a:pt x="2070" y="705"/>
                    </a:cubicBezTo>
                    <a:cubicBezTo>
                      <a:pt x="2065" y="689"/>
                      <a:pt x="2033" y="678"/>
                      <a:pt x="2022" y="667"/>
                    </a:cubicBezTo>
                    <a:cubicBezTo>
                      <a:pt x="2009" y="655"/>
                      <a:pt x="2006" y="631"/>
                      <a:pt x="1988" y="624"/>
                    </a:cubicBezTo>
                    <a:cubicBezTo>
                      <a:pt x="1970" y="616"/>
                      <a:pt x="1937" y="611"/>
                      <a:pt x="1916" y="605"/>
                    </a:cubicBezTo>
                    <a:cubicBezTo>
                      <a:pt x="1897" y="574"/>
                      <a:pt x="1904" y="559"/>
                      <a:pt x="1868" y="547"/>
                    </a:cubicBezTo>
                    <a:cubicBezTo>
                      <a:pt x="1842" y="528"/>
                      <a:pt x="1849" y="539"/>
                      <a:pt x="1849" y="485"/>
                    </a:cubicBezTo>
                    <a:cubicBezTo>
                      <a:pt x="1849" y="420"/>
                      <a:pt x="1922" y="415"/>
                      <a:pt x="1969" y="398"/>
                    </a:cubicBezTo>
                    <a:cubicBezTo>
                      <a:pt x="1982" y="380"/>
                      <a:pt x="2014" y="368"/>
                      <a:pt x="2036" y="360"/>
                    </a:cubicBezTo>
                    <a:cubicBezTo>
                      <a:pt x="2048" y="325"/>
                      <a:pt x="2063" y="293"/>
                      <a:pt x="2075" y="259"/>
                    </a:cubicBezTo>
                    <a:cubicBezTo>
                      <a:pt x="2080" y="245"/>
                      <a:pt x="2082" y="225"/>
                      <a:pt x="2094" y="216"/>
                    </a:cubicBezTo>
                    <a:cubicBezTo>
                      <a:pt x="2098" y="213"/>
                      <a:pt x="2104" y="213"/>
                      <a:pt x="2108" y="211"/>
                    </a:cubicBezTo>
                    <a:cubicBezTo>
                      <a:pt x="2118" y="205"/>
                      <a:pt x="2126" y="196"/>
                      <a:pt x="2137" y="192"/>
                    </a:cubicBezTo>
                    <a:cubicBezTo>
                      <a:pt x="2147" y="189"/>
                      <a:pt x="2166" y="182"/>
                      <a:pt x="2166" y="182"/>
                    </a:cubicBezTo>
                    <a:cubicBezTo>
                      <a:pt x="2175" y="148"/>
                      <a:pt x="2205" y="138"/>
                      <a:pt x="2228" y="115"/>
                    </a:cubicBezTo>
                    <a:cubicBezTo>
                      <a:pt x="2236" y="93"/>
                      <a:pt x="2240" y="96"/>
                      <a:pt x="2200" y="96"/>
                    </a:cubicBezTo>
                    <a:cubicBezTo>
                      <a:pt x="2182" y="96"/>
                      <a:pt x="2164" y="106"/>
                      <a:pt x="2147" y="110"/>
                    </a:cubicBezTo>
                    <a:cubicBezTo>
                      <a:pt x="2130" y="114"/>
                      <a:pt x="2095" y="118"/>
                      <a:pt x="2080" y="120"/>
                    </a:cubicBezTo>
                    <a:cubicBezTo>
                      <a:pt x="1999" y="114"/>
                      <a:pt x="2018" y="129"/>
                      <a:pt x="1998" y="72"/>
                    </a:cubicBezTo>
                    <a:cubicBezTo>
                      <a:pt x="1996" y="66"/>
                      <a:pt x="1986" y="68"/>
                      <a:pt x="1979" y="67"/>
                    </a:cubicBezTo>
                    <a:cubicBezTo>
                      <a:pt x="1952" y="64"/>
                      <a:pt x="1924" y="64"/>
                      <a:pt x="1897" y="62"/>
                    </a:cubicBezTo>
                    <a:cubicBezTo>
                      <a:pt x="1833" y="54"/>
                      <a:pt x="1839" y="52"/>
                      <a:pt x="1748" y="62"/>
                    </a:cubicBezTo>
                    <a:cubicBezTo>
                      <a:pt x="1720" y="65"/>
                      <a:pt x="1715" y="84"/>
                      <a:pt x="1724" y="62"/>
                    </a:cubicBezTo>
                    <a:close/>
                  </a:path>
                </a:pathLst>
              </a:custGeom>
              <a:solidFill>
                <a:srgbClr val="C7E7DE"/>
              </a:solidFill>
              <a:ln w="9525" cap="flat" cmpd="sng">
                <a:solidFill>
                  <a:schemeClr val="tx1">
                    <a:lumMod val="85000"/>
                    <a:lumOff val="15000"/>
                  </a:schemeClr>
                </a:solidFill>
                <a:prstDash val="solid"/>
                <a:round/>
                <a:headEnd type="none" w="med" len="med"/>
                <a:tailEnd type="none" w="med" len="med"/>
              </a:ln>
              <a:effectLst/>
            </p:spPr>
            <p:txBody>
              <a:bodyPr wrap="none" anchor="ctr"/>
              <a:lstStyle/>
              <a:p>
                <a:endParaRPr lang="zh-CN" altLang="en-US"/>
              </a:p>
            </p:txBody>
          </p:sp>
          <p:sp>
            <p:nvSpPr>
              <p:cNvPr id="17" name="TextBox 16"/>
              <p:cNvSpPr txBox="1"/>
              <p:nvPr/>
            </p:nvSpPr>
            <p:spPr>
              <a:xfrm>
                <a:off x="6012160" y="4768686"/>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河南</a:t>
                </a:r>
              </a:p>
            </p:txBody>
          </p:sp>
        </p:grpSp>
        <p:grpSp>
          <p:nvGrpSpPr>
            <p:cNvPr id="12" name="组合 20"/>
            <p:cNvGrpSpPr/>
            <p:nvPr/>
          </p:nvGrpSpPr>
          <p:grpSpPr>
            <a:xfrm>
              <a:off x="7684464" y="4399880"/>
              <a:ext cx="642921" cy="615008"/>
              <a:chOff x="4788024" y="3298936"/>
              <a:chExt cx="504056" cy="576000"/>
            </a:xfrm>
          </p:grpSpPr>
          <p:sp>
            <p:nvSpPr>
              <p:cNvPr id="19" name="Freeform 28"/>
              <p:cNvSpPr>
                <a:spLocks/>
              </p:cNvSpPr>
              <p:nvPr/>
            </p:nvSpPr>
            <p:spPr bwMode="auto">
              <a:xfrm>
                <a:off x="4788024" y="3298936"/>
                <a:ext cx="432000" cy="576000"/>
              </a:xfrm>
              <a:custGeom>
                <a:avLst/>
                <a:gdLst/>
                <a:ahLst/>
                <a:cxnLst>
                  <a:cxn ang="0">
                    <a:pos x="1912" y="344"/>
                  </a:cxn>
                  <a:cxn ang="0">
                    <a:pos x="1797" y="538"/>
                  </a:cxn>
                  <a:cxn ang="0">
                    <a:pos x="1590" y="566"/>
                  </a:cxn>
                  <a:cxn ang="0">
                    <a:pos x="1389" y="516"/>
                  </a:cxn>
                  <a:cxn ang="0">
                    <a:pos x="1310" y="495"/>
                  </a:cxn>
                  <a:cxn ang="0">
                    <a:pos x="1239" y="394"/>
                  </a:cxn>
                  <a:cxn ang="0">
                    <a:pos x="1095" y="516"/>
                  </a:cxn>
                  <a:cxn ang="0">
                    <a:pos x="945" y="724"/>
                  </a:cxn>
                  <a:cxn ang="0">
                    <a:pos x="809" y="910"/>
                  </a:cxn>
                  <a:cxn ang="0">
                    <a:pos x="587" y="1340"/>
                  </a:cxn>
                  <a:cxn ang="0">
                    <a:pos x="415" y="1784"/>
                  </a:cxn>
                  <a:cxn ang="0">
                    <a:pos x="99" y="2121"/>
                  </a:cxn>
                  <a:cxn ang="0">
                    <a:pos x="35" y="2293"/>
                  </a:cxn>
                  <a:cxn ang="0">
                    <a:pos x="107" y="2565"/>
                  </a:cxn>
                  <a:cxn ang="0">
                    <a:pos x="193" y="2673"/>
                  </a:cxn>
                  <a:cxn ang="0">
                    <a:pos x="307" y="2881"/>
                  </a:cxn>
                  <a:cxn ang="0">
                    <a:pos x="544" y="3031"/>
                  </a:cxn>
                  <a:cxn ang="0">
                    <a:pos x="694" y="3447"/>
                  </a:cxn>
                  <a:cxn ang="0">
                    <a:pos x="1074" y="3540"/>
                  </a:cxn>
                  <a:cxn ang="0">
                    <a:pos x="1332" y="3547"/>
                  </a:cxn>
                  <a:cxn ang="0">
                    <a:pos x="1969" y="3590"/>
                  </a:cxn>
                  <a:cxn ang="0">
                    <a:pos x="1926" y="3232"/>
                  </a:cxn>
                  <a:cxn ang="0">
                    <a:pos x="1883" y="3024"/>
                  </a:cxn>
                  <a:cxn ang="0">
                    <a:pos x="2141" y="2967"/>
                  </a:cxn>
                  <a:cxn ang="0">
                    <a:pos x="2256" y="2852"/>
                  </a:cxn>
                  <a:cxn ang="0">
                    <a:pos x="2457" y="2924"/>
                  </a:cxn>
                  <a:cxn ang="0">
                    <a:pos x="2543" y="2838"/>
                  </a:cxn>
                  <a:cxn ang="0">
                    <a:pos x="2607" y="2608"/>
                  </a:cxn>
                  <a:cxn ang="0">
                    <a:pos x="2514" y="2386"/>
                  </a:cxn>
                  <a:cxn ang="0">
                    <a:pos x="2586" y="2057"/>
                  </a:cxn>
                  <a:cxn ang="0">
                    <a:pos x="2557" y="1942"/>
                  </a:cxn>
                  <a:cxn ang="0">
                    <a:pos x="2722" y="1777"/>
                  </a:cxn>
                  <a:cxn ang="0">
                    <a:pos x="2621" y="1698"/>
                  </a:cxn>
                  <a:cxn ang="0">
                    <a:pos x="2507" y="1720"/>
                  </a:cxn>
                  <a:cxn ang="0">
                    <a:pos x="2299" y="1741"/>
                  </a:cxn>
                  <a:cxn ang="0">
                    <a:pos x="2414" y="1612"/>
                  </a:cxn>
                  <a:cxn ang="0">
                    <a:pos x="2586" y="1519"/>
                  </a:cxn>
                  <a:cxn ang="0">
                    <a:pos x="2650" y="1476"/>
                  </a:cxn>
                  <a:cxn ang="0">
                    <a:pos x="2636" y="1362"/>
                  </a:cxn>
                  <a:cxn ang="0">
                    <a:pos x="2464" y="1290"/>
                  </a:cxn>
                  <a:cxn ang="0">
                    <a:pos x="2349" y="1182"/>
                  </a:cxn>
                  <a:cxn ang="0">
                    <a:pos x="1883" y="1175"/>
                  </a:cxn>
                  <a:cxn ang="0">
                    <a:pos x="1661" y="1297"/>
                  </a:cxn>
                  <a:cxn ang="0">
                    <a:pos x="1525" y="1204"/>
                  </a:cxn>
                  <a:cxn ang="0">
                    <a:pos x="1747" y="1068"/>
                  </a:cxn>
                  <a:cxn ang="0">
                    <a:pos x="2048" y="838"/>
                  </a:cxn>
                  <a:cxn ang="0">
                    <a:pos x="2227" y="717"/>
                  </a:cxn>
                  <a:cxn ang="0">
                    <a:pos x="2435" y="416"/>
                  </a:cxn>
                  <a:cxn ang="0">
                    <a:pos x="2227" y="179"/>
                  </a:cxn>
                  <a:cxn ang="0">
                    <a:pos x="2127" y="100"/>
                  </a:cxn>
                </a:cxnLst>
                <a:rect l="0" t="0" r="r" b="b"/>
                <a:pathLst>
                  <a:path w="2730" h="3613">
                    <a:moveTo>
                      <a:pt x="1998" y="22"/>
                    </a:moveTo>
                    <a:cubicBezTo>
                      <a:pt x="1905" y="84"/>
                      <a:pt x="2019" y="0"/>
                      <a:pt x="1969" y="280"/>
                    </a:cubicBezTo>
                    <a:cubicBezTo>
                      <a:pt x="1964" y="308"/>
                      <a:pt x="1928" y="320"/>
                      <a:pt x="1912" y="344"/>
                    </a:cubicBezTo>
                    <a:cubicBezTo>
                      <a:pt x="1905" y="365"/>
                      <a:pt x="1906" y="388"/>
                      <a:pt x="1898" y="409"/>
                    </a:cubicBezTo>
                    <a:cubicBezTo>
                      <a:pt x="1893" y="423"/>
                      <a:pt x="1877" y="431"/>
                      <a:pt x="1869" y="444"/>
                    </a:cubicBezTo>
                    <a:cubicBezTo>
                      <a:pt x="1851" y="502"/>
                      <a:pt x="1859" y="516"/>
                      <a:pt x="1797" y="538"/>
                    </a:cubicBezTo>
                    <a:cubicBezTo>
                      <a:pt x="1765" y="570"/>
                      <a:pt x="1725" y="574"/>
                      <a:pt x="1683" y="588"/>
                    </a:cubicBezTo>
                    <a:cubicBezTo>
                      <a:pt x="1666" y="586"/>
                      <a:pt x="1649" y="585"/>
                      <a:pt x="1633" y="581"/>
                    </a:cubicBezTo>
                    <a:cubicBezTo>
                      <a:pt x="1618" y="578"/>
                      <a:pt x="1590" y="566"/>
                      <a:pt x="1590" y="566"/>
                    </a:cubicBezTo>
                    <a:cubicBezTo>
                      <a:pt x="1578" y="529"/>
                      <a:pt x="1562" y="514"/>
                      <a:pt x="1525" y="502"/>
                    </a:cubicBezTo>
                    <a:cubicBezTo>
                      <a:pt x="1480" y="467"/>
                      <a:pt x="1482" y="458"/>
                      <a:pt x="1396" y="487"/>
                    </a:cubicBezTo>
                    <a:cubicBezTo>
                      <a:pt x="1387" y="490"/>
                      <a:pt x="1395" y="508"/>
                      <a:pt x="1389" y="516"/>
                    </a:cubicBezTo>
                    <a:cubicBezTo>
                      <a:pt x="1384" y="522"/>
                      <a:pt x="1375" y="521"/>
                      <a:pt x="1368" y="523"/>
                    </a:cubicBezTo>
                    <a:cubicBezTo>
                      <a:pt x="1351" y="521"/>
                      <a:pt x="1332" y="523"/>
                      <a:pt x="1317" y="516"/>
                    </a:cubicBezTo>
                    <a:cubicBezTo>
                      <a:pt x="1310" y="513"/>
                      <a:pt x="1314" y="501"/>
                      <a:pt x="1310" y="495"/>
                    </a:cubicBezTo>
                    <a:cubicBezTo>
                      <a:pt x="1307" y="489"/>
                      <a:pt x="1301" y="484"/>
                      <a:pt x="1296" y="480"/>
                    </a:cubicBezTo>
                    <a:cubicBezTo>
                      <a:pt x="1282" y="470"/>
                      <a:pt x="1253" y="452"/>
                      <a:pt x="1253" y="452"/>
                    </a:cubicBezTo>
                    <a:cubicBezTo>
                      <a:pt x="1248" y="433"/>
                      <a:pt x="1255" y="405"/>
                      <a:pt x="1239" y="394"/>
                    </a:cubicBezTo>
                    <a:cubicBezTo>
                      <a:pt x="1204" y="369"/>
                      <a:pt x="1184" y="398"/>
                      <a:pt x="1167" y="416"/>
                    </a:cubicBezTo>
                    <a:cubicBezTo>
                      <a:pt x="1165" y="428"/>
                      <a:pt x="1166" y="442"/>
                      <a:pt x="1160" y="452"/>
                    </a:cubicBezTo>
                    <a:cubicBezTo>
                      <a:pt x="1145" y="477"/>
                      <a:pt x="1113" y="492"/>
                      <a:pt x="1095" y="516"/>
                    </a:cubicBezTo>
                    <a:cubicBezTo>
                      <a:pt x="1085" y="530"/>
                      <a:pt x="1076" y="545"/>
                      <a:pt x="1067" y="559"/>
                    </a:cubicBezTo>
                    <a:cubicBezTo>
                      <a:pt x="1065" y="562"/>
                      <a:pt x="1005" y="578"/>
                      <a:pt x="995" y="581"/>
                    </a:cubicBezTo>
                    <a:cubicBezTo>
                      <a:pt x="943" y="616"/>
                      <a:pt x="976" y="678"/>
                      <a:pt x="945" y="724"/>
                    </a:cubicBezTo>
                    <a:cubicBezTo>
                      <a:pt x="929" y="748"/>
                      <a:pt x="879" y="753"/>
                      <a:pt x="852" y="760"/>
                    </a:cubicBezTo>
                    <a:cubicBezTo>
                      <a:pt x="835" y="810"/>
                      <a:pt x="854" y="750"/>
                      <a:pt x="837" y="846"/>
                    </a:cubicBezTo>
                    <a:cubicBezTo>
                      <a:pt x="833" y="869"/>
                      <a:pt x="816" y="888"/>
                      <a:pt x="809" y="910"/>
                    </a:cubicBezTo>
                    <a:cubicBezTo>
                      <a:pt x="803" y="986"/>
                      <a:pt x="809" y="1000"/>
                      <a:pt x="773" y="1053"/>
                    </a:cubicBezTo>
                    <a:cubicBezTo>
                      <a:pt x="783" y="1115"/>
                      <a:pt x="789" y="1275"/>
                      <a:pt x="716" y="1319"/>
                    </a:cubicBezTo>
                    <a:cubicBezTo>
                      <a:pt x="685" y="1338"/>
                      <a:pt x="617" y="1337"/>
                      <a:pt x="587" y="1340"/>
                    </a:cubicBezTo>
                    <a:cubicBezTo>
                      <a:pt x="550" y="1352"/>
                      <a:pt x="524" y="1312"/>
                      <a:pt x="486" y="1319"/>
                    </a:cubicBezTo>
                    <a:cubicBezTo>
                      <a:pt x="481" y="1368"/>
                      <a:pt x="462" y="1439"/>
                      <a:pt x="451" y="1483"/>
                    </a:cubicBezTo>
                    <a:cubicBezTo>
                      <a:pt x="450" y="1495"/>
                      <a:pt x="448" y="1725"/>
                      <a:pt x="415" y="1784"/>
                    </a:cubicBezTo>
                    <a:cubicBezTo>
                      <a:pt x="394" y="1821"/>
                      <a:pt x="366" y="1843"/>
                      <a:pt x="343" y="1877"/>
                    </a:cubicBezTo>
                    <a:cubicBezTo>
                      <a:pt x="320" y="1948"/>
                      <a:pt x="279" y="1981"/>
                      <a:pt x="200" y="2006"/>
                    </a:cubicBezTo>
                    <a:cubicBezTo>
                      <a:pt x="176" y="2032"/>
                      <a:pt x="115" y="2089"/>
                      <a:pt x="99" y="2121"/>
                    </a:cubicBezTo>
                    <a:cubicBezTo>
                      <a:pt x="81" y="2157"/>
                      <a:pt x="122" y="2188"/>
                      <a:pt x="99" y="2221"/>
                    </a:cubicBezTo>
                    <a:cubicBezTo>
                      <a:pt x="94" y="2237"/>
                      <a:pt x="48" y="2224"/>
                      <a:pt x="35" y="2236"/>
                    </a:cubicBezTo>
                    <a:cubicBezTo>
                      <a:pt x="22" y="2247"/>
                      <a:pt x="35" y="2293"/>
                      <a:pt x="35" y="2293"/>
                    </a:cubicBezTo>
                    <a:cubicBezTo>
                      <a:pt x="27" y="2306"/>
                      <a:pt x="7" y="2314"/>
                      <a:pt x="6" y="2329"/>
                    </a:cubicBezTo>
                    <a:cubicBezTo>
                      <a:pt x="0" y="2361"/>
                      <a:pt x="11" y="2440"/>
                      <a:pt x="28" y="2479"/>
                    </a:cubicBezTo>
                    <a:cubicBezTo>
                      <a:pt x="45" y="2518"/>
                      <a:pt x="90" y="2546"/>
                      <a:pt x="107" y="2565"/>
                    </a:cubicBezTo>
                    <a:cubicBezTo>
                      <a:pt x="114" y="2575"/>
                      <a:pt x="120" y="2585"/>
                      <a:pt x="128" y="2594"/>
                    </a:cubicBezTo>
                    <a:cubicBezTo>
                      <a:pt x="135" y="2602"/>
                      <a:pt x="144" y="2607"/>
                      <a:pt x="150" y="2615"/>
                    </a:cubicBezTo>
                    <a:cubicBezTo>
                      <a:pt x="211" y="2693"/>
                      <a:pt x="154" y="2634"/>
                      <a:pt x="193" y="2673"/>
                    </a:cubicBezTo>
                    <a:cubicBezTo>
                      <a:pt x="210" y="2725"/>
                      <a:pt x="192" y="2720"/>
                      <a:pt x="236" y="2709"/>
                    </a:cubicBezTo>
                    <a:cubicBezTo>
                      <a:pt x="243" y="2711"/>
                      <a:pt x="255" y="2709"/>
                      <a:pt x="257" y="2716"/>
                    </a:cubicBezTo>
                    <a:cubicBezTo>
                      <a:pt x="273" y="2759"/>
                      <a:pt x="254" y="2861"/>
                      <a:pt x="307" y="2881"/>
                    </a:cubicBezTo>
                    <a:cubicBezTo>
                      <a:pt x="323" y="2896"/>
                      <a:pt x="355" y="2913"/>
                      <a:pt x="372" y="2924"/>
                    </a:cubicBezTo>
                    <a:cubicBezTo>
                      <a:pt x="383" y="2931"/>
                      <a:pt x="398" y="2955"/>
                      <a:pt x="415" y="2959"/>
                    </a:cubicBezTo>
                    <a:cubicBezTo>
                      <a:pt x="462" y="2984"/>
                      <a:pt x="492" y="3020"/>
                      <a:pt x="544" y="3031"/>
                    </a:cubicBezTo>
                    <a:cubicBezTo>
                      <a:pt x="563" y="3108"/>
                      <a:pt x="578" y="3021"/>
                      <a:pt x="594" y="3182"/>
                    </a:cubicBezTo>
                    <a:cubicBezTo>
                      <a:pt x="597" y="3209"/>
                      <a:pt x="615" y="3249"/>
                      <a:pt x="622" y="3275"/>
                    </a:cubicBezTo>
                    <a:cubicBezTo>
                      <a:pt x="639" y="3319"/>
                      <a:pt x="668" y="3408"/>
                      <a:pt x="694" y="3447"/>
                    </a:cubicBezTo>
                    <a:cubicBezTo>
                      <a:pt x="720" y="3486"/>
                      <a:pt x="739" y="3488"/>
                      <a:pt x="780" y="3511"/>
                    </a:cubicBezTo>
                    <a:cubicBezTo>
                      <a:pt x="825" y="3556"/>
                      <a:pt x="875" y="3573"/>
                      <a:pt x="938" y="3583"/>
                    </a:cubicBezTo>
                    <a:cubicBezTo>
                      <a:pt x="998" y="3579"/>
                      <a:pt x="1016" y="3554"/>
                      <a:pt x="1074" y="3540"/>
                    </a:cubicBezTo>
                    <a:cubicBezTo>
                      <a:pt x="1090" y="3492"/>
                      <a:pt x="1111" y="3488"/>
                      <a:pt x="1167" y="3475"/>
                    </a:cubicBezTo>
                    <a:cubicBezTo>
                      <a:pt x="1212" y="3477"/>
                      <a:pt x="1258" y="3473"/>
                      <a:pt x="1303" y="3482"/>
                    </a:cubicBezTo>
                    <a:cubicBezTo>
                      <a:pt x="1319" y="3485"/>
                      <a:pt x="1327" y="3536"/>
                      <a:pt x="1332" y="3547"/>
                    </a:cubicBezTo>
                    <a:cubicBezTo>
                      <a:pt x="1348" y="3579"/>
                      <a:pt x="1379" y="3594"/>
                      <a:pt x="1411" y="3604"/>
                    </a:cubicBezTo>
                    <a:cubicBezTo>
                      <a:pt x="1475" y="3613"/>
                      <a:pt x="1599" y="3555"/>
                      <a:pt x="1697" y="3554"/>
                    </a:cubicBezTo>
                    <a:cubicBezTo>
                      <a:pt x="1790" y="3552"/>
                      <a:pt x="1922" y="3607"/>
                      <a:pt x="1969" y="3590"/>
                    </a:cubicBezTo>
                    <a:cubicBezTo>
                      <a:pt x="1964" y="3526"/>
                      <a:pt x="1990" y="3508"/>
                      <a:pt x="1977" y="3454"/>
                    </a:cubicBezTo>
                    <a:cubicBezTo>
                      <a:pt x="1969" y="3381"/>
                      <a:pt x="1968" y="3377"/>
                      <a:pt x="1934" y="3325"/>
                    </a:cubicBezTo>
                    <a:cubicBezTo>
                      <a:pt x="1931" y="3294"/>
                      <a:pt x="1935" y="3262"/>
                      <a:pt x="1926" y="3232"/>
                    </a:cubicBezTo>
                    <a:cubicBezTo>
                      <a:pt x="1922" y="3217"/>
                      <a:pt x="1922" y="3169"/>
                      <a:pt x="1905" y="3153"/>
                    </a:cubicBezTo>
                    <a:cubicBezTo>
                      <a:pt x="1921" y="3130"/>
                      <a:pt x="1848" y="3129"/>
                      <a:pt x="1855" y="3103"/>
                    </a:cubicBezTo>
                    <a:cubicBezTo>
                      <a:pt x="1858" y="3093"/>
                      <a:pt x="1875" y="3030"/>
                      <a:pt x="1883" y="3024"/>
                    </a:cubicBezTo>
                    <a:cubicBezTo>
                      <a:pt x="1903" y="3007"/>
                      <a:pt x="1973" y="3044"/>
                      <a:pt x="1998" y="3038"/>
                    </a:cubicBezTo>
                    <a:cubicBezTo>
                      <a:pt x="2028" y="3019"/>
                      <a:pt x="2062" y="3020"/>
                      <a:pt x="2091" y="3002"/>
                    </a:cubicBezTo>
                    <a:cubicBezTo>
                      <a:pt x="2108" y="2991"/>
                      <a:pt x="2141" y="2967"/>
                      <a:pt x="2141" y="2967"/>
                    </a:cubicBezTo>
                    <a:cubicBezTo>
                      <a:pt x="2155" y="2946"/>
                      <a:pt x="2170" y="2918"/>
                      <a:pt x="2192" y="2902"/>
                    </a:cubicBezTo>
                    <a:cubicBezTo>
                      <a:pt x="2200" y="2896"/>
                      <a:pt x="2212" y="2894"/>
                      <a:pt x="2220" y="2888"/>
                    </a:cubicBezTo>
                    <a:cubicBezTo>
                      <a:pt x="2233" y="2878"/>
                      <a:pt x="2240" y="2857"/>
                      <a:pt x="2256" y="2852"/>
                    </a:cubicBezTo>
                    <a:cubicBezTo>
                      <a:pt x="2306" y="2836"/>
                      <a:pt x="2285" y="2843"/>
                      <a:pt x="2320" y="2830"/>
                    </a:cubicBezTo>
                    <a:cubicBezTo>
                      <a:pt x="2378" y="2851"/>
                      <a:pt x="2328" y="2907"/>
                      <a:pt x="2399" y="2931"/>
                    </a:cubicBezTo>
                    <a:cubicBezTo>
                      <a:pt x="2418" y="2929"/>
                      <a:pt x="2439" y="2932"/>
                      <a:pt x="2457" y="2924"/>
                    </a:cubicBezTo>
                    <a:cubicBezTo>
                      <a:pt x="2474" y="2917"/>
                      <a:pt x="2464" y="2885"/>
                      <a:pt x="2478" y="2873"/>
                    </a:cubicBezTo>
                    <a:cubicBezTo>
                      <a:pt x="2486" y="2867"/>
                      <a:pt x="2497" y="2868"/>
                      <a:pt x="2507" y="2866"/>
                    </a:cubicBezTo>
                    <a:cubicBezTo>
                      <a:pt x="2518" y="2859"/>
                      <a:pt x="2534" y="2849"/>
                      <a:pt x="2543" y="2838"/>
                    </a:cubicBezTo>
                    <a:cubicBezTo>
                      <a:pt x="2553" y="2824"/>
                      <a:pt x="2571" y="2795"/>
                      <a:pt x="2571" y="2795"/>
                    </a:cubicBezTo>
                    <a:cubicBezTo>
                      <a:pt x="2579" y="2770"/>
                      <a:pt x="2590" y="2763"/>
                      <a:pt x="2607" y="2744"/>
                    </a:cubicBezTo>
                    <a:cubicBezTo>
                      <a:pt x="2620" y="2703"/>
                      <a:pt x="2637" y="2648"/>
                      <a:pt x="2607" y="2608"/>
                    </a:cubicBezTo>
                    <a:cubicBezTo>
                      <a:pt x="2578" y="2569"/>
                      <a:pt x="2524" y="2526"/>
                      <a:pt x="2478" y="2515"/>
                    </a:cubicBezTo>
                    <a:cubicBezTo>
                      <a:pt x="2452" y="2496"/>
                      <a:pt x="2431" y="2494"/>
                      <a:pt x="2421" y="2465"/>
                    </a:cubicBezTo>
                    <a:cubicBezTo>
                      <a:pt x="2434" y="2396"/>
                      <a:pt x="2454" y="2405"/>
                      <a:pt x="2514" y="2386"/>
                    </a:cubicBezTo>
                    <a:cubicBezTo>
                      <a:pt x="2552" y="2329"/>
                      <a:pt x="2497" y="2254"/>
                      <a:pt x="2571" y="2229"/>
                    </a:cubicBezTo>
                    <a:cubicBezTo>
                      <a:pt x="2595" y="2205"/>
                      <a:pt x="2593" y="2213"/>
                      <a:pt x="2593" y="2164"/>
                    </a:cubicBezTo>
                    <a:cubicBezTo>
                      <a:pt x="2593" y="2128"/>
                      <a:pt x="2595" y="2092"/>
                      <a:pt x="2586" y="2057"/>
                    </a:cubicBezTo>
                    <a:cubicBezTo>
                      <a:pt x="2584" y="2049"/>
                      <a:pt x="2571" y="2053"/>
                      <a:pt x="2564" y="2049"/>
                    </a:cubicBezTo>
                    <a:cubicBezTo>
                      <a:pt x="2522" y="2028"/>
                      <a:pt x="2490" y="2014"/>
                      <a:pt x="2442" y="2006"/>
                    </a:cubicBezTo>
                    <a:cubicBezTo>
                      <a:pt x="2423" y="1948"/>
                      <a:pt x="2519" y="1948"/>
                      <a:pt x="2557" y="1942"/>
                    </a:cubicBezTo>
                    <a:cubicBezTo>
                      <a:pt x="2597" y="1915"/>
                      <a:pt x="2640" y="1907"/>
                      <a:pt x="2686" y="1899"/>
                    </a:cubicBezTo>
                    <a:cubicBezTo>
                      <a:pt x="2711" y="1882"/>
                      <a:pt x="2677" y="1852"/>
                      <a:pt x="2693" y="1827"/>
                    </a:cubicBezTo>
                    <a:cubicBezTo>
                      <a:pt x="2691" y="1805"/>
                      <a:pt x="2730" y="1797"/>
                      <a:pt x="2722" y="1777"/>
                    </a:cubicBezTo>
                    <a:cubicBezTo>
                      <a:pt x="2719" y="1770"/>
                      <a:pt x="2705" y="1775"/>
                      <a:pt x="2700" y="1770"/>
                    </a:cubicBezTo>
                    <a:cubicBezTo>
                      <a:pt x="2686" y="1756"/>
                      <a:pt x="2692" y="1729"/>
                      <a:pt x="2679" y="1713"/>
                    </a:cubicBezTo>
                    <a:cubicBezTo>
                      <a:pt x="2673" y="1706"/>
                      <a:pt x="2621" y="1698"/>
                      <a:pt x="2621" y="1698"/>
                    </a:cubicBezTo>
                    <a:cubicBezTo>
                      <a:pt x="2613" y="1673"/>
                      <a:pt x="2617" y="1662"/>
                      <a:pt x="2578" y="1684"/>
                    </a:cubicBezTo>
                    <a:cubicBezTo>
                      <a:pt x="2571" y="1688"/>
                      <a:pt x="2570" y="1700"/>
                      <a:pt x="2564" y="1705"/>
                    </a:cubicBezTo>
                    <a:cubicBezTo>
                      <a:pt x="2554" y="1713"/>
                      <a:pt x="2514" y="1718"/>
                      <a:pt x="2507" y="1720"/>
                    </a:cubicBezTo>
                    <a:cubicBezTo>
                      <a:pt x="2463" y="1732"/>
                      <a:pt x="2423" y="1748"/>
                      <a:pt x="2378" y="1756"/>
                    </a:cubicBezTo>
                    <a:cubicBezTo>
                      <a:pt x="2359" y="1753"/>
                      <a:pt x="2339" y="1752"/>
                      <a:pt x="2320" y="1748"/>
                    </a:cubicBezTo>
                    <a:cubicBezTo>
                      <a:pt x="2313" y="1747"/>
                      <a:pt x="2303" y="1747"/>
                      <a:pt x="2299" y="1741"/>
                    </a:cubicBezTo>
                    <a:cubicBezTo>
                      <a:pt x="2290" y="1729"/>
                      <a:pt x="2285" y="1698"/>
                      <a:pt x="2285" y="1698"/>
                    </a:cubicBezTo>
                    <a:cubicBezTo>
                      <a:pt x="2315" y="1688"/>
                      <a:pt x="2342" y="1684"/>
                      <a:pt x="2371" y="1670"/>
                    </a:cubicBezTo>
                    <a:cubicBezTo>
                      <a:pt x="2371" y="1670"/>
                      <a:pt x="2400" y="1619"/>
                      <a:pt x="2414" y="1612"/>
                    </a:cubicBezTo>
                    <a:cubicBezTo>
                      <a:pt x="2460" y="1589"/>
                      <a:pt x="2448" y="1609"/>
                      <a:pt x="2485" y="1584"/>
                    </a:cubicBezTo>
                    <a:cubicBezTo>
                      <a:pt x="2520" y="1560"/>
                      <a:pt x="2527" y="1552"/>
                      <a:pt x="2571" y="1541"/>
                    </a:cubicBezTo>
                    <a:cubicBezTo>
                      <a:pt x="2576" y="1534"/>
                      <a:pt x="2580" y="1525"/>
                      <a:pt x="2586" y="1519"/>
                    </a:cubicBezTo>
                    <a:cubicBezTo>
                      <a:pt x="2592" y="1513"/>
                      <a:pt x="2602" y="1512"/>
                      <a:pt x="2607" y="1505"/>
                    </a:cubicBezTo>
                    <a:cubicBezTo>
                      <a:pt x="2612" y="1499"/>
                      <a:pt x="2608" y="1487"/>
                      <a:pt x="2614" y="1483"/>
                    </a:cubicBezTo>
                    <a:cubicBezTo>
                      <a:pt x="2624" y="1476"/>
                      <a:pt x="2638" y="1479"/>
                      <a:pt x="2650" y="1476"/>
                    </a:cubicBezTo>
                    <a:cubicBezTo>
                      <a:pt x="2665" y="1472"/>
                      <a:pt x="2693" y="1462"/>
                      <a:pt x="2693" y="1462"/>
                    </a:cubicBezTo>
                    <a:cubicBezTo>
                      <a:pt x="2702" y="1433"/>
                      <a:pt x="2717" y="1398"/>
                      <a:pt x="2693" y="1369"/>
                    </a:cubicBezTo>
                    <a:cubicBezTo>
                      <a:pt x="2681" y="1354"/>
                      <a:pt x="2655" y="1364"/>
                      <a:pt x="2636" y="1362"/>
                    </a:cubicBezTo>
                    <a:cubicBezTo>
                      <a:pt x="2604" y="1330"/>
                      <a:pt x="2557" y="1326"/>
                      <a:pt x="2514" y="1319"/>
                    </a:cubicBezTo>
                    <a:cubicBezTo>
                      <a:pt x="2507" y="1316"/>
                      <a:pt x="2499" y="1315"/>
                      <a:pt x="2492" y="1311"/>
                    </a:cubicBezTo>
                    <a:cubicBezTo>
                      <a:pt x="2482" y="1305"/>
                      <a:pt x="2474" y="1295"/>
                      <a:pt x="2464" y="1290"/>
                    </a:cubicBezTo>
                    <a:cubicBezTo>
                      <a:pt x="2450" y="1283"/>
                      <a:pt x="2421" y="1276"/>
                      <a:pt x="2421" y="1276"/>
                    </a:cubicBezTo>
                    <a:cubicBezTo>
                      <a:pt x="2410" y="1243"/>
                      <a:pt x="2397" y="1252"/>
                      <a:pt x="2371" y="1225"/>
                    </a:cubicBezTo>
                    <a:cubicBezTo>
                      <a:pt x="2366" y="1213"/>
                      <a:pt x="2360" y="1191"/>
                      <a:pt x="2349" y="1182"/>
                    </a:cubicBezTo>
                    <a:cubicBezTo>
                      <a:pt x="2303" y="1143"/>
                      <a:pt x="2214" y="1099"/>
                      <a:pt x="2156" y="1089"/>
                    </a:cubicBezTo>
                    <a:cubicBezTo>
                      <a:pt x="2089" y="1093"/>
                      <a:pt x="2054" y="1114"/>
                      <a:pt x="1998" y="1132"/>
                    </a:cubicBezTo>
                    <a:cubicBezTo>
                      <a:pt x="1982" y="1181"/>
                      <a:pt x="1926" y="1161"/>
                      <a:pt x="1883" y="1175"/>
                    </a:cubicBezTo>
                    <a:cubicBezTo>
                      <a:pt x="1858" y="1193"/>
                      <a:pt x="1863" y="1225"/>
                      <a:pt x="1848" y="1240"/>
                    </a:cubicBezTo>
                    <a:cubicBezTo>
                      <a:pt x="1836" y="1260"/>
                      <a:pt x="1810" y="1261"/>
                      <a:pt x="1790" y="1268"/>
                    </a:cubicBezTo>
                    <a:cubicBezTo>
                      <a:pt x="1742" y="1286"/>
                      <a:pt x="1712" y="1291"/>
                      <a:pt x="1661" y="1297"/>
                    </a:cubicBezTo>
                    <a:cubicBezTo>
                      <a:pt x="1637" y="1295"/>
                      <a:pt x="1613" y="1296"/>
                      <a:pt x="1590" y="1290"/>
                    </a:cubicBezTo>
                    <a:cubicBezTo>
                      <a:pt x="1568" y="1285"/>
                      <a:pt x="1547" y="1240"/>
                      <a:pt x="1532" y="1225"/>
                    </a:cubicBezTo>
                    <a:cubicBezTo>
                      <a:pt x="1530" y="1218"/>
                      <a:pt x="1523" y="1211"/>
                      <a:pt x="1525" y="1204"/>
                    </a:cubicBezTo>
                    <a:cubicBezTo>
                      <a:pt x="1527" y="1197"/>
                      <a:pt x="1536" y="1195"/>
                      <a:pt x="1540" y="1190"/>
                    </a:cubicBezTo>
                    <a:cubicBezTo>
                      <a:pt x="1565" y="1159"/>
                      <a:pt x="1587" y="1135"/>
                      <a:pt x="1626" y="1125"/>
                    </a:cubicBezTo>
                    <a:cubicBezTo>
                      <a:pt x="1671" y="1103"/>
                      <a:pt x="1695" y="1074"/>
                      <a:pt x="1747" y="1068"/>
                    </a:cubicBezTo>
                    <a:cubicBezTo>
                      <a:pt x="1785" y="1059"/>
                      <a:pt x="1818" y="1065"/>
                      <a:pt x="1855" y="1053"/>
                    </a:cubicBezTo>
                    <a:cubicBezTo>
                      <a:pt x="1870" y="1006"/>
                      <a:pt x="1914" y="1005"/>
                      <a:pt x="1955" y="989"/>
                    </a:cubicBezTo>
                    <a:cubicBezTo>
                      <a:pt x="1977" y="926"/>
                      <a:pt x="2000" y="886"/>
                      <a:pt x="2048" y="838"/>
                    </a:cubicBezTo>
                    <a:cubicBezTo>
                      <a:pt x="2066" y="820"/>
                      <a:pt x="2087" y="820"/>
                      <a:pt x="2106" y="803"/>
                    </a:cubicBezTo>
                    <a:cubicBezTo>
                      <a:pt x="2157" y="758"/>
                      <a:pt x="2120" y="774"/>
                      <a:pt x="2163" y="760"/>
                    </a:cubicBezTo>
                    <a:cubicBezTo>
                      <a:pt x="2184" y="745"/>
                      <a:pt x="2227" y="717"/>
                      <a:pt x="2227" y="717"/>
                    </a:cubicBezTo>
                    <a:cubicBezTo>
                      <a:pt x="2258" y="657"/>
                      <a:pt x="2296" y="588"/>
                      <a:pt x="2363" y="566"/>
                    </a:cubicBezTo>
                    <a:cubicBezTo>
                      <a:pt x="2392" y="539"/>
                      <a:pt x="2408" y="496"/>
                      <a:pt x="2421" y="459"/>
                    </a:cubicBezTo>
                    <a:cubicBezTo>
                      <a:pt x="2426" y="445"/>
                      <a:pt x="2430" y="430"/>
                      <a:pt x="2435" y="416"/>
                    </a:cubicBezTo>
                    <a:cubicBezTo>
                      <a:pt x="2437" y="409"/>
                      <a:pt x="2442" y="394"/>
                      <a:pt x="2442" y="394"/>
                    </a:cubicBezTo>
                    <a:cubicBezTo>
                      <a:pt x="2440" y="375"/>
                      <a:pt x="2440" y="356"/>
                      <a:pt x="2435" y="337"/>
                    </a:cubicBezTo>
                    <a:cubicBezTo>
                      <a:pt x="2413" y="249"/>
                      <a:pt x="2306" y="198"/>
                      <a:pt x="2227" y="179"/>
                    </a:cubicBezTo>
                    <a:cubicBezTo>
                      <a:pt x="2205" y="164"/>
                      <a:pt x="2198" y="143"/>
                      <a:pt x="2177" y="129"/>
                    </a:cubicBezTo>
                    <a:cubicBezTo>
                      <a:pt x="2168" y="123"/>
                      <a:pt x="2158" y="120"/>
                      <a:pt x="2149" y="115"/>
                    </a:cubicBezTo>
                    <a:cubicBezTo>
                      <a:pt x="2141" y="111"/>
                      <a:pt x="2134" y="105"/>
                      <a:pt x="2127" y="100"/>
                    </a:cubicBezTo>
                    <a:cubicBezTo>
                      <a:pt x="2106" y="57"/>
                      <a:pt x="2048" y="22"/>
                      <a:pt x="1998" y="22"/>
                    </a:cubicBezTo>
                    <a:close/>
                  </a:path>
                </a:pathLst>
              </a:custGeom>
              <a:solidFill>
                <a:srgbClr val="E7BC6F"/>
              </a:solidFill>
              <a:ln w="9525">
                <a:solidFill>
                  <a:schemeClr val="tx2">
                    <a:lumMod val="75000"/>
                  </a:schemeClr>
                </a:solidFill>
                <a:round/>
                <a:headEnd/>
                <a:tailEnd/>
              </a:ln>
              <a:effectLst/>
            </p:spPr>
            <p:txBody>
              <a:bodyPr wrap="none" anchor="ctr"/>
              <a:lstStyle/>
              <a:p>
                <a:endParaRPr lang="zh-CN" altLang="en-US"/>
              </a:p>
            </p:txBody>
          </p:sp>
          <p:sp>
            <p:nvSpPr>
              <p:cNvPr id="20" name="TextBox 19"/>
              <p:cNvSpPr txBox="1"/>
              <p:nvPr/>
            </p:nvSpPr>
            <p:spPr>
              <a:xfrm>
                <a:off x="4788024" y="3457466"/>
                <a:ext cx="504056"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浙江</a:t>
                </a:r>
              </a:p>
            </p:txBody>
          </p:sp>
        </p:grpSp>
        <p:grpSp>
          <p:nvGrpSpPr>
            <p:cNvPr id="15" name="组合 23"/>
            <p:cNvGrpSpPr/>
            <p:nvPr/>
          </p:nvGrpSpPr>
          <p:grpSpPr>
            <a:xfrm>
              <a:off x="7408926" y="4876084"/>
              <a:ext cx="661433" cy="738451"/>
              <a:chOff x="5853630" y="4365104"/>
              <a:chExt cx="518570" cy="691614"/>
            </a:xfrm>
          </p:grpSpPr>
          <p:sp>
            <p:nvSpPr>
              <p:cNvPr id="22" name="Freeform 5"/>
              <p:cNvSpPr>
                <a:spLocks/>
              </p:cNvSpPr>
              <p:nvPr/>
            </p:nvSpPr>
            <p:spPr bwMode="auto">
              <a:xfrm>
                <a:off x="5868144" y="4365104"/>
                <a:ext cx="504056" cy="691614"/>
              </a:xfrm>
              <a:custGeom>
                <a:avLst/>
                <a:gdLst/>
                <a:ahLst/>
                <a:cxnLst>
                  <a:cxn ang="0">
                    <a:pos x="1332" y="191"/>
                  </a:cxn>
                  <a:cxn ang="0">
                    <a:pos x="1168" y="362"/>
                  </a:cxn>
                  <a:cxn ang="0">
                    <a:pos x="1010" y="427"/>
                  </a:cxn>
                  <a:cxn ang="0">
                    <a:pos x="817" y="520"/>
                  </a:cxn>
                  <a:cxn ang="0">
                    <a:pos x="660" y="576"/>
                  </a:cxn>
                  <a:cxn ang="0">
                    <a:pos x="587" y="671"/>
                  </a:cxn>
                  <a:cxn ang="0">
                    <a:pos x="595" y="735"/>
                  </a:cxn>
                  <a:cxn ang="0">
                    <a:pos x="451" y="1229"/>
                  </a:cxn>
                  <a:cxn ang="0">
                    <a:pos x="322" y="1358"/>
                  </a:cxn>
                  <a:cxn ang="0">
                    <a:pos x="337" y="1566"/>
                  </a:cxn>
                  <a:cxn ang="0">
                    <a:pos x="365" y="1731"/>
                  </a:cxn>
                  <a:cxn ang="0">
                    <a:pos x="286" y="1853"/>
                  </a:cxn>
                  <a:cxn ang="0">
                    <a:pos x="122" y="2068"/>
                  </a:cxn>
                  <a:cxn ang="0">
                    <a:pos x="14" y="2569"/>
                  </a:cxn>
                  <a:cxn ang="0">
                    <a:pos x="29" y="2806"/>
                  </a:cxn>
                  <a:cxn ang="0">
                    <a:pos x="308" y="2784"/>
                  </a:cxn>
                  <a:cxn ang="0">
                    <a:pos x="537" y="2885"/>
                  </a:cxn>
                  <a:cxn ang="0">
                    <a:pos x="638" y="3049"/>
                  </a:cxn>
                  <a:cxn ang="0">
                    <a:pos x="766" y="3386"/>
                  </a:cxn>
                  <a:cxn ang="0">
                    <a:pos x="860" y="3458"/>
                  </a:cxn>
                  <a:cxn ang="0">
                    <a:pos x="931" y="3587"/>
                  </a:cxn>
                  <a:cxn ang="0">
                    <a:pos x="1060" y="3451"/>
                  </a:cxn>
                  <a:cxn ang="0">
                    <a:pos x="1175" y="3336"/>
                  </a:cxn>
                  <a:cxn ang="0">
                    <a:pos x="1347" y="3551"/>
                  </a:cxn>
                  <a:cxn ang="0">
                    <a:pos x="1375" y="3286"/>
                  </a:cxn>
                  <a:cxn ang="0">
                    <a:pos x="1454" y="3135"/>
                  </a:cxn>
                  <a:cxn ang="0">
                    <a:pos x="1476" y="2956"/>
                  </a:cxn>
                  <a:cxn ang="0">
                    <a:pos x="1447" y="2885"/>
                  </a:cxn>
                  <a:cxn ang="0">
                    <a:pos x="1755" y="2827"/>
                  </a:cxn>
                  <a:cxn ang="0">
                    <a:pos x="1920" y="2541"/>
                  </a:cxn>
                  <a:cxn ang="0">
                    <a:pos x="2085" y="2462"/>
                  </a:cxn>
                  <a:cxn ang="0">
                    <a:pos x="2056" y="2340"/>
                  </a:cxn>
                  <a:cxn ang="0">
                    <a:pos x="2106" y="2175"/>
                  </a:cxn>
                  <a:cxn ang="0">
                    <a:pos x="2293" y="2025"/>
                  </a:cxn>
                  <a:cxn ang="0">
                    <a:pos x="2343" y="2132"/>
                  </a:cxn>
                  <a:cxn ang="0">
                    <a:pos x="2500" y="2175"/>
                  </a:cxn>
                  <a:cxn ang="0">
                    <a:pos x="2429" y="2032"/>
                  </a:cxn>
                  <a:cxn ang="0">
                    <a:pos x="2357" y="1924"/>
                  </a:cxn>
                  <a:cxn ang="0">
                    <a:pos x="2429" y="1867"/>
                  </a:cxn>
                  <a:cxn ang="0">
                    <a:pos x="2436" y="1695"/>
                  </a:cxn>
                  <a:cxn ang="0">
                    <a:pos x="2331" y="1543"/>
                  </a:cxn>
                  <a:cxn ang="0">
                    <a:pos x="2300" y="1459"/>
                  </a:cxn>
                  <a:cxn ang="0">
                    <a:pos x="2343" y="1201"/>
                  </a:cxn>
                  <a:cxn ang="0">
                    <a:pos x="2457" y="1129"/>
                  </a:cxn>
                  <a:cxn ang="0">
                    <a:pos x="2665" y="900"/>
                  </a:cxn>
                  <a:cxn ang="0">
                    <a:pos x="2837" y="778"/>
                  </a:cxn>
                  <a:cxn ang="0">
                    <a:pos x="2371" y="656"/>
                  </a:cxn>
                  <a:cxn ang="0">
                    <a:pos x="2085" y="649"/>
                  </a:cxn>
                  <a:cxn ang="0">
                    <a:pos x="1836" y="629"/>
                  </a:cxn>
                  <a:cxn ang="0">
                    <a:pos x="1684" y="377"/>
                  </a:cxn>
                  <a:cxn ang="0">
                    <a:pos x="1490" y="54"/>
                  </a:cxn>
                </a:cxnLst>
                <a:rect l="0" t="0" r="r" b="b"/>
                <a:pathLst>
                  <a:path w="2884" h="3608">
                    <a:moveTo>
                      <a:pt x="1418" y="4"/>
                    </a:moveTo>
                    <a:cubicBezTo>
                      <a:pt x="1397" y="26"/>
                      <a:pt x="1392" y="54"/>
                      <a:pt x="1368" y="76"/>
                    </a:cubicBezTo>
                    <a:cubicBezTo>
                      <a:pt x="1359" y="115"/>
                      <a:pt x="1345" y="153"/>
                      <a:pt x="1332" y="191"/>
                    </a:cubicBezTo>
                    <a:cubicBezTo>
                      <a:pt x="1327" y="205"/>
                      <a:pt x="1328" y="222"/>
                      <a:pt x="1318" y="233"/>
                    </a:cubicBezTo>
                    <a:cubicBezTo>
                      <a:pt x="1293" y="259"/>
                      <a:pt x="1254" y="277"/>
                      <a:pt x="1225" y="298"/>
                    </a:cubicBezTo>
                    <a:cubicBezTo>
                      <a:pt x="1211" y="341"/>
                      <a:pt x="1210" y="351"/>
                      <a:pt x="1168" y="362"/>
                    </a:cubicBezTo>
                    <a:cubicBezTo>
                      <a:pt x="1161" y="367"/>
                      <a:pt x="1154" y="373"/>
                      <a:pt x="1146" y="377"/>
                    </a:cubicBezTo>
                    <a:cubicBezTo>
                      <a:pt x="1132" y="383"/>
                      <a:pt x="1103" y="391"/>
                      <a:pt x="1103" y="391"/>
                    </a:cubicBezTo>
                    <a:cubicBezTo>
                      <a:pt x="1095" y="403"/>
                      <a:pt x="1028" y="416"/>
                      <a:pt x="1010" y="427"/>
                    </a:cubicBezTo>
                    <a:cubicBezTo>
                      <a:pt x="967" y="453"/>
                      <a:pt x="935" y="493"/>
                      <a:pt x="888" y="499"/>
                    </a:cubicBezTo>
                    <a:cubicBezTo>
                      <a:pt x="879" y="501"/>
                      <a:pt x="869" y="503"/>
                      <a:pt x="860" y="506"/>
                    </a:cubicBezTo>
                    <a:cubicBezTo>
                      <a:pt x="846" y="510"/>
                      <a:pt x="817" y="520"/>
                      <a:pt x="817" y="520"/>
                    </a:cubicBezTo>
                    <a:cubicBezTo>
                      <a:pt x="783" y="518"/>
                      <a:pt x="750" y="513"/>
                      <a:pt x="716" y="513"/>
                    </a:cubicBezTo>
                    <a:cubicBezTo>
                      <a:pt x="704" y="513"/>
                      <a:pt x="689" y="511"/>
                      <a:pt x="680" y="520"/>
                    </a:cubicBezTo>
                    <a:cubicBezTo>
                      <a:pt x="619" y="581"/>
                      <a:pt x="682" y="564"/>
                      <a:pt x="660" y="576"/>
                    </a:cubicBezTo>
                    <a:cubicBezTo>
                      <a:pt x="651" y="590"/>
                      <a:pt x="642" y="595"/>
                      <a:pt x="630" y="606"/>
                    </a:cubicBezTo>
                    <a:cubicBezTo>
                      <a:pt x="622" y="614"/>
                      <a:pt x="592" y="624"/>
                      <a:pt x="580" y="628"/>
                    </a:cubicBezTo>
                    <a:cubicBezTo>
                      <a:pt x="582" y="642"/>
                      <a:pt x="584" y="657"/>
                      <a:pt x="587" y="671"/>
                    </a:cubicBezTo>
                    <a:cubicBezTo>
                      <a:pt x="589" y="678"/>
                      <a:pt x="588" y="692"/>
                      <a:pt x="595" y="692"/>
                    </a:cubicBezTo>
                    <a:cubicBezTo>
                      <a:pt x="599" y="695"/>
                      <a:pt x="609" y="685"/>
                      <a:pt x="609" y="692"/>
                    </a:cubicBezTo>
                    <a:cubicBezTo>
                      <a:pt x="604" y="706"/>
                      <a:pt x="600" y="721"/>
                      <a:pt x="595" y="735"/>
                    </a:cubicBezTo>
                    <a:cubicBezTo>
                      <a:pt x="592" y="742"/>
                      <a:pt x="587" y="757"/>
                      <a:pt x="587" y="757"/>
                    </a:cubicBezTo>
                    <a:cubicBezTo>
                      <a:pt x="591" y="882"/>
                      <a:pt x="646" y="1114"/>
                      <a:pt x="516" y="1215"/>
                    </a:cubicBezTo>
                    <a:cubicBezTo>
                      <a:pt x="507" y="1222"/>
                      <a:pt x="451" y="1229"/>
                      <a:pt x="451" y="1229"/>
                    </a:cubicBezTo>
                    <a:cubicBezTo>
                      <a:pt x="422" y="1261"/>
                      <a:pt x="380" y="1270"/>
                      <a:pt x="344" y="1294"/>
                    </a:cubicBezTo>
                    <a:cubicBezTo>
                      <a:pt x="339" y="1308"/>
                      <a:pt x="334" y="1323"/>
                      <a:pt x="329" y="1337"/>
                    </a:cubicBezTo>
                    <a:cubicBezTo>
                      <a:pt x="327" y="1344"/>
                      <a:pt x="322" y="1358"/>
                      <a:pt x="322" y="1358"/>
                    </a:cubicBezTo>
                    <a:cubicBezTo>
                      <a:pt x="327" y="1408"/>
                      <a:pt x="337" y="1509"/>
                      <a:pt x="337" y="1509"/>
                    </a:cubicBezTo>
                    <a:cubicBezTo>
                      <a:pt x="330" y="1520"/>
                      <a:pt x="315" y="1530"/>
                      <a:pt x="315" y="1543"/>
                    </a:cubicBezTo>
                    <a:cubicBezTo>
                      <a:pt x="315" y="1554"/>
                      <a:pt x="332" y="1556"/>
                      <a:pt x="337" y="1566"/>
                    </a:cubicBezTo>
                    <a:cubicBezTo>
                      <a:pt x="349" y="1590"/>
                      <a:pt x="350" y="1619"/>
                      <a:pt x="358" y="1645"/>
                    </a:cubicBezTo>
                    <a:cubicBezTo>
                      <a:pt x="363" y="1659"/>
                      <a:pt x="372" y="1688"/>
                      <a:pt x="372" y="1688"/>
                    </a:cubicBezTo>
                    <a:cubicBezTo>
                      <a:pt x="370" y="1702"/>
                      <a:pt x="370" y="1718"/>
                      <a:pt x="365" y="1731"/>
                    </a:cubicBezTo>
                    <a:cubicBezTo>
                      <a:pt x="344" y="1782"/>
                      <a:pt x="337" y="1769"/>
                      <a:pt x="322" y="1824"/>
                    </a:cubicBezTo>
                    <a:cubicBezTo>
                      <a:pt x="320" y="1831"/>
                      <a:pt x="321" y="1841"/>
                      <a:pt x="315" y="1846"/>
                    </a:cubicBezTo>
                    <a:cubicBezTo>
                      <a:pt x="307" y="1852"/>
                      <a:pt x="296" y="1851"/>
                      <a:pt x="286" y="1853"/>
                    </a:cubicBezTo>
                    <a:cubicBezTo>
                      <a:pt x="243" y="1882"/>
                      <a:pt x="235" y="1934"/>
                      <a:pt x="200" y="1967"/>
                    </a:cubicBezTo>
                    <a:cubicBezTo>
                      <a:pt x="149" y="1959"/>
                      <a:pt x="154" y="1958"/>
                      <a:pt x="129" y="1996"/>
                    </a:cubicBezTo>
                    <a:cubicBezTo>
                      <a:pt x="127" y="2020"/>
                      <a:pt x="128" y="2045"/>
                      <a:pt x="122" y="2068"/>
                    </a:cubicBezTo>
                    <a:cubicBezTo>
                      <a:pt x="117" y="2088"/>
                      <a:pt x="93" y="2110"/>
                      <a:pt x="86" y="2132"/>
                    </a:cubicBezTo>
                    <a:cubicBezTo>
                      <a:pt x="95" y="2247"/>
                      <a:pt x="82" y="2352"/>
                      <a:pt x="50" y="2462"/>
                    </a:cubicBezTo>
                    <a:cubicBezTo>
                      <a:pt x="39" y="2498"/>
                      <a:pt x="26" y="2533"/>
                      <a:pt x="14" y="2569"/>
                    </a:cubicBezTo>
                    <a:cubicBezTo>
                      <a:pt x="9" y="2583"/>
                      <a:pt x="0" y="2612"/>
                      <a:pt x="0" y="2612"/>
                    </a:cubicBezTo>
                    <a:cubicBezTo>
                      <a:pt x="5" y="2645"/>
                      <a:pt x="13" y="2673"/>
                      <a:pt x="21" y="2705"/>
                    </a:cubicBezTo>
                    <a:cubicBezTo>
                      <a:pt x="24" y="2739"/>
                      <a:pt x="20" y="2773"/>
                      <a:pt x="29" y="2806"/>
                    </a:cubicBezTo>
                    <a:cubicBezTo>
                      <a:pt x="33" y="2823"/>
                      <a:pt x="68" y="2808"/>
                      <a:pt x="72" y="2806"/>
                    </a:cubicBezTo>
                    <a:cubicBezTo>
                      <a:pt x="120" y="2785"/>
                      <a:pt x="170" y="2784"/>
                      <a:pt x="222" y="2777"/>
                    </a:cubicBezTo>
                    <a:cubicBezTo>
                      <a:pt x="251" y="2779"/>
                      <a:pt x="281" y="2775"/>
                      <a:pt x="308" y="2784"/>
                    </a:cubicBezTo>
                    <a:cubicBezTo>
                      <a:pt x="315" y="2786"/>
                      <a:pt x="310" y="2801"/>
                      <a:pt x="315" y="2806"/>
                    </a:cubicBezTo>
                    <a:cubicBezTo>
                      <a:pt x="327" y="2818"/>
                      <a:pt x="357" y="2823"/>
                      <a:pt x="372" y="2827"/>
                    </a:cubicBezTo>
                    <a:cubicBezTo>
                      <a:pt x="410" y="2865"/>
                      <a:pt x="483" y="2873"/>
                      <a:pt x="537" y="2885"/>
                    </a:cubicBezTo>
                    <a:cubicBezTo>
                      <a:pt x="564" y="2911"/>
                      <a:pt x="584" y="2927"/>
                      <a:pt x="595" y="2963"/>
                    </a:cubicBezTo>
                    <a:cubicBezTo>
                      <a:pt x="598" y="2973"/>
                      <a:pt x="598" y="2983"/>
                      <a:pt x="602" y="2992"/>
                    </a:cubicBezTo>
                    <a:cubicBezTo>
                      <a:pt x="612" y="3012"/>
                      <a:pt x="627" y="3029"/>
                      <a:pt x="638" y="3049"/>
                    </a:cubicBezTo>
                    <a:cubicBezTo>
                      <a:pt x="652" y="3106"/>
                      <a:pt x="670" y="3158"/>
                      <a:pt x="702" y="3207"/>
                    </a:cubicBezTo>
                    <a:cubicBezTo>
                      <a:pt x="717" y="3268"/>
                      <a:pt x="683" y="3342"/>
                      <a:pt x="752" y="3365"/>
                    </a:cubicBezTo>
                    <a:cubicBezTo>
                      <a:pt x="757" y="3372"/>
                      <a:pt x="763" y="3378"/>
                      <a:pt x="766" y="3386"/>
                    </a:cubicBezTo>
                    <a:cubicBezTo>
                      <a:pt x="770" y="3397"/>
                      <a:pt x="765" y="3413"/>
                      <a:pt x="774" y="3422"/>
                    </a:cubicBezTo>
                    <a:cubicBezTo>
                      <a:pt x="776" y="3424"/>
                      <a:pt x="844" y="3435"/>
                      <a:pt x="852" y="3436"/>
                    </a:cubicBezTo>
                    <a:cubicBezTo>
                      <a:pt x="855" y="3443"/>
                      <a:pt x="859" y="3450"/>
                      <a:pt x="860" y="3458"/>
                    </a:cubicBezTo>
                    <a:cubicBezTo>
                      <a:pt x="864" y="3501"/>
                      <a:pt x="853" y="3546"/>
                      <a:pt x="867" y="3587"/>
                    </a:cubicBezTo>
                    <a:cubicBezTo>
                      <a:pt x="872" y="3601"/>
                      <a:pt x="910" y="3601"/>
                      <a:pt x="910" y="3601"/>
                    </a:cubicBezTo>
                    <a:cubicBezTo>
                      <a:pt x="917" y="3596"/>
                      <a:pt x="923" y="3590"/>
                      <a:pt x="931" y="3587"/>
                    </a:cubicBezTo>
                    <a:cubicBezTo>
                      <a:pt x="940" y="3583"/>
                      <a:pt x="951" y="3585"/>
                      <a:pt x="960" y="3580"/>
                    </a:cubicBezTo>
                    <a:cubicBezTo>
                      <a:pt x="972" y="3574"/>
                      <a:pt x="979" y="3560"/>
                      <a:pt x="989" y="3551"/>
                    </a:cubicBezTo>
                    <a:cubicBezTo>
                      <a:pt x="1005" y="3483"/>
                      <a:pt x="1014" y="3497"/>
                      <a:pt x="1060" y="3451"/>
                    </a:cubicBezTo>
                    <a:cubicBezTo>
                      <a:pt x="1071" y="3396"/>
                      <a:pt x="1069" y="3422"/>
                      <a:pt x="1110" y="3393"/>
                    </a:cubicBezTo>
                    <a:cubicBezTo>
                      <a:pt x="1118" y="3372"/>
                      <a:pt x="1132" y="3329"/>
                      <a:pt x="1132" y="3329"/>
                    </a:cubicBezTo>
                    <a:cubicBezTo>
                      <a:pt x="1146" y="3331"/>
                      <a:pt x="1165" y="3326"/>
                      <a:pt x="1175" y="3336"/>
                    </a:cubicBezTo>
                    <a:cubicBezTo>
                      <a:pt x="1191" y="3352"/>
                      <a:pt x="1182" y="3380"/>
                      <a:pt x="1189" y="3401"/>
                    </a:cubicBezTo>
                    <a:cubicBezTo>
                      <a:pt x="1194" y="3530"/>
                      <a:pt x="1147" y="3608"/>
                      <a:pt x="1261" y="3580"/>
                    </a:cubicBezTo>
                    <a:cubicBezTo>
                      <a:pt x="1286" y="3553"/>
                      <a:pt x="1310" y="3556"/>
                      <a:pt x="1347" y="3551"/>
                    </a:cubicBezTo>
                    <a:cubicBezTo>
                      <a:pt x="1349" y="3525"/>
                      <a:pt x="1350" y="3498"/>
                      <a:pt x="1354" y="3472"/>
                    </a:cubicBezTo>
                    <a:cubicBezTo>
                      <a:pt x="1357" y="3457"/>
                      <a:pt x="1368" y="3429"/>
                      <a:pt x="1368" y="3429"/>
                    </a:cubicBezTo>
                    <a:cubicBezTo>
                      <a:pt x="1370" y="3381"/>
                      <a:pt x="1371" y="3334"/>
                      <a:pt x="1375" y="3286"/>
                    </a:cubicBezTo>
                    <a:cubicBezTo>
                      <a:pt x="1378" y="3255"/>
                      <a:pt x="1415" y="3231"/>
                      <a:pt x="1426" y="3200"/>
                    </a:cubicBezTo>
                    <a:cubicBezTo>
                      <a:pt x="1431" y="3186"/>
                      <a:pt x="1432" y="3170"/>
                      <a:pt x="1440" y="3157"/>
                    </a:cubicBezTo>
                    <a:cubicBezTo>
                      <a:pt x="1445" y="3150"/>
                      <a:pt x="1450" y="3143"/>
                      <a:pt x="1454" y="3135"/>
                    </a:cubicBezTo>
                    <a:cubicBezTo>
                      <a:pt x="1460" y="3121"/>
                      <a:pt x="1464" y="3106"/>
                      <a:pt x="1469" y="3092"/>
                    </a:cubicBezTo>
                    <a:cubicBezTo>
                      <a:pt x="1471" y="3085"/>
                      <a:pt x="1476" y="3071"/>
                      <a:pt x="1476" y="3071"/>
                    </a:cubicBezTo>
                    <a:cubicBezTo>
                      <a:pt x="1476" y="3069"/>
                      <a:pt x="1493" y="2966"/>
                      <a:pt x="1476" y="2956"/>
                    </a:cubicBezTo>
                    <a:cubicBezTo>
                      <a:pt x="1457" y="2945"/>
                      <a:pt x="1433" y="2961"/>
                      <a:pt x="1411" y="2963"/>
                    </a:cubicBezTo>
                    <a:cubicBezTo>
                      <a:pt x="1390" y="2956"/>
                      <a:pt x="1357" y="2918"/>
                      <a:pt x="1390" y="2892"/>
                    </a:cubicBezTo>
                    <a:cubicBezTo>
                      <a:pt x="1405" y="2880"/>
                      <a:pt x="1428" y="2887"/>
                      <a:pt x="1447" y="2885"/>
                    </a:cubicBezTo>
                    <a:cubicBezTo>
                      <a:pt x="1478" y="2882"/>
                      <a:pt x="1509" y="2880"/>
                      <a:pt x="1540" y="2877"/>
                    </a:cubicBezTo>
                    <a:cubicBezTo>
                      <a:pt x="1574" y="2846"/>
                      <a:pt x="1611" y="2813"/>
                      <a:pt x="1655" y="2799"/>
                    </a:cubicBezTo>
                    <a:cubicBezTo>
                      <a:pt x="1741" y="2808"/>
                      <a:pt x="1698" y="2808"/>
                      <a:pt x="1755" y="2827"/>
                    </a:cubicBezTo>
                    <a:cubicBezTo>
                      <a:pt x="1796" y="2819"/>
                      <a:pt x="1837" y="2812"/>
                      <a:pt x="1877" y="2799"/>
                    </a:cubicBezTo>
                    <a:cubicBezTo>
                      <a:pt x="1888" y="2766"/>
                      <a:pt x="1889" y="2742"/>
                      <a:pt x="1913" y="2720"/>
                    </a:cubicBezTo>
                    <a:cubicBezTo>
                      <a:pt x="1927" y="2632"/>
                      <a:pt x="1920" y="2692"/>
                      <a:pt x="1920" y="2541"/>
                    </a:cubicBezTo>
                    <a:cubicBezTo>
                      <a:pt x="1937" y="2537"/>
                      <a:pt x="1953" y="2526"/>
                      <a:pt x="1970" y="2526"/>
                    </a:cubicBezTo>
                    <a:cubicBezTo>
                      <a:pt x="1997" y="2526"/>
                      <a:pt x="2037" y="2543"/>
                      <a:pt x="2063" y="2548"/>
                    </a:cubicBezTo>
                    <a:cubicBezTo>
                      <a:pt x="2106" y="2534"/>
                      <a:pt x="2093" y="2505"/>
                      <a:pt x="2085" y="2462"/>
                    </a:cubicBezTo>
                    <a:cubicBezTo>
                      <a:pt x="2084" y="2454"/>
                      <a:pt x="2084" y="2445"/>
                      <a:pt x="2078" y="2440"/>
                    </a:cubicBezTo>
                    <a:cubicBezTo>
                      <a:pt x="2070" y="2434"/>
                      <a:pt x="2059" y="2435"/>
                      <a:pt x="2049" y="2433"/>
                    </a:cubicBezTo>
                    <a:cubicBezTo>
                      <a:pt x="2032" y="2399"/>
                      <a:pt x="2003" y="2358"/>
                      <a:pt x="2056" y="2340"/>
                    </a:cubicBezTo>
                    <a:cubicBezTo>
                      <a:pt x="2095" y="2346"/>
                      <a:pt x="2127" y="2357"/>
                      <a:pt x="2164" y="2369"/>
                    </a:cubicBezTo>
                    <a:cubicBezTo>
                      <a:pt x="2208" y="2362"/>
                      <a:pt x="2215" y="2365"/>
                      <a:pt x="2228" y="2326"/>
                    </a:cubicBezTo>
                    <a:cubicBezTo>
                      <a:pt x="2213" y="2234"/>
                      <a:pt x="2194" y="2203"/>
                      <a:pt x="2106" y="2175"/>
                    </a:cubicBezTo>
                    <a:cubicBezTo>
                      <a:pt x="2101" y="2166"/>
                      <a:pt x="2093" y="2157"/>
                      <a:pt x="2092" y="2147"/>
                    </a:cubicBezTo>
                    <a:cubicBezTo>
                      <a:pt x="2082" y="2036"/>
                      <a:pt x="2209" y="2028"/>
                      <a:pt x="2285" y="2003"/>
                    </a:cubicBezTo>
                    <a:cubicBezTo>
                      <a:pt x="2288" y="2010"/>
                      <a:pt x="2288" y="2019"/>
                      <a:pt x="2293" y="2025"/>
                    </a:cubicBezTo>
                    <a:cubicBezTo>
                      <a:pt x="2303" y="2038"/>
                      <a:pt x="2328" y="2061"/>
                      <a:pt x="2328" y="2061"/>
                    </a:cubicBezTo>
                    <a:cubicBezTo>
                      <a:pt x="2331" y="2068"/>
                      <a:pt x="2334" y="2075"/>
                      <a:pt x="2336" y="2082"/>
                    </a:cubicBezTo>
                    <a:cubicBezTo>
                      <a:pt x="2339" y="2098"/>
                      <a:pt x="2338" y="2116"/>
                      <a:pt x="2343" y="2132"/>
                    </a:cubicBezTo>
                    <a:cubicBezTo>
                      <a:pt x="2350" y="2154"/>
                      <a:pt x="2386" y="2182"/>
                      <a:pt x="2407" y="2190"/>
                    </a:cubicBezTo>
                    <a:cubicBezTo>
                      <a:pt x="2429" y="2187"/>
                      <a:pt x="2450" y="2185"/>
                      <a:pt x="2472" y="2182"/>
                    </a:cubicBezTo>
                    <a:cubicBezTo>
                      <a:pt x="2481" y="2180"/>
                      <a:pt x="2494" y="2183"/>
                      <a:pt x="2500" y="2175"/>
                    </a:cubicBezTo>
                    <a:cubicBezTo>
                      <a:pt x="2504" y="2169"/>
                      <a:pt x="2497" y="2160"/>
                      <a:pt x="2493" y="2154"/>
                    </a:cubicBezTo>
                    <a:cubicBezTo>
                      <a:pt x="2480" y="2132"/>
                      <a:pt x="2436" y="2109"/>
                      <a:pt x="2436" y="2082"/>
                    </a:cubicBezTo>
                    <a:cubicBezTo>
                      <a:pt x="2434" y="2065"/>
                      <a:pt x="2434" y="2048"/>
                      <a:pt x="2429" y="2032"/>
                    </a:cubicBezTo>
                    <a:cubicBezTo>
                      <a:pt x="2424" y="2017"/>
                      <a:pt x="2390" y="2000"/>
                      <a:pt x="2378" y="1989"/>
                    </a:cubicBezTo>
                    <a:cubicBezTo>
                      <a:pt x="2373" y="1975"/>
                      <a:pt x="2369" y="1960"/>
                      <a:pt x="2364" y="1946"/>
                    </a:cubicBezTo>
                    <a:cubicBezTo>
                      <a:pt x="2362" y="1939"/>
                      <a:pt x="2357" y="1924"/>
                      <a:pt x="2357" y="1924"/>
                    </a:cubicBezTo>
                    <a:cubicBezTo>
                      <a:pt x="2364" y="1925"/>
                      <a:pt x="2374" y="1932"/>
                      <a:pt x="2379" y="1927"/>
                    </a:cubicBezTo>
                    <a:cubicBezTo>
                      <a:pt x="2385" y="1921"/>
                      <a:pt x="2375" y="1911"/>
                      <a:pt x="2378" y="1903"/>
                    </a:cubicBezTo>
                    <a:cubicBezTo>
                      <a:pt x="2385" y="1885"/>
                      <a:pt x="2413" y="1872"/>
                      <a:pt x="2429" y="1867"/>
                    </a:cubicBezTo>
                    <a:cubicBezTo>
                      <a:pt x="2487" y="1881"/>
                      <a:pt x="2480" y="1866"/>
                      <a:pt x="2515" y="1831"/>
                    </a:cubicBezTo>
                    <a:cubicBezTo>
                      <a:pt x="2499" y="1788"/>
                      <a:pt x="2502" y="1775"/>
                      <a:pt x="2457" y="1753"/>
                    </a:cubicBezTo>
                    <a:cubicBezTo>
                      <a:pt x="2424" y="1718"/>
                      <a:pt x="2463" y="1765"/>
                      <a:pt x="2436" y="1695"/>
                    </a:cubicBezTo>
                    <a:cubicBezTo>
                      <a:pt x="2430" y="1679"/>
                      <a:pt x="2411" y="1672"/>
                      <a:pt x="2400" y="1659"/>
                    </a:cubicBezTo>
                    <a:cubicBezTo>
                      <a:pt x="2381" y="1636"/>
                      <a:pt x="2395" y="1638"/>
                      <a:pt x="2378" y="1638"/>
                    </a:cubicBezTo>
                    <a:cubicBezTo>
                      <a:pt x="2362" y="1606"/>
                      <a:pt x="2353" y="1570"/>
                      <a:pt x="2331" y="1543"/>
                    </a:cubicBezTo>
                    <a:cubicBezTo>
                      <a:pt x="2326" y="1537"/>
                      <a:pt x="2322" y="1560"/>
                      <a:pt x="2314" y="1559"/>
                    </a:cubicBezTo>
                    <a:cubicBezTo>
                      <a:pt x="2306" y="1558"/>
                      <a:pt x="2305" y="1545"/>
                      <a:pt x="2300" y="1538"/>
                    </a:cubicBezTo>
                    <a:cubicBezTo>
                      <a:pt x="2293" y="1509"/>
                      <a:pt x="2314" y="1486"/>
                      <a:pt x="2300" y="1459"/>
                    </a:cubicBezTo>
                    <a:cubicBezTo>
                      <a:pt x="2308" y="1417"/>
                      <a:pt x="2283" y="1415"/>
                      <a:pt x="2321" y="1401"/>
                    </a:cubicBezTo>
                    <a:cubicBezTo>
                      <a:pt x="2326" y="1342"/>
                      <a:pt x="2321" y="1323"/>
                      <a:pt x="2350" y="1280"/>
                    </a:cubicBezTo>
                    <a:cubicBezTo>
                      <a:pt x="2359" y="1251"/>
                      <a:pt x="2353" y="1230"/>
                      <a:pt x="2343" y="1201"/>
                    </a:cubicBezTo>
                    <a:cubicBezTo>
                      <a:pt x="2345" y="1182"/>
                      <a:pt x="2342" y="1161"/>
                      <a:pt x="2350" y="1143"/>
                    </a:cubicBezTo>
                    <a:cubicBezTo>
                      <a:pt x="2353" y="1136"/>
                      <a:pt x="2364" y="1137"/>
                      <a:pt x="2371" y="1136"/>
                    </a:cubicBezTo>
                    <a:cubicBezTo>
                      <a:pt x="2400" y="1132"/>
                      <a:pt x="2428" y="1132"/>
                      <a:pt x="2457" y="1129"/>
                    </a:cubicBezTo>
                    <a:cubicBezTo>
                      <a:pt x="2533" y="1121"/>
                      <a:pt x="2605" y="1084"/>
                      <a:pt x="2679" y="1065"/>
                    </a:cubicBezTo>
                    <a:cubicBezTo>
                      <a:pt x="2700" y="1044"/>
                      <a:pt x="2695" y="1022"/>
                      <a:pt x="2715" y="1000"/>
                    </a:cubicBezTo>
                    <a:cubicBezTo>
                      <a:pt x="2740" y="926"/>
                      <a:pt x="2713" y="930"/>
                      <a:pt x="2665" y="900"/>
                    </a:cubicBezTo>
                    <a:cubicBezTo>
                      <a:pt x="2615" y="869"/>
                      <a:pt x="2709" y="848"/>
                      <a:pt x="2658" y="835"/>
                    </a:cubicBezTo>
                    <a:cubicBezTo>
                      <a:pt x="2672" y="817"/>
                      <a:pt x="2657" y="758"/>
                      <a:pt x="2687" y="749"/>
                    </a:cubicBezTo>
                    <a:cubicBezTo>
                      <a:pt x="2717" y="740"/>
                      <a:pt x="2806" y="780"/>
                      <a:pt x="2837" y="778"/>
                    </a:cubicBezTo>
                    <a:cubicBezTo>
                      <a:pt x="2868" y="776"/>
                      <a:pt x="2884" y="758"/>
                      <a:pt x="2873" y="735"/>
                    </a:cubicBezTo>
                    <a:cubicBezTo>
                      <a:pt x="2862" y="712"/>
                      <a:pt x="2857" y="655"/>
                      <a:pt x="2773" y="642"/>
                    </a:cubicBezTo>
                    <a:cubicBezTo>
                      <a:pt x="2748" y="613"/>
                      <a:pt x="2372" y="656"/>
                      <a:pt x="2371" y="656"/>
                    </a:cubicBezTo>
                    <a:cubicBezTo>
                      <a:pt x="2307" y="592"/>
                      <a:pt x="2311" y="578"/>
                      <a:pt x="2228" y="549"/>
                    </a:cubicBezTo>
                    <a:cubicBezTo>
                      <a:pt x="2223" y="544"/>
                      <a:pt x="2168" y="591"/>
                      <a:pt x="2164" y="585"/>
                    </a:cubicBezTo>
                    <a:cubicBezTo>
                      <a:pt x="2156" y="574"/>
                      <a:pt x="2095" y="659"/>
                      <a:pt x="2085" y="649"/>
                    </a:cubicBezTo>
                    <a:cubicBezTo>
                      <a:pt x="2056" y="662"/>
                      <a:pt x="2031" y="647"/>
                      <a:pt x="2006" y="649"/>
                    </a:cubicBezTo>
                    <a:cubicBezTo>
                      <a:pt x="1981" y="651"/>
                      <a:pt x="1962" y="666"/>
                      <a:pt x="1934" y="663"/>
                    </a:cubicBezTo>
                    <a:cubicBezTo>
                      <a:pt x="1906" y="660"/>
                      <a:pt x="1859" y="649"/>
                      <a:pt x="1836" y="629"/>
                    </a:cubicBezTo>
                    <a:cubicBezTo>
                      <a:pt x="1813" y="609"/>
                      <a:pt x="1809" y="569"/>
                      <a:pt x="1793" y="543"/>
                    </a:cubicBezTo>
                    <a:cubicBezTo>
                      <a:pt x="1761" y="523"/>
                      <a:pt x="1759" y="498"/>
                      <a:pt x="1741" y="470"/>
                    </a:cubicBezTo>
                    <a:cubicBezTo>
                      <a:pt x="1723" y="442"/>
                      <a:pt x="1697" y="410"/>
                      <a:pt x="1684" y="377"/>
                    </a:cubicBezTo>
                    <a:cubicBezTo>
                      <a:pt x="1647" y="348"/>
                      <a:pt x="1696" y="302"/>
                      <a:pt x="1662" y="269"/>
                    </a:cubicBezTo>
                    <a:cubicBezTo>
                      <a:pt x="1646" y="233"/>
                      <a:pt x="1641" y="198"/>
                      <a:pt x="1612" y="162"/>
                    </a:cubicBezTo>
                    <a:cubicBezTo>
                      <a:pt x="1583" y="126"/>
                      <a:pt x="1528" y="84"/>
                      <a:pt x="1490" y="54"/>
                    </a:cubicBezTo>
                    <a:cubicBezTo>
                      <a:pt x="1458" y="28"/>
                      <a:pt x="1438" y="0"/>
                      <a:pt x="1418" y="4"/>
                    </a:cubicBezTo>
                    <a:close/>
                  </a:path>
                </a:pathLst>
              </a:custGeom>
              <a:solidFill>
                <a:srgbClr val="B9E8F5"/>
              </a:solidFill>
              <a:ln w="9525" cap="flat" cmpd="sng">
                <a:solidFill>
                  <a:schemeClr val="tx2">
                    <a:lumMod val="75000"/>
                  </a:schemeClr>
                </a:solidFill>
                <a:prstDash val="solid"/>
                <a:round/>
                <a:headEnd type="none" w="med" len="med"/>
                <a:tailEnd type="none" w="med" len="med"/>
              </a:ln>
              <a:effectLst/>
            </p:spPr>
            <p:txBody>
              <a:bodyPr wrap="none" anchor="ctr"/>
              <a:lstStyle/>
              <a:p>
                <a:endParaRPr lang="zh-CN" altLang="en-US"/>
              </a:p>
            </p:txBody>
          </p:sp>
          <p:sp>
            <p:nvSpPr>
              <p:cNvPr id="23" name="TextBox 22"/>
              <p:cNvSpPr txBox="1"/>
              <p:nvPr/>
            </p:nvSpPr>
            <p:spPr>
              <a:xfrm>
                <a:off x="5853630" y="4509120"/>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福建</a:t>
                </a:r>
              </a:p>
            </p:txBody>
          </p:sp>
        </p:grpSp>
        <p:grpSp>
          <p:nvGrpSpPr>
            <p:cNvPr id="18" name="组合 27"/>
            <p:cNvGrpSpPr/>
            <p:nvPr/>
          </p:nvGrpSpPr>
          <p:grpSpPr>
            <a:xfrm>
              <a:off x="5830469" y="4492860"/>
              <a:ext cx="771075" cy="560909"/>
              <a:chOff x="3334474" y="3386019"/>
              <a:chExt cx="604530" cy="525333"/>
            </a:xfrm>
          </p:grpSpPr>
          <p:sp>
            <p:nvSpPr>
              <p:cNvPr id="26" name="Freeform 23"/>
              <p:cNvSpPr>
                <a:spLocks/>
              </p:cNvSpPr>
              <p:nvPr/>
            </p:nvSpPr>
            <p:spPr bwMode="auto">
              <a:xfrm>
                <a:off x="3334474" y="3386019"/>
                <a:ext cx="604530" cy="468000"/>
              </a:xfrm>
              <a:custGeom>
                <a:avLst/>
                <a:gdLst/>
                <a:ahLst/>
                <a:cxnLst>
                  <a:cxn ang="0">
                    <a:pos x="2839" y="214"/>
                  </a:cxn>
                  <a:cxn ang="0">
                    <a:pos x="2559" y="65"/>
                  </a:cxn>
                  <a:cxn ang="0">
                    <a:pos x="2346" y="181"/>
                  </a:cxn>
                  <a:cxn ang="0">
                    <a:pos x="2485" y="502"/>
                  </a:cxn>
                  <a:cxn ang="0">
                    <a:pos x="2280" y="707"/>
                  </a:cxn>
                  <a:cxn ang="0">
                    <a:pos x="2148" y="905"/>
                  </a:cxn>
                  <a:cxn ang="0">
                    <a:pos x="2156" y="1028"/>
                  </a:cxn>
                  <a:cxn ang="0">
                    <a:pos x="2033" y="1226"/>
                  </a:cxn>
                  <a:cxn ang="0">
                    <a:pos x="1876" y="1201"/>
                  </a:cxn>
                  <a:cxn ang="0">
                    <a:pos x="1704" y="1291"/>
                  </a:cxn>
                  <a:cxn ang="0">
                    <a:pos x="1720" y="1464"/>
                  </a:cxn>
                  <a:cxn ang="0">
                    <a:pos x="1597" y="1629"/>
                  </a:cxn>
                  <a:cxn ang="0">
                    <a:pos x="1399" y="1925"/>
                  </a:cxn>
                  <a:cxn ang="0">
                    <a:pos x="1070" y="1835"/>
                  </a:cxn>
                  <a:cxn ang="0">
                    <a:pos x="873" y="1769"/>
                  </a:cxn>
                  <a:cxn ang="0">
                    <a:pos x="700" y="1777"/>
                  </a:cxn>
                  <a:cxn ang="0">
                    <a:pos x="568" y="1662"/>
                  </a:cxn>
                  <a:cxn ang="0">
                    <a:pos x="264" y="1752"/>
                  </a:cxn>
                  <a:cxn ang="0">
                    <a:pos x="190" y="1843"/>
                  </a:cxn>
                  <a:cxn ang="0">
                    <a:pos x="247" y="2139"/>
                  </a:cxn>
                  <a:cxn ang="0">
                    <a:pos x="42" y="2328"/>
                  </a:cxn>
                  <a:cxn ang="0">
                    <a:pos x="83" y="2608"/>
                  </a:cxn>
                  <a:cxn ang="0">
                    <a:pos x="371" y="2880"/>
                  </a:cxn>
                  <a:cxn ang="0">
                    <a:pos x="782" y="3085"/>
                  </a:cxn>
                  <a:cxn ang="0">
                    <a:pos x="980" y="3299"/>
                  </a:cxn>
                  <a:cxn ang="0">
                    <a:pos x="1194" y="3250"/>
                  </a:cxn>
                  <a:cxn ang="0">
                    <a:pos x="1383" y="2995"/>
                  </a:cxn>
                  <a:cxn ang="0">
                    <a:pos x="1654" y="3044"/>
                  </a:cxn>
                  <a:cxn ang="0">
                    <a:pos x="1654" y="2880"/>
                  </a:cxn>
                  <a:cxn ang="0">
                    <a:pos x="1786" y="2723"/>
                  </a:cxn>
                  <a:cxn ang="0">
                    <a:pos x="2099" y="2871"/>
                  </a:cxn>
                  <a:cxn ang="0">
                    <a:pos x="2271" y="2822"/>
                  </a:cxn>
                  <a:cxn ang="0">
                    <a:pos x="2485" y="3200"/>
                  </a:cxn>
                  <a:cxn ang="0">
                    <a:pos x="2584" y="3299"/>
                  </a:cxn>
                  <a:cxn ang="0">
                    <a:pos x="2724" y="3365"/>
                  </a:cxn>
                  <a:cxn ang="0">
                    <a:pos x="2815" y="3530"/>
                  </a:cxn>
                  <a:cxn ang="0">
                    <a:pos x="3004" y="3521"/>
                  </a:cxn>
                  <a:cxn ang="0">
                    <a:pos x="3177" y="3176"/>
                  </a:cxn>
                  <a:cxn ang="0">
                    <a:pos x="3152" y="2880"/>
                  </a:cxn>
                  <a:cxn ang="0">
                    <a:pos x="3144" y="2773"/>
                  </a:cxn>
                  <a:cxn ang="0">
                    <a:pos x="2938" y="2518"/>
                  </a:cxn>
                  <a:cxn ang="0">
                    <a:pos x="2806" y="2452"/>
                  </a:cxn>
                  <a:cxn ang="0">
                    <a:pos x="2716" y="2254"/>
                  </a:cxn>
                  <a:cxn ang="0">
                    <a:pos x="2551" y="2147"/>
                  </a:cxn>
                  <a:cxn ang="0">
                    <a:pos x="2436" y="2139"/>
                  </a:cxn>
                  <a:cxn ang="0">
                    <a:pos x="2527" y="1909"/>
                  </a:cxn>
                  <a:cxn ang="0">
                    <a:pos x="2527" y="1703"/>
                  </a:cxn>
                  <a:cxn ang="0">
                    <a:pos x="2642" y="1489"/>
                  </a:cxn>
                  <a:cxn ang="0">
                    <a:pos x="2806" y="1522"/>
                  </a:cxn>
                  <a:cxn ang="0">
                    <a:pos x="3012" y="1489"/>
                  </a:cxn>
                  <a:cxn ang="0">
                    <a:pos x="3177" y="1505"/>
                  </a:cxn>
                  <a:cxn ang="0">
                    <a:pos x="3325" y="1374"/>
                  </a:cxn>
                  <a:cxn ang="0">
                    <a:pos x="3481" y="1184"/>
                  </a:cxn>
                  <a:cxn ang="0">
                    <a:pos x="3777" y="1102"/>
                  </a:cxn>
                  <a:cxn ang="0">
                    <a:pos x="3744" y="707"/>
                  </a:cxn>
                  <a:cxn ang="0">
                    <a:pos x="3448" y="551"/>
                  </a:cxn>
                  <a:cxn ang="0">
                    <a:pos x="3037" y="362"/>
                  </a:cxn>
                </a:cxnLst>
                <a:rect l="0" t="0" r="r" b="b"/>
                <a:pathLst>
                  <a:path w="3791" h="3582">
                    <a:moveTo>
                      <a:pt x="3078" y="345"/>
                    </a:moveTo>
                    <a:cubicBezTo>
                      <a:pt x="3037" y="339"/>
                      <a:pt x="3015" y="340"/>
                      <a:pt x="2987" y="312"/>
                    </a:cubicBezTo>
                    <a:cubicBezTo>
                      <a:pt x="2982" y="296"/>
                      <a:pt x="2985" y="273"/>
                      <a:pt x="2971" y="263"/>
                    </a:cubicBezTo>
                    <a:cubicBezTo>
                      <a:pt x="2930" y="235"/>
                      <a:pt x="2885" y="229"/>
                      <a:pt x="2839" y="214"/>
                    </a:cubicBezTo>
                    <a:cubicBezTo>
                      <a:pt x="2795" y="167"/>
                      <a:pt x="2738" y="138"/>
                      <a:pt x="2675" y="123"/>
                    </a:cubicBezTo>
                    <a:cubicBezTo>
                      <a:pt x="2669" y="118"/>
                      <a:pt x="2662" y="114"/>
                      <a:pt x="2658" y="107"/>
                    </a:cubicBezTo>
                    <a:cubicBezTo>
                      <a:pt x="2653" y="100"/>
                      <a:pt x="2656" y="88"/>
                      <a:pt x="2650" y="82"/>
                    </a:cubicBezTo>
                    <a:cubicBezTo>
                      <a:pt x="2628" y="60"/>
                      <a:pt x="2590" y="69"/>
                      <a:pt x="2559" y="65"/>
                    </a:cubicBezTo>
                    <a:cubicBezTo>
                      <a:pt x="2522" y="9"/>
                      <a:pt x="2546" y="22"/>
                      <a:pt x="2502" y="8"/>
                    </a:cubicBezTo>
                    <a:cubicBezTo>
                      <a:pt x="2392" y="16"/>
                      <a:pt x="2341" y="0"/>
                      <a:pt x="2411" y="74"/>
                    </a:cubicBezTo>
                    <a:cubicBezTo>
                      <a:pt x="2426" y="113"/>
                      <a:pt x="2414" y="111"/>
                      <a:pt x="2378" y="123"/>
                    </a:cubicBezTo>
                    <a:cubicBezTo>
                      <a:pt x="2345" y="145"/>
                      <a:pt x="2331" y="141"/>
                      <a:pt x="2346" y="181"/>
                    </a:cubicBezTo>
                    <a:cubicBezTo>
                      <a:pt x="2295" y="197"/>
                      <a:pt x="2290" y="214"/>
                      <a:pt x="2329" y="255"/>
                    </a:cubicBezTo>
                    <a:cubicBezTo>
                      <a:pt x="2343" y="298"/>
                      <a:pt x="2330" y="274"/>
                      <a:pt x="2387" y="312"/>
                    </a:cubicBezTo>
                    <a:cubicBezTo>
                      <a:pt x="2420" y="334"/>
                      <a:pt x="2450" y="366"/>
                      <a:pt x="2477" y="395"/>
                    </a:cubicBezTo>
                    <a:cubicBezTo>
                      <a:pt x="2489" y="430"/>
                      <a:pt x="2509" y="464"/>
                      <a:pt x="2485" y="502"/>
                    </a:cubicBezTo>
                    <a:cubicBezTo>
                      <a:pt x="2479" y="512"/>
                      <a:pt x="2463" y="507"/>
                      <a:pt x="2452" y="510"/>
                    </a:cubicBezTo>
                    <a:cubicBezTo>
                      <a:pt x="2429" y="525"/>
                      <a:pt x="2410" y="544"/>
                      <a:pt x="2387" y="559"/>
                    </a:cubicBezTo>
                    <a:cubicBezTo>
                      <a:pt x="2364" y="645"/>
                      <a:pt x="2339" y="633"/>
                      <a:pt x="2263" y="641"/>
                    </a:cubicBezTo>
                    <a:cubicBezTo>
                      <a:pt x="2253" y="673"/>
                      <a:pt x="2256" y="684"/>
                      <a:pt x="2280" y="707"/>
                    </a:cubicBezTo>
                    <a:cubicBezTo>
                      <a:pt x="2255" y="778"/>
                      <a:pt x="2292" y="693"/>
                      <a:pt x="2247" y="740"/>
                    </a:cubicBezTo>
                    <a:cubicBezTo>
                      <a:pt x="2233" y="754"/>
                      <a:pt x="2240" y="781"/>
                      <a:pt x="2230" y="798"/>
                    </a:cubicBezTo>
                    <a:cubicBezTo>
                      <a:pt x="2214" y="826"/>
                      <a:pt x="2167" y="853"/>
                      <a:pt x="2140" y="872"/>
                    </a:cubicBezTo>
                    <a:cubicBezTo>
                      <a:pt x="2143" y="883"/>
                      <a:pt x="2142" y="896"/>
                      <a:pt x="2148" y="905"/>
                    </a:cubicBezTo>
                    <a:cubicBezTo>
                      <a:pt x="2154" y="913"/>
                      <a:pt x="2169" y="912"/>
                      <a:pt x="2173" y="921"/>
                    </a:cubicBezTo>
                    <a:cubicBezTo>
                      <a:pt x="2183" y="947"/>
                      <a:pt x="2123" y="987"/>
                      <a:pt x="2123" y="987"/>
                    </a:cubicBezTo>
                    <a:cubicBezTo>
                      <a:pt x="2126" y="998"/>
                      <a:pt x="2125" y="1011"/>
                      <a:pt x="2132" y="1020"/>
                    </a:cubicBezTo>
                    <a:cubicBezTo>
                      <a:pt x="2137" y="1027"/>
                      <a:pt x="2150" y="1022"/>
                      <a:pt x="2156" y="1028"/>
                    </a:cubicBezTo>
                    <a:cubicBezTo>
                      <a:pt x="2162" y="1034"/>
                      <a:pt x="2161" y="1045"/>
                      <a:pt x="2164" y="1053"/>
                    </a:cubicBezTo>
                    <a:cubicBezTo>
                      <a:pt x="2112" y="1070"/>
                      <a:pt x="2117" y="1069"/>
                      <a:pt x="2082" y="1102"/>
                    </a:cubicBezTo>
                    <a:cubicBezTo>
                      <a:pt x="2071" y="1138"/>
                      <a:pt x="2072" y="1166"/>
                      <a:pt x="2099" y="1193"/>
                    </a:cubicBezTo>
                    <a:cubicBezTo>
                      <a:pt x="2042" y="1211"/>
                      <a:pt x="2061" y="1196"/>
                      <a:pt x="2033" y="1226"/>
                    </a:cubicBezTo>
                    <a:cubicBezTo>
                      <a:pt x="2024" y="1265"/>
                      <a:pt x="2020" y="1271"/>
                      <a:pt x="1983" y="1283"/>
                    </a:cubicBezTo>
                    <a:cubicBezTo>
                      <a:pt x="1972" y="1251"/>
                      <a:pt x="1966" y="1244"/>
                      <a:pt x="1934" y="1234"/>
                    </a:cubicBezTo>
                    <a:cubicBezTo>
                      <a:pt x="1929" y="1228"/>
                      <a:pt x="1919" y="1225"/>
                      <a:pt x="1918" y="1217"/>
                    </a:cubicBezTo>
                    <a:cubicBezTo>
                      <a:pt x="1911" y="1180"/>
                      <a:pt x="1975" y="1185"/>
                      <a:pt x="1876" y="1201"/>
                    </a:cubicBezTo>
                    <a:cubicBezTo>
                      <a:pt x="1869" y="1211"/>
                      <a:pt x="1849" y="1248"/>
                      <a:pt x="1835" y="1250"/>
                    </a:cubicBezTo>
                    <a:cubicBezTo>
                      <a:pt x="1826" y="1252"/>
                      <a:pt x="1820" y="1238"/>
                      <a:pt x="1811" y="1234"/>
                    </a:cubicBezTo>
                    <a:cubicBezTo>
                      <a:pt x="1795" y="1226"/>
                      <a:pt x="1778" y="1223"/>
                      <a:pt x="1761" y="1217"/>
                    </a:cubicBezTo>
                    <a:cubicBezTo>
                      <a:pt x="1696" y="1235"/>
                      <a:pt x="1726" y="1239"/>
                      <a:pt x="1704" y="1291"/>
                    </a:cubicBezTo>
                    <a:cubicBezTo>
                      <a:pt x="1697" y="1307"/>
                      <a:pt x="1681" y="1318"/>
                      <a:pt x="1671" y="1333"/>
                    </a:cubicBezTo>
                    <a:cubicBezTo>
                      <a:pt x="1681" y="1348"/>
                      <a:pt x="1695" y="1359"/>
                      <a:pt x="1704" y="1374"/>
                    </a:cubicBezTo>
                    <a:cubicBezTo>
                      <a:pt x="1739" y="1432"/>
                      <a:pt x="1683" y="1368"/>
                      <a:pt x="1728" y="1415"/>
                    </a:cubicBezTo>
                    <a:cubicBezTo>
                      <a:pt x="1725" y="1431"/>
                      <a:pt x="1728" y="1450"/>
                      <a:pt x="1720" y="1464"/>
                    </a:cubicBezTo>
                    <a:cubicBezTo>
                      <a:pt x="1716" y="1472"/>
                      <a:pt x="1702" y="1467"/>
                      <a:pt x="1695" y="1472"/>
                    </a:cubicBezTo>
                    <a:cubicBezTo>
                      <a:pt x="1685" y="1478"/>
                      <a:pt x="1668" y="1505"/>
                      <a:pt x="1663" y="1514"/>
                    </a:cubicBezTo>
                    <a:cubicBezTo>
                      <a:pt x="1633" y="1574"/>
                      <a:pt x="1675" y="1502"/>
                      <a:pt x="1646" y="1563"/>
                    </a:cubicBezTo>
                    <a:cubicBezTo>
                      <a:pt x="1633" y="1590"/>
                      <a:pt x="1609" y="1602"/>
                      <a:pt x="1597" y="1629"/>
                    </a:cubicBezTo>
                    <a:cubicBezTo>
                      <a:pt x="1577" y="1674"/>
                      <a:pt x="1565" y="1732"/>
                      <a:pt x="1531" y="1769"/>
                    </a:cubicBezTo>
                    <a:cubicBezTo>
                      <a:pt x="1525" y="1785"/>
                      <a:pt x="1520" y="1802"/>
                      <a:pt x="1514" y="1818"/>
                    </a:cubicBezTo>
                    <a:cubicBezTo>
                      <a:pt x="1508" y="1836"/>
                      <a:pt x="1487" y="1845"/>
                      <a:pt x="1473" y="1859"/>
                    </a:cubicBezTo>
                    <a:cubicBezTo>
                      <a:pt x="1450" y="1882"/>
                      <a:pt x="1423" y="1903"/>
                      <a:pt x="1399" y="1925"/>
                    </a:cubicBezTo>
                    <a:cubicBezTo>
                      <a:pt x="1376" y="1889"/>
                      <a:pt x="1381" y="1874"/>
                      <a:pt x="1342" y="1900"/>
                    </a:cubicBezTo>
                    <a:cubicBezTo>
                      <a:pt x="1318" y="1968"/>
                      <a:pt x="1239" y="1954"/>
                      <a:pt x="1177" y="1974"/>
                    </a:cubicBezTo>
                    <a:cubicBezTo>
                      <a:pt x="1147" y="1955"/>
                      <a:pt x="1128" y="1926"/>
                      <a:pt x="1103" y="1900"/>
                    </a:cubicBezTo>
                    <a:cubicBezTo>
                      <a:pt x="1085" y="1844"/>
                      <a:pt x="1100" y="1863"/>
                      <a:pt x="1070" y="1835"/>
                    </a:cubicBezTo>
                    <a:cubicBezTo>
                      <a:pt x="1054" y="1785"/>
                      <a:pt x="1036" y="1769"/>
                      <a:pt x="1087" y="1736"/>
                    </a:cubicBezTo>
                    <a:cubicBezTo>
                      <a:pt x="1075" y="1703"/>
                      <a:pt x="1063" y="1689"/>
                      <a:pt x="1029" y="1678"/>
                    </a:cubicBezTo>
                    <a:cubicBezTo>
                      <a:pt x="988" y="1691"/>
                      <a:pt x="971" y="1731"/>
                      <a:pt x="930" y="1744"/>
                    </a:cubicBezTo>
                    <a:cubicBezTo>
                      <a:pt x="875" y="1726"/>
                      <a:pt x="907" y="1756"/>
                      <a:pt x="873" y="1769"/>
                    </a:cubicBezTo>
                    <a:cubicBezTo>
                      <a:pt x="847" y="1779"/>
                      <a:pt x="817" y="1778"/>
                      <a:pt x="790" y="1785"/>
                    </a:cubicBezTo>
                    <a:cubicBezTo>
                      <a:pt x="781" y="1791"/>
                      <a:pt x="755" y="1813"/>
                      <a:pt x="741" y="1810"/>
                    </a:cubicBezTo>
                    <a:cubicBezTo>
                      <a:pt x="733" y="1808"/>
                      <a:pt x="730" y="1798"/>
                      <a:pt x="724" y="1793"/>
                    </a:cubicBezTo>
                    <a:cubicBezTo>
                      <a:pt x="717" y="1787"/>
                      <a:pt x="708" y="1782"/>
                      <a:pt x="700" y="1777"/>
                    </a:cubicBezTo>
                    <a:cubicBezTo>
                      <a:pt x="683" y="1724"/>
                      <a:pt x="687" y="1728"/>
                      <a:pt x="634" y="1711"/>
                    </a:cubicBezTo>
                    <a:cubicBezTo>
                      <a:pt x="631" y="1703"/>
                      <a:pt x="633" y="1691"/>
                      <a:pt x="626" y="1686"/>
                    </a:cubicBezTo>
                    <a:cubicBezTo>
                      <a:pt x="617" y="1679"/>
                      <a:pt x="603" y="1682"/>
                      <a:pt x="593" y="1678"/>
                    </a:cubicBezTo>
                    <a:cubicBezTo>
                      <a:pt x="584" y="1674"/>
                      <a:pt x="577" y="1666"/>
                      <a:pt x="568" y="1662"/>
                    </a:cubicBezTo>
                    <a:cubicBezTo>
                      <a:pt x="537" y="1647"/>
                      <a:pt x="501" y="1647"/>
                      <a:pt x="469" y="1637"/>
                    </a:cubicBezTo>
                    <a:cubicBezTo>
                      <a:pt x="439" y="1617"/>
                      <a:pt x="422" y="1608"/>
                      <a:pt x="387" y="1621"/>
                    </a:cubicBezTo>
                    <a:cubicBezTo>
                      <a:pt x="378" y="1648"/>
                      <a:pt x="362" y="1662"/>
                      <a:pt x="346" y="1686"/>
                    </a:cubicBezTo>
                    <a:cubicBezTo>
                      <a:pt x="320" y="1767"/>
                      <a:pt x="399" y="1739"/>
                      <a:pt x="264" y="1752"/>
                    </a:cubicBezTo>
                    <a:cubicBezTo>
                      <a:pt x="261" y="1760"/>
                      <a:pt x="255" y="1768"/>
                      <a:pt x="255" y="1777"/>
                    </a:cubicBezTo>
                    <a:cubicBezTo>
                      <a:pt x="255" y="1788"/>
                      <a:pt x="271" y="1801"/>
                      <a:pt x="264" y="1810"/>
                    </a:cubicBezTo>
                    <a:cubicBezTo>
                      <a:pt x="253" y="1823"/>
                      <a:pt x="214" y="1826"/>
                      <a:pt x="214" y="1826"/>
                    </a:cubicBezTo>
                    <a:cubicBezTo>
                      <a:pt x="206" y="1832"/>
                      <a:pt x="191" y="1833"/>
                      <a:pt x="190" y="1843"/>
                    </a:cubicBezTo>
                    <a:cubicBezTo>
                      <a:pt x="182" y="1906"/>
                      <a:pt x="255" y="1927"/>
                      <a:pt x="297" y="1942"/>
                    </a:cubicBezTo>
                    <a:cubicBezTo>
                      <a:pt x="321" y="1966"/>
                      <a:pt x="343" y="1975"/>
                      <a:pt x="354" y="2007"/>
                    </a:cubicBezTo>
                    <a:cubicBezTo>
                      <a:pt x="345" y="2034"/>
                      <a:pt x="331" y="2055"/>
                      <a:pt x="321" y="2081"/>
                    </a:cubicBezTo>
                    <a:cubicBezTo>
                      <a:pt x="341" y="2138"/>
                      <a:pt x="289" y="2126"/>
                      <a:pt x="247" y="2139"/>
                    </a:cubicBezTo>
                    <a:cubicBezTo>
                      <a:pt x="219" y="2158"/>
                      <a:pt x="208" y="2165"/>
                      <a:pt x="198" y="2197"/>
                    </a:cubicBezTo>
                    <a:cubicBezTo>
                      <a:pt x="184" y="2314"/>
                      <a:pt x="212" y="2234"/>
                      <a:pt x="148" y="2254"/>
                    </a:cubicBezTo>
                    <a:cubicBezTo>
                      <a:pt x="116" y="2304"/>
                      <a:pt x="153" y="2260"/>
                      <a:pt x="74" y="2287"/>
                    </a:cubicBezTo>
                    <a:cubicBezTo>
                      <a:pt x="65" y="2290"/>
                      <a:pt x="46" y="2323"/>
                      <a:pt x="42" y="2328"/>
                    </a:cubicBezTo>
                    <a:cubicBezTo>
                      <a:pt x="23" y="2351"/>
                      <a:pt x="10" y="2365"/>
                      <a:pt x="0" y="2394"/>
                    </a:cubicBezTo>
                    <a:cubicBezTo>
                      <a:pt x="7" y="2427"/>
                      <a:pt x="17" y="2499"/>
                      <a:pt x="33" y="2526"/>
                    </a:cubicBezTo>
                    <a:cubicBezTo>
                      <a:pt x="41" y="2539"/>
                      <a:pt x="55" y="2548"/>
                      <a:pt x="66" y="2559"/>
                    </a:cubicBezTo>
                    <a:cubicBezTo>
                      <a:pt x="72" y="2575"/>
                      <a:pt x="69" y="2598"/>
                      <a:pt x="83" y="2608"/>
                    </a:cubicBezTo>
                    <a:cubicBezTo>
                      <a:pt x="98" y="2618"/>
                      <a:pt x="108" y="2633"/>
                      <a:pt x="124" y="2641"/>
                    </a:cubicBezTo>
                    <a:cubicBezTo>
                      <a:pt x="161" y="2659"/>
                      <a:pt x="231" y="2662"/>
                      <a:pt x="264" y="2666"/>
                    </a:cubicBezTo>
                    <a:cubicBezTo>
                      <a:pt x="301" y="2678"/>
                      <a:pt x="311" y="2713"/>
                      <a:pt x="338" y="2740"/>
                    </a:cubicBezTo>
                    <a:cubicBezTo>
                      <a:pt x="354" y="2788"/>
                      <a:pt x="342" y="2837"/>
                      <a:pt x="371" y="2880"/>
                    </a:cubicBezTo>
                    <a:cubicBezTo>
                      <a:pt x="388" y="2931"/>
                      <a:pt x="440" y="2930"/>
                      <a:pt x="486" y="2945"/>
                    </a:cubicBezTo>
                    <a:cubicBezTo>
                      <a:pt x="552" y="2934"/>
                      <a:pt x="526" y="2931"/>
                      <a:pt x="576" y="2912"/>
                    </a:cubicBezTo>
                    <a:cubicBezTo>
                      <a:pt x="625" y="2961"/>
                      <a:pt x="633" y="2962"/>
                      <a:pt x="708" y="2970"/>
                    </a:cubicBezTo>
                    <a:cubicBezTo>
                      <a:pt x="723" y="3016"/>
                      <a:pt x="756" y="3046"/>
                      <a:pt x="782" y="3085"/>
                    </a:cubicBezTo>
                    <a:cubicBezTo>
                      <a:pt x="785" y="3113"/>
                      <a:pt x="786" y="3141"/>
                      <a:pt x="790" y="3168"/>
                    </a:cubicBezTo>
                    <a:cubicBezTo>
                      <a:pt x="794" y="3196"/>
                      <a:pt x="819" y="3209"/>
                      <a:pt x="831" y="3233"/>
                    </a:cubicBezTo>
                    <a:cubicBezTo>
                      <a:pt x="844" y="3259"/>
                      <a:pt x="851" y="3289"/>
                      <a:pt x="864" y="3316"/>
                    </a:cubicBezTo>
                    <a:cubicBezTo>
                      <a:pt x="938" y="3290"/>
                      <a:pt x="866" y="3287"/>
                      <a:pt x="980" y="3299"/>
                    </a:cubicBezTo>
                    <a:cubicBezTo>
                      <a:pt x="1013" y="3313"/>
                      <a:pt x="1045" y="3321"/>
                      <a:pt x="1078" y="3332"/>
                    </a:cubicBezTo>
                    <a:cubicBezTo>
                      <a:pt x="1103" y="3349"/>
                      <a:pt x="1135" y="3379"/>
                      <a:pt x="1169" y="3340"/>
                    </a:cubicBezTo>
                    <a:cubicBezTo>
                      <a:pt x="1186" y="3321"/>
                      <a:pt x="1170" y="3290"/>
                      <a:pt x="1177" y="3266"/>
                    </a:cubicBezTo>
                    <a:cubicBezTo>
                      <a:pt x="1179" y="3259"/>
                      <a:pt x="1188" y="3255"/>
                      <a:pt x="1194" y="3250"/>
                    </a:cubicBezTo>
                    <a:cubicBezTo>
                      <a:pt x="1222" y="3222"/>
                      <a:pt x="1243" y="3197"/>
                      <a:pt x="1276" y="3176"/>
                    </a:cubicBezTo>
                    <a:cubicBezTo>
                      <a:pt x="1265" y="3106"/>
                      <a:pt x="1260" y="3137"/>
                      <a:pt x="1243" y="3085"/>
                    </a:cubicBezTo>
                    <a:cubicBezTo>
                      <a:pt x="1295" y="3007"/>
                      <a:pt x="1190" y="3150"/>
                      <a:pt x="1375" y="3052"/>
                    </a:cubicBezTo>
                    <a:cubicBezTo>
                      <a:pt x="1392" y="3043"/>
                      <a:pt x="1380" y="3014"/>
                      <a:pt x="1383" y="2995"/>
                    </a:cubicBezTo>
                    <a:cubicBezTo>
                      <a:pt x="1405" y="2997"/>
                      <a:pt x="1467" y="2991"/>
                      <a:pt x="1490" y="3019"/>
                    </a:cubicBezTo>
                    <a:cubicBezTo>
                      <a:pt x="1500" y="3031"/>
                      <a:pt x="1503" y="3091"/>
                      <a:pt x="1506" y="3094"/>
                    </a:cubicBezTo>
                    <a:cubicBezTo>
                      <a:pt x="1518" y="3106"/>
                      <a:pt x="1539" y="3099"/>
                      <a:pt x="1556" y="3102"/>
                    </a:cubicBezTo>
                    <a:cubicBezTo>
                      <a:pt x="1615" y="3087"/>
                      <a:pt x="1592" y="3059"/>
                      <a:pt x="1654" y="3044"/>
                    </a:cubicBezTo>
                    <a:cubicBezTo>
                      <a:pt x="1675" y="3025"/>
                      <a:pt x="1686" y="3014"/>
                      <a:pt x="1695" y="2987"/>
                    </a:cubicBezTo>
                    <a:cubicBezTo>
                      <a:pt x="1692" y="2962"/>
                      <a:pt x="1696" y="2935"/>
                      <a:pt x="1687" y="2912"/>
                    </a:cubicBezTo>
                    <a:cubicBezTo>
                      <a:pt x="1684" y="2904"/>
                      <a:pt x="1669" y="2910"/>
                      <a:pt x="1663" y="2904"/>
                    </a:cubicBezTo>
                    <a:cubicBezTo>
                      <a:pt x="1657" y="2898"/>
                      <a:pt x="1657" y="2888"/>
                      <a:pt x="1654" y="2880"/>
                    </a:cubicBezTo>
                    <a:cubicBezTo>
                      <a:pt x="1657" y="2869"/>
                      <a:pt x="1658" y="2857"/>
                      <a:pt x="1663" y="2847"/>
                    </a:cubicBezTo>
                    <a:cubicBezTo>
                      <a:pt x="1666" y="2840"/>
                      <a:pt x="1678" y="2838"/>
                      <a:pt x="1679" y="2830"/>
                    </a:cubicBezTo>
                    <a:cubicBezTo>
                      <a:pt x="1680" y="2822"/>
                      <a:pt x="1666" y="2783"/>
                      <a:pt x="1663" y="2773"/>
                    </a:cubicBezTo>
                    <a:cubicBezTo>
                      <a:pt x="1700" y="2715"/>
                      <a:pt x="1696" y="2731"/>
                      <a:pt x="1786" y="2723"/>
                    </a:cubicBezTo>
                    <a:cubicBezTo>
                      <a:pt x="1827" y="2697"/>
                      <a:pt x="1817" y="2717"/>
                      <a:pt x="1860" y="2731"/>
                    </a:cubicBezTo>
                    <a:cubicBezTo>
                      <a:pt x="1964" y="2722"/>
                      <a:pt x="1963" y="2700"/>
                      <a:pt x="1992" y="2781"/>
                    </a:cubicBezTo>
                    <a:cubicBezTo>
                      <a:pt x="2001" y="2887"/>
                      <a:pt x="1978" y="2893"/>
                      <a:pt x="2074" y="2880"/>
                    </a:cubicBezTo>
                    <a:cubicBezTo>
                      <a:pt x="2082" y="2877"/>
                      <a:pt x="2092" y="2876"/>
                      <a:pt x="2099" y="2871"/>
                    </a:cubicBezTo>
                    <a:cubicBezTo>
                      <a:pt x="2114" y="2859"/>
                      <a:pt x="2121" y="2833"/>
                      <a:pt x="2140" y="2830"/>
                    </a:cubicBezTo>
                    <a:cubicBezTo>
                      <a:pt x="2159" y="2827"/>
                      <a:pt x="2178" y="2825"/>
                      <a:pt x="2197" y="2822"/>
                    </a:cubicBezTo>
                    <a:cubicBezTo>
                      <a:pt x="2200" y="2814"/>
                      <a:pt x="2198" y="2800"/>
                      <a:pt x="2206" y="2797"/>
                    </a:cubicBezTo>
                    <a:cubicBezTo>
                      <a:pt x="2244" y="2785"/>
                      <a:pt x="2244" y="2814"/>
                      <a:pt x="2271" y="2822"/>
                    </a:cubicBezTo>
                    <a:cubicBezTo>
                      <a:pt x="2290" y="2827"/>
                      <a:pt x="2310" y="2827"/>
                      <a:pt x="2329" y="2830"/>
                    </a:cubicBezTo>
                    <a:cubicBezTo>
                      <a:pt x="2353" y="2854"/>
                      <a:pt x="2375" y="2884"/>
                      <a:pt x="2395" y="2912"/>
                    </a:cubicBezTo>
                    <a:cubicBezTo>
                      <a:pt x="2406" y="2968"/>
                      <a:pt x="2413" y="2950"/>
                      <a:pt x="2428" y="2995"/>
                    </a:cubicBezTo>
                    <a:cubicBezTo>
                      <a:pt x="2400" y="3080"/>
                      <a:pt x="2380" y="3180"/>
                      <a:pt x="2485" y="3200"/>
                    </a:cubicBezTo>
                    <a:cubicBezTo>
                      <a:pt x="2507" y="3195"/>
                      <a:pt x="2529" y="3189"/>
                      <a:pt x="2551" y="3184"/>
                    </a:cubicBezTo>
                    <a:cubicBezTo>
                      <a:pt x="2568" y="3180"/>
                      <a:pt x="2601" y="3168"/>
                      <a:pt x="2601" y="3168"/>
                    </a:cubicBezTo>
                    <a:cubicBezTo>
                      <a:pt x="2617" y="3192"/>
                      <a:pt x="2624" y="3215"/>
                      <a:pt x="2634" y="3242"/>
                    </a:cubicBezTo>
                    <a:cubicBezTo>
                      <a:pt x="2623" y="3271"/>
                      <a:pt x="2606" y="3278"/>
                      <a:pt x="2584" y="3299"/>
                    </a:cubicBezTo>
                    <a:cubicBezTo>
                      <a:pt x="2590" y="3310"/>
                      <a:pt x="2594" y="3322"/>
                      <a:pt x="2601" y="3332"/>
                    </a:cubicBezTo>
                    <a:cubicBezTo>
                      <a:pt x="2605" y="3338"/>
                      <a:pt x="2615" y="3342"/>
                      <a:pt x="2617" y="3349"/>
                    </a:cubicBezTo>
                    <a:cubicBezTo>
                      <a:pt x="2643" y="3439"/>
                      <a:pt x="2603" y="3392"/>
                      <a:pt x="2642" y="3431"/>
                    </a:cubicBezTo>
                    <a:cubicBezTo>
                      <a:pt x="2678" y="3419"/>
                      <a:pt x="2699" y="3392"/>
                      <a:pt x="2724" y="3365"/>
                    </a:cubicBezTo>
                    <a:cubicBezTo>
                      <a:pt x="2729" y="3373"/>
                      <a:pt x="2734" y="3382"/>
                      <a:pt x="2740" y="3390"/>
                    </a:cubicBezTo>
                    <a:cubicBezTo>
                      <a:pt x="2745" y="3396"/>
                      <a:pt x="2756" y="3398"/>
                      <a:pt x="2757" y="3406"/>
                    </a:cubicBezTo>
                    <a:cubicBezTo>
                      <a:pt x="2762" y="3456"/>
                      <a:pt x="2749" y="3491"/>
                      <a:pt x="2724" y="3530"/>
                    </a:cubicBezTo>
                    <a:cubicBezTo>
                      <a:pt x="2776" y="3580"/>
                      <a:pt x="2765" y="3562"/>
                      <a:pt x="2815" y="3530"/>
                    </a:cubicBezTo>
                    <a:cubicBezTo>
                      <a:pt x="2856" y="3534"/>
                      <a:pt x="2901" y="3528"/>
                      <a:pt x="2938" y="3546"/>
                    </a:cubicBezTo>
                    <a:cubicBezTo>
                      <a:pt x="2956" y="3555"/>
                      <a:pt x="2987" y="3579"/>
                      <a:pt x="2987" y="3579"/>
                    </a:cubicBezTo>
                    <a:cubicBezTo>
                      <a:pt x="2998" y="3576"/>
                      <a:pt x="3017" y="3582"/>
                      <a:pt x="3020" y="3571"/>
                    </a:cubicBezTo>
                    <a:cubicBezTo>
                      <a:pt x="3025" y="3554"/>
                      <a:pt x="3004" y="3521"/>
                      <a:pt x="3004" y="3521"/>
                    </a:cubicBezTo>
                    <a:cubicBezTo>
                      <a:pt x="3015" y="3489"/>
                      <a:pt x="3025" y="3482"/>
                      <a:pt x="3053" y="3464"/>
                    </a:cubicBezTo>
                    <a:cubicBezTo>
                      <a:pt x="3068" y="3416"/>
                      <a:pt x="3056" y="3367"/>
                      <a:pt x="3111" y="3349"/>
                    </a:cubicBezTo>
                    <a:cubicBezTo>
                      <a:pt x="3137" y="3322"/>
                      <a:pt x="3158" y="3293"/>
                      <a:pt x="3185" y="3266"/>
                    </a:cubicBezTo>
                    <a:cubicBezTo>
                      <a:pt x="3193" y="3242"/>
                      <a:pt x="3198" y="3196"/>
                      <a:pt x="3177" y="3176"/>
                    </a:cubicBezTo>
                    <a:cubicBezTo>
                      <a:pt x="3161" y="3160"/>
                      <a:pt x="3133" y="3164"/>
                      <a:pt x="3111" y="3159"/>
                    </a:cubicBezTo>
                    <a:cubicBezTo>
                      <a:pt x="3140" y="3140"/>
                      <a:pt x="3141" y="3122"/>
                      <a:pt x="3160" y="3094"/>
                    </a:cubicBezTo>
                    <a:cubicBezTo>
                      <a:pt x="3151" y="3058"/>
                      <a:pt x="3138" y="3049"/>
                      <a:pt x="3119" y="3019"/>
                    </a:cubicBezTo>
                    <a:cubicBezTo>
                      <a:pt x="3125" y="2953"/>
                      <a:pt x="3118" y="2928"/>
                      <a:pt x="3152" y="2880"/>
                    </a:cubicBezTo>
                    <a:cubicBezTo>
                      <a:pt x="3155" y="2872"/>
                      <a:pt x="3156" y="2863"/>
                      <a:pt x="3160" y="2855"/>
                    </a:cubicBezTo>
                    <a:cubicBezTo>
                      <a:pt x="3164" y="2848"/>
                      <a:pt x="3176" y="2846"/>
                      <a:pt x="3177" y="2838"/>
                    </a:cubicBezTo>
                    <a:cubicBezTo>
                      <a:pt x="3179" y="2822"/>
                      <a:pt x="3176" y="2804"/>
                      <a:pt x="3168" y="2789"/>
                    </a:cubicBezTo>
                    <a:cubicBezTo>
                      <a:pt x="3164" y="2780"/>
                      <a:pt x="3151" y="2779"/>
                      <a:pt x="3144" y="2773"/>
                    </a:cubicBezTo>
                    <a:cubicBezTo>
                      <a:pt x="3123" y="2756"/>
                      <a:pt x="3103" y="2695"/>
                      <a:pt x="3086" y="2690"/>
                    </a:cubicBezTo>
                    <a:cubicBezTo>
                      <a:pt x="3065" y="2684"/>
                      <a:pt x="3042" y="2685"/>
                      <a:pt x="3020" y="2682"/>
                    </a:cubicBezTo>
                    <a:cubicBezTo>
                      <a:pt x="3014" y="2576"/>
                      <a:pt x="3032" y="2543"/>
                      <a:pt x="2954" y="2493"/>
                    </a:cubicBezTo>
                    <a:cubicBezTo>
                      <a:pt x="2949" y="2501"/>
                      <a:pt x="2945" y="2511"/>
                      <a:pt x="2938" y="2518"/>
                    </a:cubicBezTo>
                    <a:cubicBezTo>
                      <a:pt x="2923" y="2531"/>
                      <a:pt x="2889" y="2550"/>
                      <a:pt x="2889" y="2550"/>
                    </a:cubicBezTo>
                    <a:cubicBezTo>
                      <a:pt x="2878" y="2547"/>
                      <a:pt x="2862" y="2552"/>
                      <a:pt x="2856" y="2542"/>
                    </a:cubicBezTo>
                    <a:cubicBezTo>
                      <a:pt x="2826" y="2493"/>
                      <a:pt x="2897" y="2526"/>
                      <a:pt x="2856" y="2485"/>
                    </a:cubicBezTo>
                    <a:cubicBezTo>
                      <a:pt x="2842" y="2471"/>
                      <a:pt x="2806" y="2452"/>
                      <a:pt x="2806" y="2452"/>
                    </a:cubicBezTo>
                    <a:cubicBezTo>
                      <a:pt x="2811" y="2419"/>
                      <a:pt x="2835" y="2354"/>
                      <a:pt x="2815" y="2320"/>
                    </a:cubicBezTo>
                    <a:cubicBezTo>
                      <a:pt x="2811" y="2312"/>
                      <a:pt x="2798" y="2315"/>
                      <a:pt x="2790" y="2312"/>
                    </a:cubicBezTo>
                    <a:cubicBezTo>
                      <a:pt x="2784" y="2293"/>
                      <a:pt x="2784" y="2281"/>
                      <a:pt x="2765" y="2271"/>
                    </a:cubicBezTo>
                    <a:cubicBezTo>
                      <a:pt x="2750" y="2263"/>
                      <a:pt x="2716" y="2254"/>
                      <a:pt x="2716" y="2254"/>
                    </a:cubicBezTo>
                    <a:cubicBezTo>
                      <a:pt x="2704" y="2219"/>
                      <a:pt x="2685" y="2197"/>
                      <a:pt x="2658" y="2172"/>
                    </a:cubicBezTo>
                    <a:cubicBezTo>
                      <a:pt x="2650" y="2129"/>
                      <a:pt x="2646" y="2126"/>
                      <a:pt x="2617" y="2098"/>
                    </a:cubicBezTo>
                    <a:cubicBezTo>
                      <a:pt x="2603" y="2101"/>
                      <a:pt x="2589" y="2100"/>
                      <a:pt x="2576" y="2106"/>
                    </a:cubicBezTo>
                    <a:cubicBezTo>
                      <a:pt x="2555" y="2115"/>
                      <a:pt x="2559" y="2130"/>
                      <a:pt x="2551" y="2147"/>
                    </a:cubicBezTo>
                    <a:cubicBezTo>
                      <a:pt x="2539" y="2172"/>
                      <a:pt x="2528" y="2194"/>
                      <a:pt x="2518" y="2221"/>
                    </a:cubicBezTo>
                    <a:cubicBezTo>
                      <a:pt x="2502" y="2218"/>
                      <a:pt x="2483" y="2221"/>
                      <a:pt x="2469" y="2213"/>
                    </a:cubicBezTo>
                    <a:cubicBezTo>
                      <a:pt x="2461" y="2209"/>
                      <a:pt x="2464" y="2196"/>
                      <a:pt x="2461" y="2188"/>
                    </a:cubicBezTo>
                    <a:cubicBezTo>
                      <a:pt x="2451" y="2158"/>
                      <a:pt x="2454" y="2168"/>
                      <a:pt x="2436" y="2139"/>
                    </a:cubicBezTo>
                    <a:cubicBezTo>
                      <a:pt x="2439" y="2123"/>
                      <a:pt x="2430" y="2100"/>
                      <a:pt x="2444" y="2090"/>
                    </a:cubicBezTo>
                    <a:cubicBezTo>
                      <a:pt x="2464" y="2076"/>
                      <a:pt x="2494" y="2088"/>
                      <a:pt x="2518" y="2081"/>
                    </a:cubicBezTo>
                    <a:cubicBezTo>
                      <a:pt x="2526" y="2079"/>
                      <a:pt x="2529" y="2070"/>
                      <a:pt x="2535" y="2065"/>
                    </a:cubicBezTo>
                    <a:cubicBezTo>
                      <a:pt x="2541" y="1990"/>
                      <a:pt x="2547" y="1970"/>
                      <a:pt x="2527" y="1909"/>
                    </a:cubicBezTo>
                    <a:cubicBezTo>
                      <a:pt x="2539" y="1896"/>
                      <a:pt x="2565" y="1893"/>
                      <a:pt x="2568" y="1876"/>
                    </a:cubicBezTo>
                    <a:cubicBezTo>
                      <a:pt x="2580" y="1808"/>
                      <a:pt x="2570" y="1810"/>
                      <a:pt x="2535" y="1785"/>
                    </a:cubicBezTo>
                    <a:cubicBezTo>
                      <a:pt x="2558" y="1749"/>
                      <a:pt x="2561" y="1742"/>
                      <a:pt x="2518" y="1728"/>
                    </a:cubicBezTo>
                    <a:cubicBezTo>
                      <a:pt x="2521" y="1720"/>
                      <a:pt x="2529" y="1712"/>
                      <a:pt x="2527" y="1703"/>
                    </a:cubicBezTo>
                    <a:cubicBezTo>
                      <a:pt x="2526" y="1695"/>
                      <a:pt x="2516" y="1691"/>
                      <a:pt x="2510" y="1686"/>
                    </a:cubicBezTo>
                    <a:cubicBezTo>
                      <a:pt x="2435" y="1630"/>
                      <a:pt x="2483" y="1676"/>
                      <a:pt x="2444" y="1637"/>
                    </a:cubicBezTo>
                    <a:cubicBezTo>
                      <a:pt x="2459" y="1532"/>
                      <a:pt x="2444" y="1556"/>
                      <a:pt x="2576" y="1547"/>
                    </a:cubicBezTo>
                    <a:cubicBezTo>
                      <a:pt x="2603" y="1529"/>
                      <a:pt x="2614" y="1507"/>
                      <a:pt x="2642" y="1489"/>
                    </a:cubicBezTo>
                    <a:cubicBezTo>
                      <a:pt x="2650" y="1492"/>
                      <a:pt x="2660" y="1491"/>
                      <a:pt x="2666" y="1497"/>
                    </a:cubicBezTo>
                    <a:cubicBezTo>
                      <a:pt x="2672" y="1503"/>
                      <a:pt x="2667" y="1519"/>
                      <a:pt x="2675" y="1522"/>
                    </a:cubicBezTo>
                    <a:cubicBezTo>
                      <a:pt x="2704" y="1532"/>
                      <a:pt x="2735" y="1527"/>
                      <a:pt x="2765" y="1530"/>
                    </a:cubicBezTo>
                    <a:cubicBezTo>
                      <a:pt x="2779" y="1527"/>
                      <a:pt x="2793" y="1528"/>
                      <a:pt x="2806" y="1522"/>
                    </a:cubicBezTo>
                    <a:cubicBezTo>
                      <a:pt x="2832" y="1511"/>
                      <a:pt x="2823" y="1486"/>
                      <a:pt x="2831" y="1464"/>
                    </a:cubicBezTo>
                    <a:cubicBezTo>
                      <a:pt x="2841" y="1437"/>
                      <a:pt x="2848" y="1440"/>
                      <a:pt x="2872" y="1431"/>
                    </a:cubicBezTo>
                    <a:cubicBezTo>
                      <a:pt x="2895" y="1410"/>
                      <a:pt x="2920" y="1408"/>
                      <a:pt x="2946" y="1390"/>
                    </a:cubicBezTo>
                    <a:cubicBezTo>
                      <a:pt x="2990" y="1434"/>
                      <a:pt x="2943" y="1467"/>
                      <a:pt x="3012" y="1489"/>
                    </a:cubicBezTo>
                    <a:cubicBezTo>
                      <a:pt x="3028" y="1486"/>
                      <a:pt x="3047" y="1491"/>
                      <a:pt x="3061" y="1481"/>
                    </a:cubicBezTo>
                    <a:cubicBezTo>
                      <a:pt x="3084" y="1465"/>
                      <a:pt x="3091" y="1434"/>
                      <a:pt x="3111" y="1415"/>
                    </a:cubicBezTo>
                    <a:cubicBezTo>
                      <a:pt x="3136" y="1492"/>
                      <a:pt x="3095" y="1380"/>
                      <a:pt x="3144" y="1464"/>
                    </a:cubicBezTo>
                    <a:cubicBezTo>
                      <a:pt x="3171" y="1511"/>
                      <a:pt x="3128" y="1489"/>
                      <a:pt x="3177" y="1505"/>
                    </a:cubicBezTo>
                    <a:cubicBezTo>
                      <a:pt x="3193" y="1502"/>
                      <a:pt x="3213" y="1507"/>
                      <a:pt x="3226" y="1497"/>
                    </a:cubicBezTo>
                    <a:cubicBezTo>
                      <a:pt x="3242" y="1485"/>
                      <a:pt x="3233" y="1458"/>
                      <a:pt x="3242" y="1440"/>
                    </a:cubicBezTo>
                    <a:cubicBezTo>
                      <a:pt x="3257" y="1410"/>
                      <a:pt x="3278" y="1400"/>
                      <a:pt x="3308" y="1390"/>
                    </a:cubicBezTo>
                    <a:cubicBezTo>
                      <a:pt x="3314" y="1385"/>
                      <a:pt x="3323" y="1381"/>
                      <a:pt x="3325" y="1374"/>
                    </a:cubicBezTo>
                    <a:cubicBezTo>
                      <a:pt x="3331" y="1356"/>
                      <a:pt x="3321" y="1331"/>
                      <a:pt x="3333" y="1316"/>
                    </a:cubicBezTo>
                    <a:cubicBezTo>
                      <a:pt x="3343" y="1302"/>
                      <a:pt x="3382" y="1300"/>
                      <a:pt x="3382" y="1300"/>
                    </a:cubicBezTo>
                    <a:cubicBezTo>
                      <a:pt x="3397" y="1258"/>
                      <a:pt x="3442" y="1240"/>
                      <a:pt x="3473" y="1209"/>
                    </a:cubicBezTo>
                    <a:cubicBezTo>
                      <a:pt x="3476" y="1201"/>
                      <a:pt x="3475" y="1190"/>
                      <a:pt x="3481" y="1184"/>
                    </a:cubicBezTo>
                    <a:cubicBezTo>
                      <a:pt x="3493" y="1172"/>
                      <a:pt x="3561" y="1165"/>
                      <a:pt x="3580" y="1160"/>
                    </a:cubicBezTo>
                    <a:cubicBezTo>
                      <a:pt x="3633" y="1177"/>
                      <a:pt x="3656" y="1193"/>
                      <a:pt x="3695" y="1234"/>
                    </a:cubicBezTo>
                    <a:cubicBezTo>
                      <a:pt x="3747" y="1217"/>
                      <a:pt x="3720" y="1183"/>
                      <a:pt x="3744" y="1143"/>
                    </a:cubicBezTo>
                    <a:cubicBezTo>
                      <a:pt x="3753" y="1128"/>
                      <a:pt x="3768" y="1117"/>
                      <a:pt x="3777" y="1102"/>
                    </a:cubicBezTo>
                    <a:cubicBezTo>
                      <a:pt x="3764" y="917"/>
                      <a:pt x="3791" y="1029"/>
                      <a:pt x="3728" y="962"/>
                    </a:cubicBezTo>
                    <a:cubicBezTo>
                      <a:pt x="3758" y="943"/>
                      <a:pt x="3758" y="926"/>
                      <a:pt x="3777" y="896"/>
                    </a:cubicBezTo>
                    <a:cubicBezTo>
                      <a:pt x="3780" y="882"/>
                      <a:pt x="3786" y="869"/>
                      <a:pt x="3786" y="855"/>
                    </a:cubicBezTo>
                    <a:cubicBezTo>
                      <a:pt x="3786" y="833"/>
                      <a:pt x="3758" y="725"/>
                      <a:pt x="3744" y="707"/>
                    </a:cubicBezTo>
                    <a:cubicBezTo>
                      <a:pt x="3732" y="692"/>
                      <a:pt x="3717" y="680"/>
                      <a:pt x="3703" y="666"/>
                    </a:cubicBezTo>
                    <a:cubicBezTo>
                      <a:pt x="3686" y="649"/>
                      <a:pt x="3644" y="640"/>
                      <a:pt x="3621" y="633"/>
                    </a:cubicBezTo>
                    <a:cubicBezTo>
                      <a:pt x="3606" y="556"/>
                      <a:pt x="3593" y="581"/>
                      <a:pt x="3514" y="567"/>
                    </a:cubicBezTo>
                    <a:cubicBezTo>
                      <a:pt x="3492" y="563"/>
                      <a:pt x="3448" y="551"/>
                      <a:pt x="3448" y="551"/>
                    </a:cubicBezTo>
                    <a:cubicBezTo>
                      <a:pt x="3421" y="522"/>
                      <a:pt x="3447" y="496"/>
                      <a:pt x="3432" y="452"/>
                    </a:cubicBezTo>
                    <a:cubicBezTo>
                      <a:pt x="3423" y="427"/>
                      <a:pt x="3378" y="416"/>
                      <a:pt x="3358" y="411"/>
                    </a:cubicBezTo>
                    <a:cubicBezTo>
                      <a:pt x="3268" y="416"/>
                      <a:pt x="3167" y="431"/>
                      <a:pt x="3078" y="403"/>
                    </a:cubicBezTo>
                    <a:cubicBezTo>
                      <a:pt x="3076" y="401"/>
                      <a:pt x="3029" y="375"/>
                      <a:pt x="3037" y="362"/>
                    </a:cubicBezTo>
                    <a:cubicBezTo>
                      <a:pt x="3045" y="349"/>
                      <a:pt x="3064" y="351"/>
                      <a:pt x="3078" y="345"/>
                    </a:cubicBezTo>
                    <a:close/>
                  </a:path>
                </a:pathLst>
              </a:custGeom>
              <a:solidFill>
                <a:srgbClr val="A7BCE3"/>
              </a:solidFill>
              <a:ln w="9525">
                <a:solidFill>
                  <a:schemeClr val="tx2">
                    <a:lumMod val="75000"/>
                  </a:schemeClr>
                </a:solidFill>
                <a:round/>
                <a:headEnd/>
                <a:tailEnd/>
              </a:ln>
              <a:effectLst/>
            </p:spPr>
            <p:txBody>
              <a:bodyPr/>
              <a:lstStyle/>
              <a:p>
                <a:endParaRPr lang="zh-CN" altLang="en-US"/>
              </a:p>
            </p:txBody>
          </p:sp>
          <p:sp>
            <p:nvSpPr>
              <p:cNvPr id="27" name="TextBox 26"/>
              <p:cNvSpPr txBox="1"/>
              <p:nvPr/>
            </p:nvSpPr>
            <p:spPr>
              <a:xfrm>
                <a:off x="3376892" y="3501008"/>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75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100" b="1" dirty="0" smtClean="0">
                    <a:solidFill>
                      <a:schemeClr val="tx1">
                        <a:lumMod val="75000"/>
                        <a:lumOff val="25000"/>
                      </a:schemeClr>
                    </a:solidFill>
                    <a:latin typeface="微软雅黑" pitchFamily="34" charset="-122"/>
                    <a:ea typeface="微软雅黑" pitchFamily="34" charset="-122"/>
                  </a:rPr>
                  <a:t>重庆</a:t>
                </a:r>
              </a:p>
            </p:txBody>
          </p:sp>
        </p:grpSp>
        <p:grpSp>
          <p:nvGrpSpPr>
            <p:cNvPr id="21" name="组合 29"/>
            <p:cNvGrpSpPr/>
            <p:nvPr/>
          </p:nvGrpSpPr>
          <p:grpSpPr>
            <a:xfrm>
              <a:off x="7041543" y="3046953"/>
              <a:ext cx="605895" cy="576570"/>
              <a:chOff x="6372200" y="3356992"/>
              <a:chExt cx="475028" cy="540000"/>
            </a:xfrm>
          </p:grpSpPr>
          <p:sp>
            <p:nvSpPr>
              <p:cNvPr id="25" name="Freeform 22"/>
              <p:cNvSpPr>
                <a:spLocks/>
              </p:cNvSpPr>
              <p:nvPr/>
            </p:nvSpPr>
            <p:spPr bwMode="auto">
              <a:xfrm>
                <a:off x="6372200" y="3356992"/>
                <a:ext cx="396000" cy="540000"/>
              </a:xfrm>
              <a:custGeom>
                <a:avLst/>
                <a:gdLst/>
                <a:ahLst/>
                <a:cxnLst>
                  <a:cxn ang="0">
                    <a:pos x="2207" y="48"/>
                  </a:cxn>
                  <a:cxn ang="0">
                    <a:pos x="2084" y="180"/>
                  </a:cxn>
                  <a:cxn ang="0">
                    <a:pos x="1944" y="180"/>
                  </a:cxn>
                  <a:cxn ang="0">
                    <a:pos x="1919" y="394"/>
                  </a:cxn>
                  <a:cxn ang="0">
                    <a:pos x="1689" y="386"/>
                  </a:cxn>
                  <a:cxn ang="0">
                    <a:pos x="1887" y="682"/>
                  </a:cxn>
                  <a:cxn ang="0">
                    <a:pos x="1623" y="707"/>
                  </a:cxn>
                  <a:cxn ang="0">
                    <a:pos x="1467" y="715"/>
                  </a:cxn>
                  <a:cxn ang="0">
                    <a:pos x="1302" y="920"/>
                  </a:cxn>
                  <a:cxn ang="0">
                    <a:pos x="1146" y="1052"/>
                  </a:cxn>
                  <a:cxn ang="0">
                    <a:pos x="932" y="1019"/>
                  </a:cxn>
                  <a:cxn ang="0">
                    <a:pos x="685" y="1159"/>
                  </a:cxn>
                  <a:cxn ang="0">
                    <a:pos x="696" y="1440"/>
                  </a:cxn>
                  <a:cxn ang="0">
                    <a:pos x="899" y="1620"/>
                  </a:cxn>
                  <a:cxn ang="0">
                    <a:pos x="866" y="1916"/>
                  </a:cxn>
                  <a:cxn ang="0">
                    <a:pos x="716" y="2084"/>
                  </a:cxn>
                  <a:cxn ang="0">
                    <a:pos x="596" y="2112"/>
                  </a:cxn>
                  <a:cxn ang="0">
                    <a:pos x="257" y="2212"/>
                  </a:cxn>
                  <a:cxn ang="0">
                    <a:pos x="43" y="2525"/>
                  </a:cxn>
                  <a:cxn ang="0">
                    <a:pos x="159" y="2681"/>
                  </a:cxn>
                  <a:cxn ang="0">
                    <a:pos x="191" y="2895"/>
                  </a:cxn>
                  <a:cxn ang="0">
                    <a:pos x="27" y="2978"/>
                  </a:cxn>
                  <a:cxn ang="0">
                    <a:pos x="288" y="3356"/>
                  </a:cxn>
                  <a:cxn ang="0">
                    <a:pos x="529" y="3463"/>
                  </a:cxn>
                  <a:cxn ang="0">
                    <a:pos x="792" y="3472"/>
                  </a:cxn>
                  <a:cxn ang="0">
                    <a:pos x="1040" y="3400"/>
                  </a:cxn>
                  <a:cxn ang="0">
                    <a:pos x="1352" y="3416"/>
                  </a:cxn>
                  <a:cxn ang="0">
                    <a:pos x="1620" y="3712"/>
                  </a:cxn>
                  <a:cxn ang="0">
                    <a:pos x="1812" y="3640"/>
                  </a:cxn>
                  <a:cxn ang="0">
                    <a:pos x="1895" y="3521"/>
                  </a:cxn>
                  <a:cxn ang="0">
                    <a:pos x="2183" y="3340"/>
                  </a:cxn>
                  <a:cxn ang="0">
                    <a:pos x="2372" y="3405"/>
                  </a:cxn>
                  <a:cxn ang="0">
                    <a:pos x="2619" y="3348"/>
                  </a:cxn>
                  <a:cxn ang="0">
                    <a:pos x="2676" y="3183"/>
                  </a:cxn>
                  <a:cxn ang="0">
                    <a:pos x="2775" y="2912"/>
                  </a:cxn>
                  <a:cxn ang="0">
                    <a:pos x="2586" y="2805"/>
                  </a:cxn>
                  <a:cxn ang="0">
                    <a:pos x="2440" y="2556"/>
                  </a:cxn>
                  <a:cxn ang="0">
                    <a:pos x="2692" y="2364"/>
                  </a:cxn>
                  <a:cxn ang="0">
                    <a:pos x="3014" y="2328"/>
                  </a:cxn>
                  <a:cxn ang="0">
                    <a:pos x="3376" y="2179"/>
                  </a:cxn>
                  <a:cxn ang="0">
                    <a:pos x="3516" y="1924"/>
                  </a:cxn>
                  <a:cxn ang="0">
                    <a:pos x="3302" y="1653"/>
                  </a:cxn>
                  <a:cxn ang="0">
                    <a:pos x="3211" y="1315"/>
                  </a:cxn>
                  <a:cxn ang="0">
                    <a:pos x="3300" y="1212"/>
                  </a:cxn>
                  <a:cxn ang="0">
                    <a:pos x="3584" y="1136"/>
                  </a:cxn>
                  <a:cxn ang="0">
                    <a:pos x="3730" y="995"/>
                  </a:cxn>
                  <a:cxn ang="0">
                    <a:pos x="3549" y="888"/>
                  </a:cxn>
                  <a:cxn ang="0">
                    <a:pos x="3318" y="904"/>
                  </a:cxn>
                  <a:cxn ang="0">
                    <a:pos x="2860" y="860"/>
                  </a:cxn>
                  <a:cxn ang="0">
                    <a:pos x="2660" y="624"/>
                  </a:cxn>
                  <a:cxn ang="0">
                    <a:pos x="2372" y="344"/>
                  </a:cxn>
                </a:cxnLst>
                <a:rect l="0" t="0" r="r" b="b"/>
                <a:pathLst>
                  <a:path w="3760" h="3757">
                    <a:moveTo>
                      <a:pt x="2306" y="229"/>
                    </a:moveTo>
                    <a:cubicBezTo>
                      <a:pt x="2313" y="186"/>
                      <a:pt x="2317" y="146"/>
                      <a:pt x="2347" y="114"/>
                    </a:cubicBezTo>
                    <a:cubicBezTo>
                      <a:pt x="2335" y="51"/>
                      <a:pt x="2319" y="49"/>
                      <a:pt x="2265" y="32"/>
                    </a:cubicBezTo>
                    <a:cubicBezTo>
                      <a:pt x="2235" y="0"/>
                      <a:pt x="2221" y="11"/>
                      <a:pt x="2207" y="48"/>
                    </a:cubicBezTo>
                    <a:cubicBezTo>
                      <a:pt x="2198" y="64"/>
                      <a:pt x="2209" y="105"/>
                      <a:pt x="2208" y="128"/>
                    </a:cubicBezTo>
                    <a:cubicBezTo>
                      <a:pt x="2207" y="151"/>
                      <a:pt x="2216" y="181"/>
                      <a:pt x="2199" y="188"/>
                    </a:cubicBezTo>
                    <a:cubicBezTo>
                      <a:pt x="2193" y="228"/>
                      <a:pt x="2126" y="178"/>
                      <a:pt x="2109" y="172"/>
                    </a:cubicBezTo>
                    <a:cubicBezTo>
                      <a:pt x="2101" y="175"/>
                      <a:pt x="2091" y="175"/>
                      <a:pt x="2084" y="180"/>
                    </a:cubicBezTo>
                    <a:cubicBezTo>
                      <a:pt x="2076" y="186"/>
                      <a:pt x="2077" y="201"/>
                      <a:pt x="2068" y="205"/>
                    </a:cubicBezTo>
                    <a:cubicBezTo>
                      <a:pt x="2052" y="211"/>
                      <a:pt x="2035" y="193"/>
                      <a:pt x="2018" y="188"/>
                    </a:cubicBezTo>
                    <a:cubicBezTo>
                      <a:pt x="2010" y="191"/>
                      <a:pt x="2002" y="197"/>
                      <a:pt x="1993" y="196"/>
                    </a:cubicBezTo>
                    <a:cubicBezTo>
                      <a:pt x="1976" y="194"/>
                      <a:pt x="1944" y="180"/>
                      <a:pt x="1944" y="180"/>
                    </a:cubicBezTo>
                    <a:cubicBezTo>
                      <a:pt x="1922" y="183"/>
                      <a:pt x="1895" y="174"/>
                      <a:pt x="1878" y="188"/>
                    </a:cubicBezTo>
                    <a:cubicBezTo>
                      <a:pt x="1867" y="197"/>
                      <a:pt x="1884" y="215"/>
                      <a:pt x="1887" y="229"/>
                    </a:cubicBezTo>
                    <a:cubicBezTo>
                      <a:pt x="1896" y="265"/>
                      <a:pt x="1901" y="302"/>
                      <a:pt x="1928" y="328"/>
                    </a:cubicBezTo>
                    <a:cubicBezTo>
                      <a:pt x="1925" y="350"/>
                      <a:pt x="1936" y="380"/>
                      <a:pt x="1919" y="394"/>
                    </a:cubicBezTo>
                    <a:cubicBezTo>
                      <a:pt x="1906" y="405"/>
                      <a:pt x="1887" y="379"/>
                      <a:pt x="1870" y="377"/>
                    </a:cubicBezTo>
                    <a:cubicBezTo>
                      <a:pt x="1845" y="374"/>
                      <a:pt x="1821" y="372"/>
                      <a:pt x="1796" y="369"/>
                    </a:cubicBezTo>
                    <a:cubicBezTo>
                      <a:pt x="1787" y="342"/>
                      <a:pt x="1761" y="307"/>
                      <a:pt x="1752" y="280"/>
                    </a:cubicBezTo>
                    <a:cubicBezTo>
                      <a:pt x="1687" y="288"/>
                      <a:pt x="1654" y="300"/>
                      <a:pt x="1689" y="386"/>
                    </a:cubicBezTo>
                    <a:cubicBezTo>
                      <a:pt x="1696" y="402"/>
                      <a:pt x="1718" y="406"/>
                      <a:pt x="1730" y="419"/>
                    </a:cubicBezTo>
                    <a:cubicBezTo>
                      <a:pt x="1743" y="458"/>
                      <a:pt x="1772" y="462"/>
                      <a:pt x="1796" y="493"/>
                    </a:cubicBezTo>
                    <a:cubicBezTo>
                      <a:pt x="1828" y="534"/>
                      <a:pt x="1857" y="581"/>
                      <a:pt x="1895" y="616"/>
                    </a:cubicBezTo>
                    <a:cubicBezTo>
                      <a:pt x="1892" y="638"/>
                      <a:pt x="1900" y="664"/>
                      <a:pt x="1887" y="682"/>
                    </a:cubicBezTo>
                    <a:cubicBezTo>
                      <a:pt x="1877" y="696"/>
                      <a:pt x="1837" y="698"/>
                      <a:pt x="1837" y="698"/>
                    </a:cubicBezTo>
                    <a:cubicBezTo>
                      <a:pt x="1754" y="671"/>
                      <a:pt x="1881" y="716"/>
                      <a:pt x="1788" y="665"/>
                    </a:cubicBezTo>
                    <a:cubicBezTo>
                      <a:pt x="1773" y="657"/>
                      <a:pt x="1738" y="649"/>
                      <a:pt x="1738" y="649"/>
                    </a:cubicBezTo>
                    <a:cubicBezTo>
                      <a:pt x="1693" y="664"/>
                      <a:pt x="1657" y="673"/>
                      <a:pt x="1623" y="707"/>
                    </a:cubicBezTo>
                    <a:cubicBezTo>
                      <a:pt x="1546" y="686"/>
                      <a:pt x="1625" y="715"/>
                      <a:pt x="1574" y="674"/>
                    </a:cubicBezTo>
                    <a:cubicBezTo>
                      <a:pt x="1567" y="668"/>
                      <a:pt x="1557" y="669"/>
                      <a:pt x="1549" y="665"/>
                    </a:cubicBezTo>
                    <a:cubicBezTo>
                      <a:pt x="1538" y="660"/>
                      <a:pt x="1530" y="615"/>
                      <a:pt x="1520" y="608"/>
                    </a:cubicBezTo>
                    <a:cubicBezTo>
                      <a:pt x="1494" y="634"/>
                      <a:pt x="1485" y="686"/>
                      <a:pt x="1467" y="715"/>
                    </a:cubicBezTo>
                    <a:cubicBezTo>
                      <a:pt x="1451" y="742"/>
                      <a:pt x="1423" y="766"/>
                      <a:pt x="1401" y="789"/>
                    </a:cubicBezTo>
                    <a:cubicBezTo>
                      <a:pt x="1384" y="840"/>
                      <a:pt x="1408" y="790"/>
                      <a:pt x="1368" y="822"/>
                    </a:cubicBezTo>
                    <a:cubicBezTo>
                      <a:pt x="1354" y="833"/>
                      <a:pt x="1368" y="880"/>
                      <a:pt x="1356" y="892"/>
                    </a:cubicBezTo>
                    <a:cubicBezTo>
                      <a:pt x="1339" y="963"/>
                      <a:pt x="1342" y="861"/>
                      <a:pt x="1302" y="920"/>
                    </a:cubicBezTo>
                    <a:cubicBezTo>
                      <a:pt x="1251" y="995"/>
                      <a:pt x="1336" y="901"/>
                      <a:pt x="1278" y="962"/>
                    </a:cubicBezTo>
                    <a:cubicBezTo>
                      <a:pt x="1272" y="978"/>
                      <a:pt x="1275" y="1001"/>
                      <a:pt x="1261" y="1011"/>
                    </a:cubicBezTo>
                    <a:cubicBezTo>
                      <a:pt x="1247" y="1021"/>
                      <a:pt x="1212" y="1027"/>
                      <a:pt x="1212" y="1027"/>
                    </a:cubicBezTo>
                    <a:cubicBezTo>
                      <a:pt x="1186" y="1053"/>
                      <a:pt x="1179" y="1087"/>
                      <a:pt x="1146" y="1052"/>
                    </a:cubicBezTo>
                    <a:cubicBezTo>
                      <a:pt x="1138" y="1058"/>
                      <a:pt x="1130" y="1066"/>
                      <a:pt x="1121" y="1069"/>
                    </a:cubicBezTo>
                    <a:cubicBezTo>
                      <a:pt x="1100" y="1077"/>
                      <a:pt x="1055" y="1085"/>
                      <a:pt x="1055" y="1085"/>
                    </a:cubicBezTo>
                    <a:cubicBezTo>
                      <a:pt x="996" y="1070"/>
                      <a:pt x="1045" y="1090"/>
                      <a:pt x="1006" y="1052"/>
                    </a:cubicBezTo>
                    <a:cubicBezTo>
                      <a:pt x="987" y="1033"/>
                      <a:pt x="957" y="1027"/>
                      <a:pt x="932" y="1019"/>
                    </a:cubicBezTo>
                    <a:cubicBezTo>
                      <a:pt x="863" y="1030"/>
                      <a:pt x="892" y="1034"/>
                      <a:pt x="841" y="1060"/>
                    </a:cubicBezTo>
                    <a:cubicBezTo>
                      <a:pt x="815" y="1073"/>
                      <a:pt x="792" y="1077"/>
                      <a:pt x="767" y="1093"/>
                    </a:cubicBezTo>
                    <a:cubicBezTo>
                      <a:pt x="756" y="1110"/>
                      <a:pt x="754" y="1137"/>
                      <a:pt x="735" y="1143"/>
                    </a:cubicBezTo>
                    <a:cubicBezTo>
                      <a:pt x="718" y="1148"/>
                      <a:pt x="685" y="1159"/>
                      <a:pt x="685" y="1159"/>
                    </a:cubicBezTo>
                    <a:cubicBezTo>
                      <a:pt x="649" y="1183"/>
                      <a:pt x="631" y="1196"/>
                      <a:pt x="603" y="1225"/>
                    </a:cubicBezTo>
                    <a:cubicBezTo>
                      <a:pt x="582" y="1290"/>
                      <a:pt x="563" y="1271"/>
                      <a:pt x="652" y="1283"/>
                    </a:cubicBezTo>
                    <a:cubicBezTo>
                      <a:pt x="665" y="1322"/>
                      <a:pt x="656" y="1359"/>
                      <a:pt x="644" y="1398"/>
                    </a:cubicBezTo>
                    <a:cubicBezTo>
                      <a:pt x="653" y="1442"/>
                      <a:pt x="656" y="1425"/>
                      <a:pt x="696" y="1440"/>
                    </a:cubicBezTo>
                    <a:cubicBezTo>
                      <a:pt x="696" y="1440"/>
                      <a:pt x="739" y="1475"/>
                      <a:pt x="740" y="1476"/>
                    </a:cubicBezTo>
                    <a:cubicBezTo>
                      <a:pt x="751" y="1495"/>
                      <a:pt x="747" y="1491"/>
                      <a:pt x="751" y="1513"/>
                    </a:cubicBezTo>
                    <a:cubicBezTo>
                      <a:pt x="762" y="1536"/>
                      <a:pt x="779" y="1538"/>
                      <a:pt x="804" y="1556"/>
                    </a:cubicBezTo>
                    <a:cubicBezTo>
                      <a:pt x="829" y="1574"/>
                      <a:pt x="878" y="1596"/>
                      <a:pt x="899" y="1620"/>
                    </a:cubicBezTo>
                    <a:cubicBezTo>
                      <a:pt x="928" y="1647"/>
                      <a:pt x="919" y="1665"/>
                      <a:pt x="932" y="1702"/>
                    </a:cubicBezTo>
                    <a:cubicBezTo>
                      <a:pt x="941" y="1726"/>
                      <a:pt x="967" y="1746"/>
                      <a:pt x="981" y="1768"/>
                    </a:cubicBezTo>
                    <a:cubicBezTo>
                      <a:pt x="973" y="1846"/>
                      <a:pt x="979" y="1868"/>
                      <a:pt x="907" y="1891"/>
                    </a:cubicBezTo>
                    <a:cubicBezTo>
                      <a:pt x="867" y="1934"/>
                      <a:pt x="919" y="1884"/>
                      <a:pt x="866" y="1916"/>
                    </a:cubicBezTo>
                    <a:cubicBezTo>
                      <a:pt x="851" y="1925"/>
                      <a:pt x="840" y="1940"/>
                      <a:pt x="825" y="1949"/>
                    </a:cubicBezTo>
                    <a:cubicBezTo>
                      <a:pt x="805" y="1981"/>
                      <a:pt x="819" y="1989"/>
                      <a:pt x="792" y="2016"/>
                    </a:cubicBezTo>
                    <a:cubicBezTo>
                      <a:pt x="773" y="2073"/>
                      <a:pt x="809" y="2121"/>
                      <a:pt x="768" y="2108"/>
                    </a:cubicBezTo>
                    <a:cubicBezTo>
                      <a:pt x="758" y="2115"/>
                      <a:pt x="733" y="2102"/>
                      <a:pt x="716" y="2084"/>
                    </a:cubicBezTo>
                    <a:cubicBezTo>
                      <a:pt x="705" y="2069"/>
                      <a:pt x="717" y="2026"/>
                      <a:pt x="700" y="2020"/>
                    </a:cubicBezTo>
                    <a:cubicBezTo>
                      <a:pt x="648" y="2034"/>
                      <a:pt x="645" y="2014"/>
                      <a:pt x="611" y="2048"/>
                    </a:cubicBezTo>
                    <a:cubicBezTo>
                      <a:pt x="608" y="2056"/>
                      <a:pt x="605" y="2064"/>
                      <a:pt x="603" y="2072"/>
                    </a:cubicBezTo>
                    <a:cubicBezTo>
                      <a:pt x="598" y="2085"/>
                      <a:pt x="611" y="2104"/>
                      <a:pt x="596" y="2112"/>
                    </a:cubicBezTo>
                    <a:cubicBezTo>
                      <a:pt x="580" y="2117"/>
                      <a:pt x="538" y="2100"/>
                      <a:pt x="504" y="2104"/>
                    </a:cubicBezTo>
                    <a:cubicBezTo>
                      <a:pt x="488" y="2105"/>
                      <a:pt x="421" y="2122"/>
                      <a:pt x="389" y="2138"/>
                    </a:cubicBezTo>
                    <a:cubicBezTo>
                      <a:pt x="360" y="2153"/>
                      <a:pt x="346" y="2163"/>
                      <a:pt x="316" y="2176"/>
                    </a:cubicBezTo>
                    <a:cubicBezTo>
                      <a:pt x="298" y="2184"/>
                      <a:pt x="276" y="2206"/>
                      <a:pt x="257" y="2212"/>
                    </a:cubicBezTo>
                    <a:cubicBezTo>
                      <a:pt x="228" y="2233"/>
                      <a:pt x="193" y="2249"/>
                      <a:pt x="159" y="2262"/>
                    </a:cubicBezTo>
                    <a:cubicBezTo>
                      <a:pt x="146" y="2274"/>
                      <a:pt x="130" y="2282"/>
                      <a:pt x="117" y="2295"/>
                    </a:cubicBezTo>
                    <a:cubicBezTo>
                      <a:pt x="87" y="2325"/>
                      <a:pt x="59" y="2367"/>
                      <a:pt x="35" y="2402"/>
                    </a:cubicBezTo>
                    <a:cubicBezTo>
                      <a:pt x="24" y="2437"/>
                      <a:pt x="0" y="2496"/>
                      <a:pt x="43" y="2525"/>
                    </a:cubicBezTo>
                    <a:cubicBezTo>
                      <a:pt x="52" y="2531"/>
                      <a:pt x="65" y="2530"/>
                      <a:pt x="76" y="2533"/>
                    </a:cubicBezTo>
                    <a:cubicBezTo>
                      <a:pt x="117" y="2574"/>
                      <a:pt x="66" y="2528"/>
                      <a:pt x="117" y="2558"/>
                    </a:cubicBezTo>
                    <a:cubicBezTo>
                      <a:pt x="123" y="2561"/>
                      <a:pt x="146" y="2586"/>
                      <a:pt x="150" y="2591"/>
                    </a:cubicBezTo>
                    <a:cubicBezTo>
                      <a:pt x="172" y="2653"/>
                      <a:pt x="170" y="2623"/>
                      <a:pt x="159" y="2681"/>
                    </a:cubicBezTo>
                    <a:cubicBezTo>
                      <a:pt x="175" y="2732"/>
                      <a:pt x="157" y="2786"/>
                      <a:pt x="216" y="2805"/>
                    </a:cubicBezTo>
                    <a:cubicBezTo>
                      <a:pt x="237" y="2824"/>
                      <a:pt x="248" y="2835"/>
                      <a:pt x="257" y="2862"/>
                    </a:cubicBezTo>
                    <a:cubicBezTo>
                      <a:pt x="252" y="2868"/>
                      <a:pt x="248" y="2876"/>
                      <a:pt x="241" y="2879"/>
                    </a:cubicBezTo>
                    <a:cubicBezTo>
                      <a:pt x="225" y="2887"/>
                      <a:pt x="191" y="2895"/>
                      <a:pt x="191" y="2895"/>
                    </a:cubicBezTo>
                    <a:cubicBezTo>
                      <a:pt x="152" y="2890"/>
                      <a:pt x="120" y="2875"/>
                      <a:pt x="84" y="2887"/>
                    </a:cubicBezTo>
                    <a:cubicBezTo>
                      <a:pt x="79" y="2893"/>
                      <a:pt x="75" y="2900"/>
                      <a:pt x="68" y="2904"/>
                    </a:cubicBezTo>
                    <a:cubicBezTo>
                      <a:pt x="53" y="2912"/>
                      <a:pt x="19" y="2920"/>
                      <a:pt x="19" y="2920"/>
                    </a:cubicBezTo>
                    <a:cubicBezTo>
                      <a:pt x="22" y="2939"/>
                      <a:pt x="20" y="2960"/>
                      <a:pt x="27" y="2978"/>
                    </a:cubicBezTo>
                    <a:cubicBezTo>
                      <a:pt x="37" y="3002"/>
                      <a:pt x="96" y="2999"/>
                      <a:pt x="116" y="3012"/>
                    </a:cubicBezTo>
                    <a:cubicBezTo>
                      <a:pt x="157" y="3138"/>
                      <a:pt x="94" y="2990"/>
                      <a:pt x="126" y="3257"/>
                    </a:cubicBezTo>
                    <a:cubicBezTo>
                      <a:pt x="131" y="3297"/>
                      <a:pt x="202" y="3321"/>
                      <a:pt x="233" y="3331"/>
                    </a:cubicBezTo>
                    <a:cubicBezTo>
                      <a:pt x="263" y="3344"/>
                      <a:pt x="261" y="3355"/>
                      <a:pt x="288" y="3356"/>
                    </a:cubicBezTo>
                    <a:cubicBezTo>
                      <a:pt x="315" y="3357"/>
                      <a:pt x="370" y="3337"/>
                      <a:pt x="396" y="3340"/>
                    </a:cubicBezTo>
                    <a:cubicBezTo>
                      <a:pt x="422" y="3343"/>
                      <a:pt x="430" y="3359"/>
                      <a:pt x="447" y="3373"/>
                    </a:cubicBezTo>
                    <a:cubicBezTo>
                      <a:pt x="485" y="3386"/>
                      <a:pt x="469" y="3395"/>
                      <a:pt x="496" y="3422"/>
                    </a:cubicBezTo>
                    <a:cubicBezTo>
                      <a:pt x="516" y="3505"/>
                      <a:pt x="485" y="3419"/>
                      <a:pt x="529" y="3463"/>
                    </a:cubicBezTo>
                    <a:cubicBezTo>
                      <a:pt x="542" y="3476"/>
                      <a:pt x="542" y="3498"/>
                      <a:pt x="553" y="3512"/>
                    </a:cubicBezTo>
                    <a:cubicBezTo>
                      <a:pt x="577" y="3541"/>
                      <a:pt x="597" y="3566"/>
                      <a:pt x="628" y="3587"/>
                    </a:cubicBezTo>
                    <a:cubicBezTo>
                      <a:pt x="669" y="3572"/>
                      <a:pt x="683" y="3534"/>
                      <a:pt x="718" y="3512"/>
                    </a:cubicBezTo>
                    <a:cubicBezTo>
                      <a:pt x="744" y="3496"/>
                      <a:pt x="764" y="3478"/>
                      <a:pt x="792" y="3472"/>
                    </a:cubicBezTo>
                    <a:cubicBezTo>
                      <a:pt x="813" y="3459"/>
                      <a:pt x="840" y="3469"/>
                      <a:pt x="856" y="3456"/>
                    </a:cubicBezTo>
                    <a:cubicBezTo>
                      <a:pt x="872" y="3443"/>
                      <a:pt x="872" y="3398"/>
                      <a:pt x="888" y="3396"/>
                    </a:cubicBezTo>
                    <a:cubicBezTo>
                      <a:pt x="904" y="3394"/>
                      <a:pt x="927" y="3443"/>
                      <a:pt x="952" y="3444"/>
                    </a:cubicBezTo>
                    <a:cubicBezTo>
                      <a:pt x="977" y="3448"/>
                      <a:pt x="1017" y="3401"/>
                      <a:pt x="1040" y="3400"/>
                    </a:cubicBezTo>
                    <a:cubicBezTo>
                      <a:pt x="1063" y="3399"/>
                      <a:pt x="1069" y="3431"/>
                      <a:pt x="1092" y="3436"/>
                    </a:cubicBezTo>
                    <a:cubicBezTo>
                      <a:pt x="1115" y="3441"/>
                      <a:pt x="1152" y="3427"/>
                      <a:pt x="1179" y="3430"/>
                    </a:cubicBezTo>
                    <a:cubicBezTo>
                      <a:pt x="1204" y="3438"/>
                      <a:pt x="1228" y="3447"/>
                      <a:pt x="1253" y="3455"/>
                    </a:cubicBezTo>
                    <a:cubicBezTo>
                      <a:pt x="1283" y="3457"/>
                      <a:pt x="1322" y="3417"/>
                      <a:pt x="1352" y="3416"/>
                    </a:cubicBezTo>
                    <a:cubicBezTo>
                      <a:pt x="1382" y="3415"/>
                      <a:pt x="1416" y="3419"/>
                      <a:pt x="1434" y="3447"/>
                    </a:cubicBezTo>
                    <a:cubicBezTo>
                      <a:pt x="1438" y="3494"/>
                      <a:pt x="1437" y="3544"/>
                      <a:pt x="1459" y="3587"/>
                    </a:cubicBezTo>
                    <a:cubicBezTo>
                      <a:pt x="1478" y="3623"/>
                      <a:pt x="1545" y="3643"/>
                      <a:pt x="1572" y="3664"/>
                    </a:cubicBezTo>
                    <a:cubicBezTo>
                      <a:pt x="1599" y="3685"/>
                      <a:pt x="1595" y="3702"/>
                      <a:pt x="1620" y="3712"/>
                    </a:cubicBezTo>
                    <a:cubicBezTo>
                      <a:pt x="1663" y="3738"/>
                      <a:pt x="1684" y="3718"/>
                      <a:pt x="1720" y="3724"/>
                    </a:cubicBezTo>
                    <a:cubicBezTo>
                      <a:pt x="1756" y="3730"/>
                      <a:pt x="1820" y="3757"/>
                      <a:pt x="1837" y="3751"/>
                    </a:cubicBezTo>
                    <a:cubicBezTo>
                      <a:pt x="1874" y="3747"/>
                      <a:pt x="1828" y="3706"/>
                      <a:pt x="1824" y="3688"/>
                    </a:cubicBezTo>
                    <a:cubicBezTo>
                      <a:pt x="1820" y="3670"/>
                      <a:pt x="1823" y="3653"/>
                      <a:pt x="1812" y="3640"/>
                    </a:cubicBezTo>
                    <a:cubicBezTo>
                      <a:pt x="1809" y="3632"/>
                      <a:pt x="1752" y="3619"/>
                      <a:pt x="1755" y="3611"/>
                    </a:cubicBezTo>
                    <a:cubicBezTo>
                      <a:pt x="1759" y="3601"/>
                      <a:pt x="1781" y="3564"/>
                      <a:pt x="1792" y="3560"/>
                    </a:cubicBezTo>
                    <a:cubicBezTo>
                      <a:pt x="1808" y="3549"/>
                      <a:pt x="1854" y="3548"/>
                      <a:pt x="1870" y="3537"/>
                    </a:cubicBezTo>
                    <a:cubicBezTo>
                      <a:pt x="1878" y="3532"/>
                      <a:pt x="1895" y="3521"/>
                      <a:pt x="1895" y="3521"/>
                    </a:cubicBezTo>
                    <a:cubicBezTo>
                      <a:pt x="1910" y="3498"/>
                      <a:pt x="1959" y="3382"/>
                      <a:pt x="1988" y="3376"/>
                    </a:cubicBezTo>
                    <a:cubicBezTo>
                      <a:pt x="2020" y="3369"/>
                      <a:pt x="2035" y="3408"/>
                      <a:pt x="2068" y="3405"/>
                    </a:cubicBezTo>
                    <a:cubicBezTo>
                      <a:pt x="2088" y="3392"/>
                      <a:pt x="2105" y="3368"/>
                      <a:pt x="2125" y="3356"/>
                    </a:cubicBezTo>
                    <a:cubicBezTo>
                      <a:pt x="2133" y="3351"/>
                      <a:pt x="2178" y="3341"/>
                      <a:pt x="2183" y="3340"/>
                    </a:cubicBezTo>
                    <a:cubicBezTo>
                      <a:pt x="2197" y="3343"/>
                      <a:pt x="2212" y="3342"/>
                      <a:pt x="2224" y="3348"/>
                    </a:cubicBezTo>
                    <a:cubicBezTo>
                      <a:pt x="2307" y="3390"/>
                      <a:pt x="2200" y="3362"/>
                      <a:pt x="2273" y="3381"/>
                    </a:cubicBezTo>
                    <a:cubicBezTo>
                      <a:pt x="2295" y="3387"/>
                      <a:pt x="2317" y="3392"/>
                      <a:pt x="2339" y="3397"/>
                    </a:cubicBezTo>
                    <a:cubicBezTo>
                      <a:pt x="2350" y="3400"/>
                      <a:pt x="2372" y="3405"/>
                      <a:pt x="2372" y="3405"/>
                    </a:cubicBezTo>
                    <a:cubicBezTo>
                      <a:pt x="2428" y="3391"/>
                      <a:pt x="2401" y="3395"/>
                      <a:pt x="2372" y="3364"/>
                    </a:cubicBezTo>
                    <a:cubicBezTo>
                      <a:pt x="2427" y="3329"/>
                      <a:pt x="2449" y="3352"/>
                      <a:pt x="2479" y="3397"/>
                    </a:cubicBezTo>
                    <a:cubicBezTo>
                      <a:pt x="2506" y="3394"/>
                      <a:pt x="2533" y="3366"/>
                      <a:pt x="2560" y="3360"/>
                    </a:cubicBezTo>
                    <a:cubicBezTo>
                      <a:pt x="2571" y="3357"/>
                      <a:pt x="2592" y="3357"/>
                      <a:pt x="2619" y="3348"/>
                    </a:cubicBezTo>
                    <a:cubicBezTo>
                      <a:pt x="2622" y="3340"/>
                      <a:pt x="2627" y="3332"/>
                      <a:pt x="2627" y="3323"/>
                    </a:cubicBezTo>
                    <a:cubicBezTo>
                      <a:pt x="2627" y="3302"/>
                      <a:pt x="2590" y="3274"/>
                      <a:pt x="2612" y="3252"/>
                    </a:cubicBezTo>
                    <a:cubicBezTo>
                      <a:pt x="2617" y="3247"/>
                      <a:pt x="2716" y="3224"/>
                      <a:pt x="2701" y="3249"/>
                    </a:cubicBezTo>
                    <a:cubicBezTo>
                      <a:pt x="2713" y="3210"/>
                      <a:pt x="2717" y="3198"/>
                      <a:pt x="2676" y="3183"/>
                    </a:cubicBezTo>
                    <a:cubicBezTo>
                      <a:pt x="2660" y="3134"/>
                      <a:pt x="2670" y="3101"/>
                      <a:pt x="2718" y="3085"/>
                    </a:cubicBezTo>
                    <a:cubicBezTo>
                      <a:pt x="2732" y="3041"/>
                      <a:pt x="2709" y="3010"/>
                      <a:pt x="2759" y="2994"/>
                    </a:cubicBezTo>
                    <a:cubicBezTo>
                      <a:pt x="2773" y="2972"/>
                      <a:pt x="2761" y="2962"/>
                      <a:pt x="2764" y="2948"/>
                    </a:cubicBezTo>
                    <a:cubicBezTo>
                      <a:pt x="2767" y="2934"/>
                      <a:pt x="2776" y="2927"/>
                      <a:pt x="2775" y="2912"/>
                    </a:cubicBezTo>
                    <a:cubicBezTo>
                      <a:pt x="2762" y="2871"/>
                      <a:pt x="2791" y="2888"/>
                      <a:pt x="2756" y="2860"/>
                    </a:cubicBezTo>
                    <a:cubicBezTo>
                      <a:pt x="2751" y="2856"/>
                      <a:pt x="2722" y="2814"/>
                      <a:pt x="2716" y="2812"/>
                    </a:cubicBezTo>
                    <a:cubicBezTo>
                      <a:pt x="2702" y="2804"/>
                      <a:pt x="2722" y="2845"/>
                      <a:pt x="2700" y="2844"/>
                    </a:cubicBezTo>
                    <a:cubicBezTo>
                      <a:pt x="2678" y="2843"/>
                      <a:pt x="2613" y="2819"/>
                      <a:pt x="2586" y="2805"/>
                    </a:cubicBezTo>
                    <a:cubicBezTo>
                      <a:pt x="2565" y="2784"/>
                      <a:pt x="2564" y="2769"/>
                      <a:pt x="2536" y="2760"/>
                    </a:cubicBezTo>
                    <a:cubicBezTo>
                      <a:pt x="2527" y="2733"/>
                      <a:pt x="2484" y="2740"/>
                      <a:pt x="2484" y="2740"/>
                    </a:cubicBezTo>
                    <a:cubicBezTo>
                      <a:pt x="2474" y="2654"/>
                      <a:pt x="2525" y="2684"/>
                      <a:pt x="2488" y="2628"/>
                    </a:cubicBezTo>
                    <a:cubicBezTo>
                      <a:pt x="2487" y="2605"/>
                      <a:pt x="2443" y="2578"/>
                      <a:pt x="2440" y="2556"/>
                    </a:cubicBezTo>
                    <a:cubicBezTo>
                      <a:pt x="2437" y="2534"/>
                      <a:pt x="2466" y="2520"/>
                      <a:pt x="2472" y="2496"/>
                    </a:cubicBezTo>
                    <a:cubicBezTo>
                      <a:pt x="2473" y="2488"/>
                      <a:pt x="2470" y="2417"/>
                      <a:pt x="2476" y="2412"/>
                    </a:cubicBezTo>
                    <a:cubicBezTo>
                      <a:pt x="2510" y="2378"/>
                      <a:pt x="2530" y="2388"/>
                      <a:pt x="2569" y="2360"/>
                    </a:cubicBezTo>
                    <a:cubicBezTo>
                      <a:pt x="2604" y="2349"/>
                      <a:pt x="2656" y="2367"/>
                      <a:pt x="2692" y="2364"/>
                    </a:cubicBezTo>
                    <a:cubicBezTo>
                      <a:pt x="2728" y="2361"/>
                      <a:pt x="2754" y="2341"/>
                      <a:pt x="2784" y="2344"/>
                    </a:cubicBezTo>
                    <a:cubicBezTo>
                      <a:pt x="2814" y="2347"/>
                      <a:pt x="2848" y="2380"/>
                      <a:pt x="2874" y="2385"/>
                    </a:cubicBezTo>
                    <a:cubicBezTo>
                      <a:pt x="2896" y="2382"/>
                      <a:pt x="2919" y="2384"/>
                      <a:pt x="2940" y="2377"/>
                    </a:cubicBezTo>
                    <a:cubicBezTo>
                      <a:pt x="2968" y="2367"/>
                      <a:pt x="2985" y="2336"/>
                      <a:pt x="3014" y="2328"/>
                    </a:cubicBezTo>
                    <a:cubicBezTo>
                      <a:pt x="3063" y="2315"/>
                      <a:pt x="3113" y="2311"/>
                      <a:pt x="3162" y="2295"/>
                    </a:cubicBezTo>
                    <a:cubicBezTo>
                      <a:pt x="3201" y="2254"/>
                      <a:pt x="3151" y="2301"/>
                      <a:pt x="3203" y="2270"/>
                    </a:cubicBezTo>
                    <a:cubicBezTo>
                      <a:pt x="3233" y="2252"/>
                      <a:pt x="3260" y="2215"/>
                      <a:pt x="3294" y="2204"/>
                    </a:cubicBezTo>
                    <a:cubicBezTo>
                      <a:pt x="3354" y="2184"/>
                      <a:pt x="3326" y="2193"/>
                      <a:pt x="3376" y="2179"/>
                    </a:cubicBezTo>
                    <a:cubicBezTo>
                      <a:pt x="3443" y="2136"/>
                      <a:pt x="3362" y="2193"/>
                      <a:pt x="3417" y="2138"/>
                    </a:cubicBezTo>
                    <a:cubicBezTo>
                      <a:pt x="3442" y="2113"/>
                      <a:pt x="3483" y="2107"/>
                      <a:pt x="3516" y="2097"/>
                    </a:cubicBezTo>
                    <a:cubicBezTo>
                      <a:pt x="3547" y="2077"/>
                      <a:pt x="3561" y="2042"/>
                      <a:pt x="3573" y="2007"/>
                    </a:cubicBezTo>
                    <a:cubicBezTo>
                      <a:pt x="3563" y="1974"/>
                      <a:pt x="3544" y="1944"/>
                      <a:pt x="3516" y="1924"/>
                    </a:cubicBezTo>
                    <a:cubicBezTo>
                      <a:pt x="3513" y="1916"/>
                      <a:pt x="3509" y="1908"/>
                      <a:pt x="3508" y="1900"/>
                    </a:cubicBezTo>
                    <a:cubicBezTo>
                      <a:pt x="3504" y="1876"/>
                      <a:pt x="3506" y="1850"/>
                      <a:pt x="3499" y="1826"/>
                    </a:cubicBezTo>
                    <a:cubicBezTo>
                      <a:pt x="3488" y="1786"/>
                      <a:pt x="3410" y="1776"/>
                      <a:pt x="3376" y="1768"/>
                    </a:cubicBezTo>
                    <a:cubicBezTo>
                      <a:pt x="3340" y="1734"/>
                      <a:pt x="3328" y="1692"/>
                      <a:pt x="3302" y="1653"/>
                    </a:cubicBezTo>
                    <a:cubicBezTo>
                      <a:pt x="3289" y="1617"/>
                      <a:pt x="3290" y="1613"/>
                      <a:pt x="3280" y="1568"/>
                    </a:cubicBezTo>
                    <a:cubicBezTo>
                      <a:pt x="3278" y="1539"/>
                      <a:pt x="3298" y="1507"/>
                      <a:pt x="3292" y="1476"/>
                    </a:cubicBezTo>
                    <a:cubicBezTo>
                      <a:pt x="3286" y="1445"/>
                      <a:pt x="3258" y="1408"/>
                      <a:pt x="3244" y="1381"/>
                    </a:cubicBezTo>
                    <a:cubicBezTo>
                      <a:pt x="3226" y="1324"/>
                      <a:pt x="3240" y="1344"/>
                      <a:pt x="3211" y="1315"/>
                    </a:cubicBezTo>
                    <a:cubicBezTo>
                      <a:pt x="3214" y="1304"/>
                      <a:pt x="3210" y="1288"/>
                      <a:pt x="3220" y="1283"/>
                    </a:cubicBezTo>
                    <a:cubicBezTo>
                      <a:pt x="3233" y="1277"/>
                      <a:pt x="3247" y="1291"/>
                      <a:pt x="3261" y="1291"/>
                    </a:cubicBezTo>
                    <a:cubicBezTo>
                      <a:pt x="3275" y="1291"/>
                      <a:pt x="3306" y="1279"/>
                      <a:pt x="3320" y="1276"/>
                    </a:cubicBezTo>
                    <a:cubicBezTo>
                      <a:pt x="3323" y="1246"/>
                      <a:pt x="3286" y="1239"/>
                      <a:pt x="3300" y="1212"/>
                    </a:cubicBezTo>
                    <a:cubicBezTo>
                      <a:pt x="3308" y="1197"/>
                      <a:pt x="3340" y="1157"/>
                      <a:pt x="3356" y="1152"/>
                    </a:cubicBezTo>
                    <a:cubicBezTo>
                      <a:pt x="3364" y="1149"/>
                      <a:pt x="3424" y="1136"/>
                      <a:pt x="3424" y="1136"/>
                    </a:cubicBezTo>
                    <a:cubicBezTo>
                      <a:pt x="3453" y="1128"/>
                      <a:pt x="3496" y="1164"/>
                      <a:pt x="3532" y="1164"/>
                    </a:cubicBezTo>
                    <a:cubicBezTo>
                      <a:pt x="3559" y="1164"/>
                      <a:pt x="3566" y="1141"/>
                      <a:pt x="3584" y="1136"/>
                    </a:cubicBezTo>
                    <a:cubicBezTo>
                      <a:pt x="3602" y="1131"/>
                      <a:pt x="3633" y="1146"/>
                      <a:pt x="3639" y="1134"/>
                    </a:cubicBezTo>
                    <a:cubicBezTo>
                      <a:pt x="3646" y="1120"/>
                      <a:pt x="3626" y="1084"/>
                      <a:pt x="3620" y="1064"/>
                    </a:cubicBezTo>
                    <a:cubicBezTo>
                      <a:pt x="3614" y="1044"/>
                      <a:pt x="3586" y="1023"/>
                      <a:pt x="3604" y="1012"/>
                    </a:cubicBezTo>
                    <a:cubicBezTo>
                      <a:pt x="3624" y="950"/>
                      <a:pt x="3669" y="1001"/>
                      <a:pt x="3730" y="995"/>
                    </a:cubicBezTo>
                    <a:cubicBezTo>
                      <a:pt x="3744" y="950"/>
                      <a:pt x="3760" y="906"/>
                      <a:pt x="3705" y="888"/>
                    </a:cubicBezTo>
                    <a:cubicBezTo>
                      <a:pt x="3675" y="898"/>
                      <a:pt x="3675" y="900"/>
                      <a:pt x="3644" y="908"/>
                    </a:cubicBezTo>
                    <a:cubicBezTo>
                      <a:pt x="3626" y="909"/>
                      <a:pt x="3612" y="895"/>
                      <a:pt x="3596" y="892"/>
                    </a:cubicBezTo>
                    <a:cubicBezTo>
                      <a:pt x="3580" y="889"/>
                      <a:pt x="3566" y="885"/>
                      <a:pt x="3549" y="888"/>
                    </a:cubicBezTo>
                    <a:cubicBezTo>
                      <a:pt x="3453" y="907"/>
                      <a:pt x="3545" y="881"/>
                      <a:pt x="3491" y="912"/>
                    </a:cubicBezTo>
                    <a:cubicBezTo>
                      <a:pt x="3477" y="920"/>
                      <a:pt x="3424" y="928"/>
                      <a:pt x="3417" y="929"/>
                    </a:cubicBezTo>
                    <a:cubicBezTo>
                      <a:pt x="3401" y="926"/>
                      <a:pt x="3384" y="924"/>
                      <a:pt x="3368" y="920"/>
                    </a:cubicBezTo>
                    <a:cubicBezTo>
                      <a:pt x="3351" y="916"/>
                      <a:pt x="3318" y="904"/>
                      <a:pt x="3318" y="904"/>
                    </a:cubicBezTo>
                    <a:cubicBezTo>
                      <a:pt x="3291" y="862"/>
                      <a:pt x="3238" y="860"/>
                      <a:pt x="3188" y="868"/>
                    </a:cubicBezTo>
                    <a:cubicBezTo>
                      <a:pt x="3159" y="861"/>
                      <a:pt x="3142" y="850"/>
                      <a:pt x="3112" y="848"/>
                    </a:cubicBezTo>
                    <a:cubicBezTo>
                      <a:pt x="3082" y="846"/>
                      <a:pt x="3050" y="854"/>
                      <a:pt x="3008" y="856"/>
                    </a:cubicBezTo>
                    <a:cubicBezTo>
                      <a:pt x="2969" y="858"/>
                      <a:pt x="2895" y="867"/>
                      <a:pt x="2860" y="860"/>
                    </a:cubicBezTo>
                    <a:cubicBezTo>
                      <a:pt x="2844" y="853"/>
                      <a:pt x="2800" y="813"/>
                      <a:pt x="2800" y="813"/>
                    </a:cubicBezTo>
                    <a:cubicBezTo>
                      <a:pt x="2780" y="794"/>
                      <a:pt x="2734" y="764"/>
                      <a:pt x="2734" y="764"/>
                    </a:cubicBezTo>
                    <a:cubicBezTo>
                      <a:pt x="2731" y="739"/>
                      <a:pt x="2733" y="714"/>
                      <a:pt x="2726" y="690"/>
                    </a:cubicBezTo>
                    <a:cubicBezTo>
                      <a:pt x="2724" y="681"/>
                      <a:pt x="2670" y="634"/>
                      <a:pt x="2660" y="624"/>
                    </a:cubicBezTo>
                    <a:cubicBezTo>
                      <a:pt x="2654" y="601"/>
                      <a:pt x="2652" y="562"/>
                      <a:pt x="2627" y="550"/>
                    </a:cubicBezTo>
                    <a:cubicBezTo>
                      <a:pt x="2593" y="533"/>
                      <a:pt x="2558" y="534"/>
                      <a:pt x="2528" y="509"/>
                    </a:cubicBezTo>
                    <a:cubicBezTo>
                      <a:pt x="2502" y="493"/>
                      <a:pt x="2518" y="471"/>
                      <a:pt x="2492" y="444"/>
                    </a:cubicBezTo>
                    <a:cubicBezTo>
                      <a:pt x="2466" y="417"/>
                      <a:pt x="2400" y="372"/>
                      <a:pt x="2372" y="344"/>
                    </a:cubicBezTo>
                    <a:cubicBezTo>
                      <a:pt x="2363" y="300"/>
                      <a:pt x="2364" y="293"/>
                      <a:pt x="2323" y="279"/>
                    </a:cubicBezTo>
                    <a:cubicBezTo>
                      <a:pt x="2309" y="265"/>
                      <a:pt x="2287" y="248"/>
                      <a:pt x="2306" y="229"/>
                    </a:cubicBezTo>
                    <a:close/>
                  </a:path>
                </a:pathLst>
              </a:custGeom>
              <a:solidFill>
                <a:srgbClr val="E3DCA5"/>
              </a:solidFill>
              <a:ln w="9525">
                <a:solidFill>
                  <a:schemeClr val="tx2">
                    <a:lumMod val="75000"/>
                  </a:schemeClr>
                </a:solidFill>
                <a:round/>
                <a:headEnd/>
                <a:tailEnd/>
              </a:ln>
              <a:effectLst/>
            </p:spPr>
            <p:txBody>
              <a:bodyPr/>
              <a:lstStyle/>
              <a:p>
                <a:endParaRPr lang="zh-CN" altLang="en-US"/>
              </a:p>
            </p:txBody>
          </p:sp>
          <p:sp>
            <p:nvSpPr>
              <p:cNvPr id="29" name="TextBox 28"/>
              <p:cNvSpPr txBox="1"/>
              <p:nvPr/>
            </p:nvSpPr>
            <p:spPr>
              <a:xfrm>
                <a:off x="6415180" y="3486494"/>
                <a:ext cx="432048"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0000" lnSpcReduction="100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北</a:t>
                </a:r>
                <a:endParaRPr lang="en-US" altLang="zh-CN" sz="1200" b="1" dirty="0" smtClean="0">
                  <a:solidFill>
                    <a:schemeClr val="tx1">
                      <a:lumMod val="75000"/>
                      <a:lumOff val="25000"/>
                    </a:schemeClr>
                  </a:solidFill>
                  <a:latin typeface="微软雅黑" pitchFamily="34" charset="-122"/>
                  <a:ea typeface="微软雅黑" pitchFamily="34" charset="-122"/>
                </a:endParaRPr>
              </a:p>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京</a:t>
                </a:r>
              </a:p>
            </p:txBody>
          </p:sp>
        </p:grpSp>
        <p:grpSp>
          <p:nvGrpSpPr>
            <p:cNvPr id="24" name="组合 32"/>
            <p:cNvGrpSpPr/>
            <p:nvPr/>
          </p:nvGrpSpPr>
          <p:grpSpPr>
            <a:xfrm>
              <a:off x="7371901" y="4000561"/>
              <a:ext cx="828061" cy="521054"/>
              <a:chOff x="6168992" y="3301713"/>
              <a:chExt cx="649208" cy="488006"/>
            </a:xfrm>
          </p:grpSpPr>
          <p:sp>
            <p:nvSpPr>
              <p:cNvPr id="31" name="Freeform 18"/>
              <p:cNvSpPr>
                <a:spLocks/>
              </p:cNvSpPr>
              <p:nvPr/>
            </p:nvSpPr>
            <p:spPr bwMode="auto">
              <a:xfrm rot="21412787">
                <a:off x="6168992" y="3301713"/>
                <a:ext cx="627947" cy="488006"/>
              </a:xfrm>
              <a:custGeom>
                <a:avLst/>
                <a:gdLst/>
                <a:ahLst/>
                <a:cxnLst>
                  <a:cxn ang="0">
                    <a:pos x="659" y="503"/>
                  </a:cxn>
                  <a:cxn ang="0">
                    <a:pos x="1069" y="541"/>
                  </a:cxn>
                  <a:cxn ang="0">
                    <a:pos x="1619" y="522"/>
                  </a:cxn>
                  <a:cxn ang="0">
                    <a:pos x="1796" y="295"/>
                  </a:cxn>
                  <a:cxn ang="0">
                    <a:pos x="1888" y="29"/>
                  </a:cxn>
                  <a:cxn ang="0">
                    <a:pos x="2003" y="10"/>
                  </a:cxn>
                  <a:cxn ang="0">
                    <a:pos x="2144" y="115"/>
                  </a:cxn>
                  <a:cxn ang="0">
                    <a:pos x="2266" y="196"/>
                  </a:cxn>
                  <a:cxn ang="0">
                    <a:pos x="2435" y="249"/>
                  </a:cxn>
                  <a:cxn ang="0">
                    <a:pos x="2648" y="324"/>
                  </a:cxn>
                  <a:cxn ang="0">
                    <a:pos x="2823" y="468"/>
                  </a:cxn>
                  <a:cxn ang="0">
                    <a:pos x="3020" y="619"/>
                  </a:cxn>
                  <a:cxn ang="0">
                    <a:pos x="3194" y="1034"/>
                  </a:cxn>
                  <a:cxn ang="0">
                    <a:pos x="3265" y="1226"/>
                  </a:cxn>
                  <a:cxn ang="0">
                    <a:pos x="3344" y="1392"/>
                  </a:cxn>
                  <a:cxn ang="0">
                    <a:pos x="3503" y="1528"/>
                  </a:cxn>
                  <a:cxn ang="0">
                    <a:pos x="3577" y="1934"/>
                  </a:cxn>
                  <a:cxn ang="0">
                    <a:pos x="3815" y="2039"/>
                  </a:cxn>
                  <a:cxn ang="0">
                    <a:pos x="3975" y="2131"/>
                  </a:cxn>
                  <a:cxn ang="0">
                    <a:pos x="4058" y="2346"/>
                  </a:cxn>
                  <a:cxn ang="0">
                    <a:pos x="4290" y="2474"/>
                  </a:cxn>
                  <a:cxn ang="0">
                    <a:pos x="4323" y="2676"/>
                  </a:cxn>
                  <a:cxn ang="0">
                    <a:pos x="4141" y="2608"/>
                  </a:cxn>
                  <a:cxn ang="0">
                    <a:pos x="4035" y="2575"/>
                  </a:cxn>
                  <a:cxn ang="0">
                    <a:pos x="3738" y="2608"/>
                  </a:cxn>
                  <a:cxn ang="0">
                    <a:pos x="3712" y="2762"/>
                  </a:cxn>
                  <a:cxn ang="0">
                    <a:pos x="3927" y="2930"/>
                  </a:cxn>
                  <a:cxn ang="0">
                    <a:pos x="3855" y="3232"/>
                  </a:cxn>
                  <a:cxn ang="0">
                    <a:pos x="3752" y="3386"/>
                  </a:cxn>
                  <a:cxn ang="0">
                    <a:pos x="3514" y="3370"/>
                  </a:cxn>
                  <a:cxn ang="0">
                    <a:pos x="3306" y="3362"/>
                  </a:cxn>
                  <a:cxn ang="0">
                    <a:pos x="3181" y="3216"/>
                  </a:cxn>
                  <a:cxn ang="0">
                    <a:pos x="3053" y="3223"/>
                  </a:cxn>
                  <a:cxn ang="0">
                    <a:pos x="2958" y="3372"/>
                  </a:cxn>
                  <a:cxn ang="0">
                    <a:pos x="2847" y="3446"/>
                  </a:cxn>
                  <a:cxn ang="0">
                    <a:pos x="2288" y="3405"/>
                  </a:cxn>
                  <a:cxn ang="0">
                    <a:pos x="2142" y="3182"/>
                  </a:cxn>
                  <a:cxn ang="0">
                    <a:pos x="1940" y="2995"/>
                  </a:cxn>
                  <a:cxn ang="0">
                    <a:pos x="1843" y="2698"/>
                  </a:cxn>
                  <a:cxn ang="0">
                    <a:pos x="2010" y="2538"/>
                  </a:cxn>
                  <a:cxn ang="0">
                    <a:pos x="2067" y="2424"/>
                  </a:cxn>
                  <a:cxn ang="0">
                    <a:pos x="1946" y="2212"/>
                  </a:cxn>
                  <a:cxn ang="0">
                    <a:pos x="1997" y="2007"/>
                  </a:cxn>
                  <a:cxn ang="0">
                    <a:pos x="1709" y="2007"/>
                  </a:cxn>
                  <a:cxn ang="0">
                    <a:pos x="1455" y="1867"/>
                  </a:cxn>
                  <a:cxn ang="0">
                    <a:pos x="1255" y="1604"/>
                  </a:cxn>
                  <a:cxn ang="0">
                    <a:pos x="1331" y="1406"/>
                  </a:cxn>
                  <a:cxn ang="0">
                    <a:pos x="1431" y="1305"/>
                  </a:cxn>
                  <a:cxn ang="0">
                    <a:pos x="1038" y="1228"/>
                  </a:cxn>
                  <a:cxn ang="0">
                    <a:pos x="632" y="1022"/>
                  </a:cxn>
                  <a:cxn ang="0">
                    <a:pos x="222" y="734"/>
                  </a:cxn>
                  <a:cxn ang="0">
                    <a:pos x="0" y="580"/>
                  </a:cxn>
                  <a:cxn ang="0">
                    <a:pos x="199" y="464"/>
                  </a:cxn>
                  <a:cxn ang="0">
                    <a:pos x="391" y="304"/>
                  </a:cxn>
                </a:cxnLst>
                <a:rect l="0" t="0" r="r" b="b"/>
                <a:pathLst>
                  <a:path w="4423" h="3449">
                    <a:moveTo>
                      <a:pt x="391" y="304"/>
                    </a:moveTo>
                    <a:cubicBezTo>
                      <a:pt x="423" y="326"/>
                      <a:pt x="457" y="330"/>
                      <a:pt x="493" y="343"/>
                    </a:cubicBezTo>
                    <a:cubicBezTo>
                      <a:pt x="523" y="373"/>
                      <a:pt x="548" y="400"/>
                      <a:pt x="589" y="413"/>
                    </a:cubicBezTo>
                    <a:cubicBezTo>
                      <a:pt x="611" y="446"/>
                      <a:pt x="627" y="481"/>
                      <a:pt x="659" y="503"/>
                    </a:cubicBezTo>
                    <a:cubicBezTo>
                      <a:pt x="672" y="538"/>
                      <a:pt x="698" y="536"/>
                      <a:pt x="730" y="548"/>
                    </a:cubicBezTo>
                    <a:cubicBezTo>
                      <a:pt x="813" y="611"/>
                      <a:pt x="871" y="570"/>
                      <a:pt x="1005" y="567"/>
                    </a:cubicBezTo>
                    <a:cubicBezTo>
                      <a:pt x="1024" y="565"/>
                      <a:pt x="1045" y="567"/>
                      <a:pt x="1063" y="560"/>
                    </a:cubicBezTo>
                    <a:cubicBezTo>
                      <a:pt x="1069" y="558"/>
                      <a:pt x="1062" y="541"/>
                      <a:pt x="1069" y="541"/>
                    </a:cubicBezTo>
                    <a:cubicBezTo>
                      <a:pt x="1104" y="538"/>
                      <a:pt x="1208" y="524"/>
                      <a:pt x="1275" y="525"/>
                    </a:cubicBezTo>
                    <a:cubicBezTo>
                      <a:pt x="1342" y="526"/>
                      <a:pt x="1429" y="550"/>
                      <a:pt x="1472" y="548"/>
                    </a:cubicBezTo>
                    <a:cubicBezTo>
                      <a:pt x="1502" y="557"/>
                      <a:pt x="1503" y="521"/>
                      <a:pt x="1535" y="516"/>
                    </a:cubicBezTo>
                    <a:cubicBezTo>
                      <a:pt x="1556" y="513"/>
                      <a:pt x="1598" y="525"/>
                      <a:pt x="1619" y="522"/>
                    </a:cubicBezTo>
                    <a:cubicBezTo>
                      <a:pt x="1630" y="521"/>
                      <a:pt x="1634" y="482"/>
                      <a:pt x="1645" y="480"/>
                    </a:cubicBezTo>
                    <a:cubicBezTo>
                      <a:pt x="1685" y="454"/>
                      <a:pt x="1666" y="468"/>
                      <a:pt x="1690" y="439"/>
                    </a:cubicBezTo>
                    <a:cubicBezTo>
                      <a:pt x="1712" y="412"/>
                      <a:pt x="1730" y="417"/>
                      <a:pt x="1758" y="381"/>
                    </a:cubicBezTo>
                    <a:cubicBezTo>
                      <a:pt x="1822" y="298"/>
                      <a:pt x="1768" y="346"/>
                      <a:pt x="1796" y="295"/>
                    </a:cubicBezTo>
                    <a:cubicBezTo>
                      <a:pt x="1803" y="281"/>
                      <a:pt x="1843" y="285"/>
                      <a:pt x="1843" y="285"/>
                    </a:cubicBezTo>
                    <a:cubicBezTo>
                      <a:pt x="1849" y="225"/>
                      <a:pt x="1851" y="169"/>
                      <a:pt x="1859" y="112"/>
                    </a:cubicBezTo>
                    <a:cubicBezTo>
                      <a:pt x="1863" y="77"/>
                      <a:pt x="1890" y="98"/>
                      <a:pt x="1895" y="84"/>
                    </a:cubicBezTo>
                    <a:cubicBezTo>
                      <a:pt x="1900" y="70"/>
                      <a:pt x="1881" y="39"/>
                      <a:pt x="1888" y="29"/>
                    </a:cubicBezTo>
                    <a:cubicBezTo>
                      <a:pt x="1893" y="22"/>
                      <a:pt x="1923" y="17"/>
                      <a:pt x="1938" y="24"/>
                    </a:cubicBezTo>
                    <a:cubicBezTo>
                      <a:pt x="1949" y="31"/>
                      <a:pt x="1947" y="64"/>
                      <a:pt x="1957" y="69"/>
                    </a:cubicBezTo>
                    <a:cubicBezTo>
                      <a:pt x="1963" y="65"/>
                      <a:pt x="1994" y="62"/>
                      <a:pt x="1997" y="55"/>
                    </a:cubicBezTo>
                    <a:cubicBezTo>
                      <a:pt x="2003" y="41"/>
                      <a:pt x="1993" y="21"/>
                      <a:pt x="2003" y="10"/>
                    </a:cubicBezTo>
                    <a:cubicBezTo>
                      <a:pt x="2012" y="0"/>
                      <a:pt x="2029" y="6"/>
                      <a:pt x="2042" y="4"/>
                    </a:cubicBezTo>
                    <a:cubicBezTo>
                      <a:pt x="2113" y="17"/>
                      <a:pt x="2101" y="2"/>
                      <a:pt x="2115" y="12"/>
                    </a:cubicBezTo>
                    <a:cubicBezTo>
                      <a:pt x="2126" y="31"/>
                      <a:pt x="2106" y="64"/>
                      <a:pt x="2111" y="81"/>
                    </a:cubicBezTo>
                    <a:cubicBezTo>
                      <a:pt x="2116" y="98"/>
                      <a:pt x="2132" y="105"/>
                      <a:pt x="2144" y="115"/>
                    </a:cubicBezTo>
                    <a:cubicBezTo>
                      <a:pt x="2159" y="118"/>
                      <a:pt x="2168" y="142"/>
                      <a:pt x="2183" y="144"/>
                    </a:cubicBezTo>
                    <a:cubicBezTo>
                      <a:pt x="2196" y="188"/>
                      <a:pt x="2176" y="141"/>
                      <a:pt x="2234" y="170"/>
                    </a:cubicBezTo>
                    <a:cubicBezTo>
                      <a:pt x="2240" y="173"/>
                      <a:pt x="2235" y="185"/>
                      <a:pt x="2240" y="189"/>
                    </a:cubicBezTo>
                    <a:cubicBezTo>
                      <a:pt x="2247" y="195"/>
                      <a:pt x="2257" y="194"/>
                      <a:pt x="2266" y="196"/>
                    </a:cubicBezTo>
                    <a:cubicBezTo>
                      <a:pt x="2280" y="205"/>
                      <a:pt x="2298" y="206"/>
                      <a:pt x="2311" y="215"/>
                    </a:cubicBezTo>
                    <a:cubicBezTo>
                      <a:pt x="2317" y="219"/>
                      <a:pt x="2347" y="200"/>
                      <a:pt x="2353" y="204"/>
                    </a:cubicBezTo>
                    <a:cubicBezTo>
                      <a:pt x="2366" y="206"/>
                      <a:pt x="2358" y="232"/>
                      <a:pt x="2372" y="240"/>
                    </a:cubicBezTo>
                    <a:cubicBezTo>
                      <a:pt x="2386" y="248"/>
                      <a:pt x="2409" y="248"/>
                      <a:pt x="2435" y="249"/>
                    </a:cubicBezTo>
                    <a:cubicBezTo>
                      <a:pt x="2479" y="243"/>
                      <a:pt x="2487" y="237"/>
                      <a:pt x="2528" y="249"/>
                    </a:cubicBezTo>
                    <a:cubicBezTo>
                      <a:pt x="2548" y="253"/>
                      <a:pt x="2527" y="272"/>
                      <a:pt x="2540" y="280"/>
                    </a:cubicBezTo>
                    <a:cubicBezTo>
                      <a:pt x="2555" y="287"/>
                      <a:pt x="2599" y="281"/>
                      <a:pt x="2617" y="288"/>
                    </a:cubicBezTo>
                    <a:cubicBezTo>
                      <a:pt x="2652" y="339"/>
                      <a:pt x="2605" y="281"/>
                      <a:pt x="2648" y="324"/>
                    </a:cubicBezTo>
                    <a:cubicBezTo>
                      <a:pt x="2693" y="369"/>
                      <a:pt x="2681" y="367"/>
                      <a:pt x="2742" y="376"/>
                    </a:cubicBezTo>
                    <a:cubicBezTo>
                      <a:pt x="2759" y="404"/>
                      <a:pt x="2731" y="410"/>
                      <a:pt x="2765" y="420"/>
                    </a:cubicBezTo>
                    <a:cubicBezTo>
                      <a:pt x="2778" y="424"/>
                      <a:pt x="2803" y="432"/>
                      <a:pt x="2803" y="432"/>
                    </a:cubicBezTo>
                    <a:cubicBezTo>
                      <a:pt x="2805" y="449"/>
                      <a:pt x="2815" y="452"/>
                      <a:pt x="2823" y="468"/>
                    </a:cubicBezTo>
                    <a:cubicBezTo>
                      <a:pt x="2844" y="509"/>
                      <a:pt x="2862" y="503"/>
                      <a:pt x="2898" y="525"/>
                    </a:cubicBezTo>
                    <a:cubicBezTo>
                      <a:pt x="2918" y="545"/>
                      <a:pt x="2952" y="557"/>
                      <a:pt x="2963" y="571"/>
                    </a:cubicBezTo>
                    <a:cubicBezTo>
                      <a:pt x="2974" y="585"/>
                      <a:pt x="2954" y="604"/>
                      <a:pt x="2963" y="612"/>
                    </a:cubicBezTo>
                    <a:cubicBezTo>
                      <a:pt x="2980" y="633"/>
                      <a:pt x="3003" y="606"/>
                      <a:pt x="3020" y="619"/>
                    </a:cubicBezTo>
                    <a:cubicBezTo>
                      <a:pt x="3036" y="635"/>
                      <a:pt x="3038" y="677"/>
                      <a:pt x="3061" y="708"/>
                    </a:cubicBezTo>
                    <a:cubicBezTo>
                      <a:pt x="3098" y="764"/>
                      <a:pt x="3107" y="732"/>
                      <a:pt x="3157" y="804"/>
                    </a:cubicBezTo>
                    <a:cubicBezTo>
                      <a:pt x="3191" y="873"/>
                      <a:pt x="3136" y="939"/>
                      <a:pt x="3176" y="967"/>
                    </a:cubicBezTo>
                    <a:cubicBezTo>
                      <a:pt x="3178" y="993"/>
                      <a:pt x="3187" y="1009"/>
                      <a:pt x="3194" y="1034"/>
                    </a:cubicBezTo>
                    <a:cubicBezTo>
                      <a:pt x="3196" y="1043"/>
                      <a:pt x="3191" y="1092"/>
                      <a:pt x="3193" y="1101"/>
                    </a:cubicBezTo>
                    <a:cubicBezTo>
                      <a:pt x="3196" y="1125"/>
                      <a:pt x="3222" y="1131"/>
                      <a:pt x="3234" y="1152"/>
                    </a:cubicBezTo>
                    <a:cubicBezTo>
                      <a:pt x="3240" y="1169"/>
                      <a:pt x="3226" y="1192"/>
                      <a:pt x="3231" y="1204"/>
                    </a:cubicBezTo>
                    <a:cubicBezTo>
                      <a:pt x="3236" y="1216"/>
                      <a:pt x="3257" y="1217"/>
                      <a:pt x="3265" y="1226"/>
                    </a:cubicBezTo>
                    <a:cubicBezTo>
                      <a:pt x="3279" y="1232"/>
                      <a:pt x="3264" y="1252"/>
                      <a:pt x="3279" y="1257"/>
                    </a:cubicBezTo>
                    <a:cubicBezTo>
                      <a:pt x="3286" y="1282"/>
                      <a:pt x="3287" y="1291"/>
                      <a:pt x="3296" y="1315"/>
                    </a:cubicBezTo>
                    <a:cubicBezTo>
                      <a:pt x="3299" y="1322"/>
                      <a:pt x="3336" y="1322"/>
                      <a:pt x="3342" y="1327"/>
                    </a:cubicBezTo>
                    <a:cubicBezTo>
                      <a:pt x="3335" y="1372"/>
                      <a:pt x="3344" y="1392"/>
                      <a:pt x="3344" y="1392"/>
                    </a:cubicBezTo>
                    <a:cubicBezTo>
                      <a:pt x="3356" y="1427"/>
                      <a:pt x="3384" y="1384"/>
                      <a:pt x="3428" y="1413"/>
                    </a:cubicBezTo>
                    <a:cubicBezTo>
                      <a:pt x="3434" y="1417"/>
                      <a:pt x="3443" y="1450"/>
                      <a:pt x="3443" y="1450"/>
                    </a:cubicBezTo>
                    <a:cubicBezTo>
                      <a:pt x="3452" y="1475"/>
                      <a:pt x="3452" y="1485"/>
                      <a:pt x="3475" y="1501"/>
                    </a:cubicBezTo>
                    <a:cubicBezTo>
                      <a:pt x="3494" y="1530"/>
                      <a:pt x="3497" y="1501"/>
                      <a:pt x="3503" y="1528"/>
                    </a:cubicBezTo>
                    <a:cubicBezTo>
                      <a:pt x="3506" y="1541"/>
                      <a:pt x="3521" y="1541"/>
                      <a:pt x="3527" y="1552"/>
                    </a:cubicBezTo>
                    <a:cubicBezTo>
                      <a:pt x="3530" y="1558"/>
                      <a:pt x="3537" y="1577"/>
                      <a:pt x="3543" y="1579"/>
                    </a:cubicBezTo>
                    <a:cubicBezTo>
                      <a:pt x="3571" y="1620"/>
                      <a:pt x="3575" y="1657"/>
                      <a:pt x="3584" y="1706"/>
                    </a:cubicBezTo>
                    <a:cubicBezTo>
                      <a:pt x="3581" y="1769"/>
                      <a:pt x="3555" y="1873"/>
                      <a:pt x="3577" y="1934"/>
                    </a:cubicBezTo>
                    <a:cubicBezTo>
                      <a:pt x="3575" y="1947"/>
                      <a:pt x="3583" y="1968"/>
                      <a:pt x="3584" y="1981"/>
                    </a:cubicBezTo>
                    <a:cubicBezTo>
                      <a:pt x="3587" y="2009"/>
                      <a:pt x="3648" y="2022"/>
                      <a:pt x="3667" y="2026"/>
                    </a:cubicBezTo>
                    <a:cubicBezTo>
                      <a:pt x="3724" y="2068"/>
                      <a:pt x="3696" y="2021"/>
                      <a:pt x="3735" y="2035"/>
                    </a:cubicBezTo>
                    <a:cubicBezTo>
                      <a:pt x="3752" y="2045"/>
                      <a:pt x="3793" y="2035"/>
                      <a:pt x="3815" y="2039"/>
                    </a:cubicBezTo>
                    <a:cubicBezTo>
                      <a:pt x="3843" y="2058"/>
                      <a:pt x="3833" y="2046"/>
                      <a:pt x="3867" y="2049"/>
                    </a:cubicBezTo>
                    <a:cubicBezTo>
                      <a:pt x="3871" y="2056"/>
                      <a:pt x="3876" y="2085"/>
                      <a:pt x="3879" y="2092"/>
                    </a:cubicBezTo>
                    <a:cubicBezTo>
                      <a:pt x="3882" y="2098"/>
                      <a:pt x="3934" y="2098"/>
                      <a:pt x="3939" y="2102"/>
                    </a:cubicBezTo>
                    <a:cubicBezTo>
                      <a:pt x="3956" y="2115"/>
                      <a:pt x="3954" y="2127"/>
                      <a:pt x="3975" y="2131"/>
                    </a:cubicBezTo>
                    <a:cubicBezTo>
                      <a:pt x="4002" y="2147"/>
                      <a:pt x="3984" y="2203"/>
                      <a:pt x="3995" y="2232"/>
                    </a:cubicBezTo>
                    <a:cubicBezTo>
                      <a:pt x="3997" y="2251"/>
                      <a:pt x="4003" y="2260"/>
                      <a:pt x="4013" y="2276"/>
                    </a:cubicBezTo>
                    <a:cubicBezTo>
                      <a:pt x="4020" y="2287"/>
                      <a:pt x="4051" y="2288"/>
                      <a:pt x="4051" y="2288"/>
                    </a:cubicBezTo>
                    <a:cubicBezTo>
                      <a:pt x="4053" y="2307"/>
                      <a:pt x="4051" y="2328"/>
                      <a:pt x="4058" y="2346"/>
                    </a:cubicBezTo>
                    <a:cubicBezTo>
                      <a:pt x="4060" y="2352"/>
                      <a:pt x="4107" y="2326"/>
                      <a:pt x="4112" y="2330"/>
                    </a:cubicBezTo>
                    <a:cubicBezTo>
                      <a:pt x="4141" y="2354"/>
                      <a:pt x="4099" y="2362"/>
                      <a:pt x="4136" y="2376"/>
                    </a:cubicBezTo>
                    <a:cubicBezTo>
                      <a:pt x="4166" y="2387"/>
                      <a:pt x="4174" y="2400"/>
                      <a:pt x="4205" y="2410"/>
                    </a:cubicBezTo>
                    <a:cubicBezTo>
                      <a:pt x="4219" y="2454"/>
                      <a:pt x="4255" y="2452"/>
                      <a:pt x="4290" y="2474"/>
                    </a:cubicBezTo>
                    <a:cubicBezTo>
                      <a:pt x="4321" y="2521"/>
                      <a:pt x="4351" y="2531"/>
                      <a:pt x="4403" y="2538"/>
                    </a:cubicBezTo>
                    <a:cubicBezTo>
                      <a:pt x="4411" y="2559"/>
                      <a:pt x="4417" y="2580"/>
                      <a:pt x="4423" y="2602"/>
                    </a:cubicBezTo>
                    <a:cubicBezTo>
                      <a:pt x="4418" y="2646"/>
                      <a:pt x="4417" y="2635"/>
                      <a:pt x="4403" y="2672"/>
                    </a:cubicBezTo>
                    <a:cubicBezTo>
                      <a:pt x="4371" y="2652"/>
                      <a:pt x="4371" y="2676"/>
                      <a:pt x="4323" y="2676"/>
                    </a:cubicBezTo>
                    <a:cubicBezTo>
                      <a:pt x="4272" y="2641"/>
                      <a:pt x="4299" y="2673"/>
                      <a:pt x="4173" y="2660"/>
                    </a:cubicBezTo>
                    <a:cubicBezTo>
                      <a:pt x="4153" y="2658"/>
                      <a:pt x="4150" y="2647"/>
                      <a:pt x="4131" y="2640"/>
                    </a:cubicBezTo>
                    <a:cubicBezTo>
                      <a:pt x="4135" y="2634"/>
                      <a:pt x="4117" y="2626"/>
                      <a:pt x="4122" y="2621"/>
                    </a:cubicBezTo>
                    <a:cubicBezTo>
                      <a:pt x="4127" y="2616"/>
                      <a:pt x="4141" y="2616"/>
                      <a:pt x="4141" y="2608"/>
                    </a:cubicBezTo>
                    <a:cubicBezTo>
                      <a:pt x="4141" y="2601"/>
                      <a:pt x="4107" y="2590"/>
                      <a:pt x="4103" y="2589"/>
                    </a:cubicBezTo>
                    <a:cubicBezTo>
                      <a:pt x="4096" y="2591"/>
                      <a:pt x="4088" y="2592"/>
                      <a:pt x="4083" y="2596"/>
                    </a:cubicBezTo>
                    <a:cubicBezTo>
                      <a:pt x="4077" y="2601"/>
                      <a:pt x="4078" y="2614"/>
                      <a:pt x="4071" y="2615"/>
                    </a:cubicBezTo>
                    <a:cubicBezTo>
                      <a:pt x="4057" y="2617"/>
                      <a:pt x="4035" y="2575"/>
                      <a:pt x="4035" y="2575"/>
                    </a:cubicBezTo>
                    <a:cubicBezTo>
                      <a:pt x="4012" y="2581"/>
                      <a:pt x="3984" y="2605"/>
                      <a:pt x="3961" y="2608"/>
                    </a:cubicBezTo>
                    <a:cubicBezTo>
                      <a:pt x="3935" y="2611"/>
                      <a:pt x="3886" y="2645"/>
                      <a:pt x="3860" y="2647"/>
                    </a:cubicBezTo>
                    <a:cubicBezTo>
                      <a:pt x="3833" y="2648"/>
                      <a:pt x="3851" y="2608"/>
                      <a:pt x="3831" y="2601"/>
                    </a:cubicBezTo>
                    <a:cubicBezTo>
                      <a:pt x="3811" y="2594"/>
                      <a:pt x="3778" y="2607"/>
                      <a:pt x="3738" y="2608"/>
                    </a:cubicBezTo>
                    <a:cubicBezTo>
                      <a:pt x="3689" y="2592"/>
                      <a:pt x="3640" y="2593"/>
                      <a:pt x="3591" y="2608"/>
                    </a:cubicBezTo>
                    <a:cubicBezTo>
                      <a:pt x="3576" y="2652"/>
                      <a:pt x="3583" y="2698"/>
                      <a:pt x="3629" y="2724"/>
                    </a:cubicBezTo>
                    <a:cubicBezTo>
                      <a:pt x="3641" y="2731"/>
                      <a:pt x="3655" y="2730"/>
                      <a:pt x="3667" y="2736"/>
                    </a:cubicBezTo>
                    <a:cubicBezTo>
                      <a:pt x="3682" y="2744"/>
                      <a:pt x="3695" y="2760"/>
                      <a:pt x="3712" y="2762"/>
                    </a:cubicBezTo>
                    <a:cubicBezTo>
                      <a:pt x="3778" y="2768"/>
                      <a:pt x="3845" y="2766"/>
                      <a:pt x="3911" y="2768"/>
                    </a:cubicBezTo>
                    <a:cubicBezTo>
                      <a:pt x="3922" y="2766"/>
                      <a:pt x="3928" y="2768"/>
                      <a:pt x="3930" y="2779"/>
                    </a:cubicBezTo>
                    <a:cubicBezTo>
                      <a:pt x="3933" y="2794"/>
                      <a:pt x="3925" y="2812"/>
                      <a:pt x="3925" y="2812"/>
                    </a:cubicBezTo>
                    <a:cubicBezTo>
                      <a:pt x="3927" y="2836"/>
                      <a:pt x="3926" y="2898"/>
                      <a:pt x="3927" y="2930"/>
                    </a:cubicBezTo>
                    <a:cubicBezTo>
                      <a:pt x="3928" y="2962"/>
                      <a:pt x="3933" y="2977"/>
                      <a:pt x="3930" y="3002"/>
                    </a:cubicBezTo>
                    <a:cubicBezTo>
                      <a:pt x="3931" y="3049"/>
                      <a:pt x="3917" y="3054"/>
                      <a:pt x="3911" y="3081"/>
                    </a:cubicBezTo>
                    <a:cubicBezTo>
                      <a:pt x="3905" y="3108"/>
                      <a:pt x="3903" y="3140"/>
                      <a:pt x="3894" y="3165"/>
                    </a:cubicBezTo>
                    <a:cubicBezTo>
                      <a:pt x="3889" y="3206"/>
                      <a:pt x="3862" y="3208"/>
                      <a:pt x="3855" y="3232"/>
                    </a:cubicBezTo>
                    <a:cubicBezTo>
                      <a:pt x="3848" y="3256"/>
                      <a:pt x="3859" y="3298"/>
                      <a:pt x="3851" y="3312"/>
                    </a:cubicBezTo>
                    <a:cubicBezTo>
                      <a:pt x="3843" y="3328"/>
                      <a:pt x="3819" y="3298"/>
                      <a:pt x="3810" y="3314"/>
                    </a:cubicBezTo>
                    <a:cubicBezTo>
                      <a:pt x="3805" y="3323"/>
                      <a:pt x="3803" y="3348"/>
                      <a:pt x="3795" y="3351"/>
                    </a:cubicBezTo>
                    <a:cubicBezTo>
                      <a:pt x="3788" y="3391"/>
                      <a:pt x="3791" y="3377"/>
                      <a:pt x="3752" y="3386"/>
                    </a:cubicBezTo>
                    <a:cubicBezTo>
                      <a:pt x="3742" y="3418"/>
                      <a:pt x="3716" y="3429"/>
                      <a:pt x="3687" y="3421"/>
                    </a:cubicBezTo>
                    <a:cubicBezTo>
                      <a:pt x="3665" y="3418"/>
                      <a:pt x="3601" y="3428"/>
                      <a:pt x="3582" y="3420"/>
                    </a:cubicBezTo>
                    <a:cubicBezTo>
                      <a:pt x="3563" y="3412"/>
                      <a:pt x="3581" y="3380"/>
                      <a:pt x="3570" y="3372"/>
                    </a:cubicBezTo>
                    <a:cubicBezTo>
                      <a:pt x="3574" y="3366"/>
                      <a:pt x="3515" y="3378"/>
                      <a:pt x="3514" y="3370"/>
                    </a:cubicBezTo>
                    <a:cubicBezTo>
                      <a:pt x="3513" y="3362"/>
                      <a:pt x="3502" y="3360"/>
                      <a:pt x="3495" y="3357"/>
                    </a:cubicBezTo>
                    <a:cubicBezTo>
                      <a:pt x="3474" y="3349"/>
                      <a:pt x="3468" y="3323"/>
                      <a:pt x="3447" y="3316"/>
                    </a:cubicBezTo>
                    <a:cubicBezTo>
                      <a:pt x="3411" y="3293"/>
                      <a:pt x="3375" y="3339"/>
                      <a:pt x="3339" y="3352"/>
                    </a:cubicBezTo>
                    <a:cubicBezTo>
                      <a:pt x="3319" y="3371"/>
                      <a:pt x="3333" y="3354"/>
                      <a:pt x="3306" y="3362"/>
                    </a:cubicBezTo>
                    <a:cubicBezTo>
                      <a:pt x="3303" y="3361"/>
                      <a:pt x="3266" y="3378"/>
                      <a:pt x="3264" y="3376"/>
                    </a:cubicBezTo>
                    <a:cubicBezTo>
                      <a:pt x="3249" y="3360"/>
                      <a:pt x="3251" y="3333"/>
                      <a:pt x="3245" y="3312"/>
                    </a:cubicBezTo>
                    <a:cubicBezTo>
                      <a:pt x="3242" y="3302"/>
                      <a:pt x="3220" y="3264"/>
                      <a:pt x="3212" y="3259"/>
                    </a:cubicBezTo>
                    <a:cubicBezTo>
                      <a:pt x="3197" y="3237"/>
                      <a:pt x="3187" y="3242"/>
                      <a:pt x="3181" y="3216"/>
                    </a:cubicBezTo>
                    <a:cubicBezTo>
                      <a:pt x="3191" y="3185"/>
                      <a:pt x="3187" y="3179"/>
                      <a:pt x="3155" y="3172"/>
                    </a:cubicBezTo>
                    <a:cubicBezTo>
                      <a:pt x="3144" y="3167"/>
                      <a:pt x="3129" y="3151"/>
                      <a:pt x="3114" y="3156"/>
                    </a:cubicBezTo>
                    <a:cubicBezTo>
                      <a:pt x="3099" y="3161"/>
                      <a:pt x="3076" y="3193"/>
                      <a:pt x="3066" y="3204"/>
                    </a:cubicBezTo>
                    <a:cubicBezTo>
                      <a:pt x="3062" y="3210"/>
                      <a:pt x="3056" y="3216"/>
                      <a:pt x="3053" y="3223"/>
                    </a:cubicBezTo>
                    <a:cubicBezTo>
                      <a:pt x="3050" y="3231"/>
                      <a:pt x="3033" y="3234"/>
                      <a:pt x="3027" y="3240"/>
                    </a:cubicBezTo>
                    <a:cubicBezTo>
                      <a:pt x="3013" y="3254"/>
                      <a:pt x="3020" y="3276"/>
                      <a:pt x="3006" y="3278"/>
                    </a:cubicBezTo>
                    <a:cubicBezTo>
                      <a:pt x="3020" y="3299"/>
                      <a:pt x="3015" y="3312"/>
                      <a:pt x="3023" y="3336"/>
                    </a:cubicBezTo>
                    <a:cubicBezTo>
                      <a:pt x="3016" y="3395"/>
                      <a:pt x="3004" y="3358"/>
                      <a:pt x="2958" y="3372"/>
                    </a:cubicBezTo>
                    <a:cubicBezTo>
                      <a:pt x="2945" y="3381"/>
                      <a:pt x="2938" y="3406"/>
                      <a:pt x="2925" y="3415"/>
                    </a:cubicBezTo>
                    <a:cubicBezTo>
                      <a:pt x="2920" y="3419"/>
                      <a:pt x="2923" y="3429"/>
                      <a:pt x="2919" y="3434"/>
                    </a:cubicBezTo>
                    <a:cubicBezTo>
                      <a:pt x="2914" y="3442"/>
                      <a:pt x="2906" y="3434"/>
                      <a:pt x="2898" y="3439"/>
                    </a:cubicBezTo>
                    <a:cubicBezTo>
                      <a:pt x="2883" y="3449"/>
                      <a:pt x="2857" y="3445"/>
                      <a:pt x="2847" y="3446"/>
                    </a:cubicBezTo>
                    <a:cubicBezTo>
                      <a:pt x="2824" y="3446"/>
                      <a:pt x="2805" y="3430"/>
                      <a:pt x="2771" y="3429"/>
                    </a:cubicBezTo>
                    <a:cubicBezTo>
                      <a:pt x="2737" y="3428"/>
                      <a:pt x="2697" y="3441"/>
                      <a:pt x="2643" y="3440"/>
                    </a:cubicBezTo>
                    <a:cubicBezTo>
                      <a:pt x="2564" y="3447"/>
                      <a:pt x="2529" y="3428"/>
                      <a:pt x="2449" y="3422"/>
                    </a:cubicBezTo>
                    <a:cubicBezTo>
                      <a:pt x="2390" y="3418"/>
                      <a:pt x="2332" y="3406"/>
                      <a:pt x="2288" y="3405"/>
                    </a:cubicBezTo>
                    <a:cubicBezTo>
                      <a:pt x="2244" y="3404"/>
                      <a:pt x="2209" y="3414"/>
                      <a:pt x="2183" y="3415"/>
                    </a:cubicBezTo>
                    <a:cubicBezTo>
                      <a:pt x="2169" y="3414"/>
                      <a:pt x="2144" y="3414"/>
                      <a:pt x="2130" y="3410"/>
                    </a:cubicBezTo>
                    <a:cubicBezTo>
                      <a:pt x="2114" y="3355"/>
                      <a:pt x="2132" y="3393"/>
                      <a:pt x="2132" y="3340"/>
                    </a:cubicBezTo>
                    <a:cubicBezTo>
                      <a:pt x="2129" y="3307"/>
                      <a:pt x="2145" y="3216"/>
                      <a:pt x="2142" y="3182"/>
                    </a:cubicBezTo>
                    <a:cubicBezTo>
                      <a:pt x="2139" y="3148"/>
                      <a:pt x="2127" y="3152"/>
                      <a:pt x="2115" y="3136"/>
                    </a:cubicBezTo>
                    <a:cubicBezTo>
                      <a:pt x="2103" y="3120"/>
                      <a:pt x="2089" y="3106"/>
                      <a:pt x="2067" y="3088"/>
                    </a:cubicBezTo>
                    <a:cubicBezTo>
                      <a:pt x="2050" y="3042"/>
                      <a:pt x="2022" y="3051"/>
                      <a:pt x="1984" y="3031"/>
                    </a:cubicBezTo>
                    <a:cubicBezTo>
                      <a:pt x="1977" y="3027"/>
                      <a:pt x="1947" y="2998"/>
                      <a:pt x="1940" y="2995"/>
                    </a:cubicBezTo>
                    <a:cubicBezTo>
                      <a:pt x="1928" y="2990"/>
                      <a:pt x="1895" y="2948"/>
                      <a:pt x="1895" y="2948"/>
                    </a:cubicBezTo>
                    <a:cubicBezTo>
                      <a:pt x="1863" y="2916"/>
                      <a:pt x="1850" y="2935"/>
                      <a:pt x="1818" y="2903"/>
                    </a:cubicBezTo>
                    <a:cubicBezTo>
                      <a:pt x="1806" y="2891"/>
                      <a:pt x="1785" y="2857"/>
                      <a:pt x="1773" y="2845"/>
                    </a:cubicBezTo>
                    <a:cubicBezTo>
                      <a:pt x="1748" y="2766"/>
                      <a:pt x="1766" y="2722"/>
                      <a:pt x="1843" y="2698"/>
                    </a:cubicBezTo>
                    <a:cubicBezTo>
                      <a:pt x="1850" y="2688"/>
                      <a:pt x="1865" y="2645"/>
                      <a:pt x="1869" y="2640"/>
                    </a:cubicBezTo>
                    <a:cubicBezTo>
                      <a:pt x="1880" y="2629"/>
                      <a:pt x="1907" y="2615"/>
                      <a:pt x="1907" y="2615"/>
                    </a:cubicBezTo>
                    <a:cubicBezTo>
                      <a:pt x="1922" y="2601"/>
                      <a:pt x="1966" y="2597"/>
                      <a:pt x="1983" y="2584"/>
                    </a:cubicBezTo>
                    <a:cubicBezTo>
                      <a:pt x="2000" y="2571"/>
                      <a:pt x="1997" y="2547"/>
                      <a:pt x="2010" y="2538"/>
                    </a:cubicBezTo>
                    <a:cubicBezTo>
                      <a:pt x="2033" y="2519"/>
                      <a:pt x="2047" y="2542"/>
                      <a:pt x="2060" y="2532"/>
                    </a:cubicBezTo>
                    <a:cubicBezTo>
                      <a:pt x="2070" y="2522"/>
                      <a:pt x="2067" y="2491"/>
                      <a:pt x="2072" y="2479"/>
                    </a:cubicBezTo>
                    <a:cubicBezTo>
                      <a:pt x="2074" y="2463"/>
                      <a:pt x="2090" y="2474"/>
                      <a:pt x="2091" y="2462"/>
                    </a:cubicBezTo>
                    <a:cubicBezTo>
                      <a:pt x="2090" y="2453"/>
                      <a:pt x="2077" y="2442"/>
                      <a:pt x="2067" y="2424"/>
                    </a:cubicBezTo>
                    <a:cubicBezTo>
                      <a:pt x="2040" y="2358"/>
                      <a:pt x="2069" y="2367"/>
                      <a:pt x="2029" y="2352"/>
                    </a:cubicBezTo>
                    <a:cubicBezTo>
                      <a:pt x="1971" y="2391"/>
                      <a:pt x="2019" y="2363"/>
                      <a:pt x="1933" y="2356"/>
                    </a:cubicBezTo>
                    <a:cubicBezTo>
                      <a:pt x="1877" y="2327"/>
                      <a:pt x="1891" y="2302"/>
                      <a:pt x="1907" y="2250"/>
                    </a:cubicBezTo>
                    <a:cubicBezTo>
                      <a:pt x="1912" y="2233"/>
                      <a:pt x="1933" y="2225"/>
                      <a:pt x="1946" y="2212"/>
                    </a:cubicBezTo>
                    <a:cubicBezTo>
                      <a:pt x="1957" y="2201"/>
                      <a:pt x="1984" y="2186"/>
                      <a:pt x="1984" y="2186"/>
                    </a:cubicBezTo>
                    <a:cubicBezTo>
                      <a:pt x="1998" y="2147"/>
                      <a:pt x="1970" y="2122"/>
                      <a:pt x="2007" y="2097"/>
                    </a:cubicBezTo>
                    <a:cubicBezTo>
                      <a:pt x="2011" y="2084"/>
                      <a:pt x="2021" y="2065"/>
                      <a:pt x="2017" y="2052"/>
                    </a:cubicBezTo>
                    <a:cubicBezTo>
                      <a:pt x="2011" y="2034"/>
                      <a:pt x="2017" y="2016"/>
                      <a:pt x="1997" y="2007"/>
                    </a:cubicBezTo>
                    <a:cubicBezTo>
                      <a:pt x="1989" y="2003"/>
                      <a:pt x="1980" y="2003"/>
                      <a:pt x="1971" y="2000"/>
                    </a:cubicBezTo>
                    <a:cubicBezTo>
                      <a:pt x="1958" y="1996"/>
                      <a:pt x="1914" y="2016"/>
                      <a:pt x="1914" y="2016"/>
                    </a:cubicBezTo>
                    <a:cubicBezTo>
                      <a:pt x="1869" y="2021"/>
                      <a:pt x="1871" y="1990"/>
                      <a:pt x="1837" y="2013"/>
                    </a:cubicBezTo>
                    <a:cubicBezTo>
                      <a:pt x="1794" y="2011"/>
                      <a:pt x="1752" y="2011"/>
                      <a:pt x="1709" y="2007"/>
                    </a:cubicBezTo>
                    <a:cubicBezTo>
                      <a:pt x="1671" y="2004"/>
                      <a:pt x="1671" y="1989"/>
                      <a:pt x="1640" y="1977"/>
                    </a:cubicBezTo>
                    <a:cubicBezTo>
                      <a:pt x="1620" y="1968"/>
                      <a:pt x="1595" y="1975"/>
                      <a:pt x="1578" y="1968"/>
                    </a:cubicBezTo>
                    <a:cubicBezTo>
                      <a:pt x="1561" y="1961"/>
                      <a:pt x="1555" y="1951"/>
                      <a:pt x="1535" y="1934"/>
                    </a:cubicBezTo>
                    <a:cubicBezTo>
                      <a:pt x="1511" y="1899"/>
                      <a:pt x="1497" y="1880"/>
                      <a:pt x="1455" y="1867"/>
                    </a:cubicBezTo>
                    <a:cubicBezTo>
                      <a:pt x="1403" y="1834"/>
                      <a:pt x="1359" y="1801"/>
                      <a:pt x="1325" y="1751"/>
                    </a:cubicBezTo>
                    <a:cubicBezTo>
                      <a:pt x="1310" y="1705"/>
                      <a:pt x="1324" y="1719"/>
                      <a:pt x="1293" y="1700"/>
                    </a:cubicBezTo>
                    <a:cubicBezTo>
                      <a:pt x="1281" y="1681"/>
                      <a:pt x="1292" y="1658"/>
                      <a:pt x="1285" y="1636"/>
                    </a:cubicBezTo>
                    <a:cubicBezTo>
                      <a:pt x="1281" y="1623"/>
                      <a:pt x="1255" y="1604"/>
                      <a:pt x="1255" y="1604"/>
                    </a:cubicBezTo>
                    <a:cubicBezTo>
                      <a:pt x="1255" y="1586"/>
                      <a:pt x="1253" y="1524"/>
                      <a:pt x="1259" y="1504"/>
                    </a:cubicBezTo>
                    <a:cubicBezTo>
                      <a:pt x="1265" y="1484"/>
                      <a:pt x="1283" y="1498"/>
                      <a:pt x="1290" y="1483"/>
                    </a:cubicBezTo>
                    <a:cubicBezTo>
                      <a:pt x="1300" y="1453"/>
                      <a:pt x="1284" y="1429"/>
                      <a:pt x="1299" y="1411"/>
                    </a:cubicBezTo>
                    <a:cubicBezTo>
                      <a:pt x="1306" y="1398"/>
                      <a:pt x="1323" y="1415"/>
                      <a:pt x="1331" y="1406"/>
                    </a:cubicBezTo>
                    <a:cubicBezTo>
                      <a:pt x="1339" y="1397"/>
                      <a:pt x="1335" y="1367"/>
                      <a:pt x="1345" y="1358"/>
                    </a:cubicBezTo>
                    <a:cubicBezTo>
                      <a:pt x="1355" y="1349"/>
                      <a:pt x="1384" y="1357"/>
                      <a:pt x="1393" y="1353"/>
                    </a:cubicBezTo>
                    <a:cubicBezTo>
                      <a:pt x="1407" y="1331"/>
                      <a:pt x="1394" y="1359"/>
                      <a:pt x="1402" y="1335"/>
                    </a:cubicBezTo>
                    <a:cubicBezTo>
                      <a:pt x="1406" y="1322"/>
                      <a:pt x="1431" y="1305"/>
                      <a:pt x="1431" y="1305"/>
                    </a:cubicBezTo>
                    <a:cubicBezTo>
                      <a:pt x="1405" y="1266"/>
                      <a:pt x="1421" y="1266"/>
                      <a:pt x="1386" y="1245"/>
                    </a:cubicBezTo>
                    <a:cubicBezTo>
                      <a:pt x="1370" y="1236"/>
                      <a:pt x="1338" y="1239"/>
                      <a:pt x="1338" y="1239"/>
                    </a:cubicBezTo>
                    <a:cubicBezTo>
                      <a:pt x="1301" y="1235"/>
                      <a:pt x="1215" y="1230"/>
                      <a:pt x="1165" y="1231"/>
                    </a:cubicBezTo>
                    <a:cubicBezTo>
                      <a:pt x="1115" y="1229"/>
                      <a:pt x="1083" y="1238"/>
                      <a:pt x="1038" y="1228"/>
                    </a:cubicBezTo>
                    <a:cubicBezTo>
                      <a:pt x="985" y="1216"/>
                      <a:pt x="948" y="1180"/>
                      <a:pt x="894" y="1168"/>
                    </a:cubicBezTo>
                    <a:cubicBezTo>
                      <a:pt x="872" y="1157"/>
                      <a:pt x="847" y="1142"/>
                      <a:pt x="824" y="1135"/>
                    </a:cubicBezTo>
                    <a:cubicBezTo>
                      <a:pt x="795" y="1114"/>
                      <a:pt x="759" y="1097"/>
                      <a:pt x="726" y="1087"/>
                    </a:cubicBezTo>
                    <a:cubicBezTo>
                      <a:pt x="707" y="1059"/>
                      <a:pt x="666" y="1033"/>
                      <a:pt x="632" y="1022"/>
                    </a:cubicBezTo>
                    <a:cubicBezTo>
                      <a:pt x="596" y="970"/>
                      <a:pt x="523" y="948"/>
                      <a:pt x="464" y="931"/>
                    </a:cubicBezTo>
                    <a:cubicBezTo>
                      <a:pt x="438" y="893"/>
                      <a:pt x="390" y="864"/>
                      <a:pt x="346" y="848"/>
                    </a:cubicBezTo>
                    <a:cubicBezTo>
                      <a:pt x="323" y="826"/>
                      <a:pt x="311" y="809"/>
                      <a:pt x="287" y="789"/>
                    </a:cubicBezTo>
                    <a:cubicBezTo>
                      <a:pt x="259" y="766"/>
                      <a:pt x="257" y="745"/>
                      <a:pt x="222" y="734"/>
                    </a:cubicBezTo>
                    <a:cubicBezTo>
                      <a:pt x="188" y="700"/>
                      <a:pt x="213" y="729"/>
                      <a:pt x="157" y="688"/>
                    </a:cubicBezTo>
                    <a:cubicBezTo>
                      <a:pt x="149" y="682"/>
                      <a:pt x="119" y="652"/>
                      <a:pt x="119" y="652"/>
                    </a:cubicBezTo>
                    <a:cubicBezTo>
                      <a:pt x="104" y="629"/>
                      <a:pt x="98" y="624"/>
                      <a:pt x="71" y="616"/>
                    </a:cubicBezTo>
                    <a:cubicBezTo>
                      <a:pt x="48" y="600"/>
                      <a:pt x="10" y="607"/>
                      <a:pt x="0" y="580"/>
                    </a:cubicBezTo>
                    <a:cubicBezTo>
                      <a:pt x="9" y="539"/>
                      <a:pt x="13" y="544"/>
                      <a:pt x="51" y="535"/>
                    </a:cubicBezTo>
                    <a:cubicBezTo>
                      <a:pt x="58" y="531"/>
                      <a:pt x="66" y="528"/>
                      <a:pt x="71" y="522"/>
                    </a:cubicBezTo>
                    <a:cubicBezTo>
                      <a:pt x="81" y="511"/>
                      <a:pt x="81" y="486"/>
                      <a:pt x="96" y="484"/>
                    </a:cubicBezTo>
                    <a:cubicBezTo>
                      <a:pt x="131" y="479"/>
                      <a:pt x="165" y="476"/>
                      <a:pt x="199" y="464"/>
                    </a:cubicBezTo>
                    <a:cubicBezTo>
                      <a:pt x="201" y="441"/>
                      <a:pt x="193" y="414"/>
                      <a:pt x="205" y="394"/>
                    </a:cubicBezTo>
                    <a:cubicBezTo>
                      <a:pt x="211" y="383"/>
                      <a:pt x="231" y="392"/>
                      <a:pt x="243" y="388"/>
                    </a:cubicBezTo>
                    <a:cubicBezTo>
                      <a:pt x="277" y="377"/>
                      <a:pt x="305" y="349"/>
                      <a:pt x="339" y="336"/>
                    </a:cubicBezTo>
                    <a:cubicBezTo>
                      <a:pt x="346" y="318"/>
                      <a:pt x="370" y="286"/>
                      <a:pt x="391" y="304"/>
                    </a:cubicBezTo>
                    <a:close/>
                  </a:path>
                </a:pathLst>
              </a:custGeom>
              <a:solidFill>
                <a:srgbClr val="E5DEC9"/>
              </a:solidFill>
              <a:ln w="9525" cap="flat" cmpd="sng">
                <a:solidFill>
                  <a:schemeClr val="tx2">
                    <a:lumMod val="75000"/>
                  </a:schemeClr>
                </a:solidFill>
                <a:prstDash val="solid"/>
                <a:round/>
                <a:headEnd type="none" w="med" len="med"/>
                <a:tailEnd type="none" w="med" len="med"/>
              </a:ln>
              <a:effectLst/>
            </p:spPr>
            <p:txBody>
              <a:bodyPr wrap="none" anchor="ctr"/>
              <a:lstStyle/>
              <a:p>
                <a:endParaRPr lang="zh-CN" altLang="en-US"/>
              </a:p>
            </p:txBody>
          </p:sp>
          <p:sp>
            <p:nvSpPr>
              <p:cNvPr id="32" name="TextBox 31"/>
              <p:cNvSpPr txBox="1"/>
              <p:nvPr/>
            </p:nvSpPr>
            <p:spPr>
              <a:xfrm>
                <a:off x="6314144" y="3349668"/>
                <a:ext cx="504056"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0000" lnSpcReduction="100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江</a:t>
                </a:r>
                <a:endParaRPr lang="en-US" altLang="zh-CN" sz="1200" b="1" dirty="0" smtClean="0">
                  <a:solidFill>
                    <a:schemeClr val="tx1">
                      <a:lumMod val="75000"/>
                      <a:lumOff val="25000"/>
                    </a:schemeClr>
                  </a:solidFill>
                  <a:latin typeface="微软雅黑" pitchFamily="34" charset="-122"/>
                  <a:ea typeface="微软雅黑" pitchFamily="34" charset="-122"/>
                </a:endParaRPr>
              </a:p>
              <a:p>
                <a:pPr marL="0" marR="0" indent="0" algn="l" defTabSz="914400" rtl="0" eaLnBrk="1" fontAlgn="auto" latinLnBrk="0" hangingPunct="1">
                  <a:lnSpc>
                    <a:spcPct val="100000"/>
                  </a:lnSpc>
                  <a:spcBef>
                    <a:spcPct val="0"/>
                  </a:spcBef>
                  <a:spcAft>
                    <a:spcPts val="0"/>
                  </a:spcAft>
                  <a:buClrTx/>
                  <a:buSzTx/>
                  <a:buFontTx/>
                  <a:buNone/>
                  <a:tabLst/>
                </a:pPr>
                <a:r>
                  <a:rPr lang="en-US" altLang="zh-CN" sz="1200" b="1" dirty="0" smtClean="0">
                    <a:solidFill>
                      <a:schemeClr val="tx1">
                        <a:lumMod val="75000"/>
                        <a:lumOff val="25000"/>
                      </a:schemeClr>
                    </a:solidFill>
                    <a:latin typeface="微软雅黑" pitchFamily="34" charset="-122"/>
                    <a:ea typeface="微软雅黑" pitchFamily="34" charset="-122"/>
                  </a:rPr>
                  <a:t>   </a:t>
                </a:r>
                <a:r>
                  <a:rPr lang="zh-CN" altLang="en-US" sz="1200" b="1" dirty="0" smtClean="0">
                    <a:solidFill>
                      <a:schemeClr val="tx1">
                        <a:lumMod val="75000"/>
                        <a:lumOff val="25000"/>
                      </a:schemeClr>
                    </a:solidFill>
                    <a:latin typeface="微软雅黑" pitchFamily="34" charset="-122"/>
                    <a:ea typeface="微软雅黑" pitchFamily="34" charset="-122"/>
                  </a:rPr>
                  <a:t>苏</a:t>
                </a:r>
              </a:p>
            </p:txBody>
          </p:sp>
        </p:grpSp>
        <p:grpSp>
          <p:nvGrpSpPr>
            <p:cNvPr id="28" name="组合 35"/>
            <p:cNvGrpSpPr/>
            <p:nvPr/>
          </p:nvGrpSpPr>
          <p:grpSpPr>
            <a:xfrm>
              <a:off x="7169697" y="4077445"/>
              <a:ext cx="753279" cy="691960"/>
              <a:chOff x="6444208" y="3789040"/>
              <a:chExt cx="590578" cy="648072"/>
            </a:xfrm>
          </p:grpSpPr>
          <p:sp>
            <p:nvSpPr>
              <p:cNvPr id="34" name="Freeform 2"/>
              <p:cNvSpPr>
                <a:spLocks/>
              </p:cNvSpPr>
              <p:nvPr/>
            </p:nvSpPr>
            <p:spPr bwMode="auto">
              <a:xfrm>
                <a:off x="6444208" y="3789040"/>
                <a:ext cx="576064" cy="648072"/>
              </a:xfrm>
              <a:custGeom>
                <a:avLst/>
                <a:gdLst/>
                <a:ahLst/>
                <a:cxnLst>
                  <a:cxn ang="0">
                    <a:pos x="665" y="79"/>
                  </a:cxn>
                  <a:cxn ang="0">
                    <a:pos x="811" y="183"/>
                  </a:cxn>
                  <a:cxn ang="0">
                    <a:pos x="1315" y="373"/>
                  </a:cxn>
                  <a:cxn ang="0">
                    <a:pos x="1274" y="617"/>
                  </a:cxn>
                  <a:cxn ang="0">
                    <a:pos x="1331" y="688"/>
                  </a:cxn>
                  <a:cxn ang="0">
                    <a:pos x="1553" y="817"/>
                  </a:cxn>
                  <a:cxn ang="0">
                    <a:pos x="1639" y="839"/>
                  </a:cxn>
                  <a:cxn ang="0">
                    <a:pos x="1610" y="968"/>
                  </a:cxn>
                  <a:cxn ang="0">
                    <a:pos x="1660" y="1081"/>
                  </a:cxn>
                  <a:cxn ang="0">
                    <a:pos x="1629" y="1133"/>
                  </a:cxn>
                  <a:cxn ang="0">
                    <a:pos x="1546" y="1226"/>
                  </a:cxn>
                  <a:cxn ang="0">
                    <a:pos x="1589" y="1319"/>
                  </a:cxn>
                  <a:cxn ang="0">
                    <a:pos x="1754" y="1469"/>
                  </a:cxn>
                  <a:cxn ang="0">
                    <a:pos x="1756" y="1623"/>
                  </a:cxn>
                  <a:cxn ang="0">
                    <a:pos x="2176" y="1648"/>
                  </a:cxn>
                  <a:cxn ang="0">
                    <a:pos x="2055" y="2100"/>
                  </a:cxn>
                  <a:cxn ang="0">
                    <a:pos x="1940" y="2086"/>
                  </a:cxn>
                  <a:cxn ang="0">
                    <a:pos x="1854" y="2157"/>
                  </a:cxn>
                  <a:cxn ang="0">
                    <a:pos x="1675" y="2587"/>
                  </a:cxn>
                  <a:cxn ang="0">
                    <a:pos x="1481" y="2544"/>
                  </a:cxn>
                  <a:cxn ang="0">
                    <a:pos x="1403" y="2508"/>
                  </a:cxn>
                  <a:cxn ang="0">
                    <a:pos x="1259" y="2444"/>
                  </a:cxn>
                  <a:cxn ang="0">
                    <a:pos x="1023" y="2530"/>
                  </a:cxn>
                  <a:cxn ang="0">
                    <a:pos x="786" y="2401"/>
                  </a:cxn>
                  <a:cxn ang="0">
                    <a:pos x="571" y="2286"/>
                  </a:cxn>
                  <a:cxn ang="0">
                    <a:pos x="500" y="2186"/>
                  </a:cxn>
                  <a:cxn ang="0">
                    <a:pos x="508" y="2002"/>
                  </a:cxn>
                  <a:cxn ang="0">
                    <a:pos x="521" y="1914"/>
                  </a:cxn>
                  <a:cxn ang="0">
                    <a:pos x="421" y="1792"/>
                  </a:cxn>
                  <a:cxn ang="0">
                    <a:pos x="342" y="1749"/>
                  </a:cxn>
                  <a:cxn ang="0">
                    <a:pos x="263" y="1627"/>
                  </a:cxn>
                  <a:cxn ang="0">
                    <a:pos x="414" y="1441"/>
                  </a:cxn>
                  <a:cxn ang="0">
                    <a:pos x="435" y="1190"/>
                  </a:cxn>
                  <a:cxn ang="0">
                    <a:pos x="192" y="1025"/>
                  </a:cxn>
                  <a:cxn ang="0">
                    <a:pos x="127" y="1004"/>
                  </a:cxn>
                  <a:cxn ang="0">
                    <a:pos x="5" y="889"/>
                  </a:cxn>
                  <a:cxn ang="0">
                    <a:pos x="113" y="695"/>
                  </a:cxn>
                  <a:cxn ang="0">
                    <a:pos x="206" y="538"/>
                  </a:cxn>
                  <a:cxn ang="0">
                    <a:pos x="242" y="215"/>
                  </a:cxn>
                  <a:cxn ang="0">
                    <a:pos x="285" y="194"/>
                  </a:cxn>
                  <a:cxn ang="0">
                    <a:pos x="686" y="310"/>
                  </a:cxn>
                  <a:cxn ang="0">
                    <a:pos x="650" y="194"/>
                  </a:cxn>
                  <a:cxn ang="0">
                    <a:pos x="600" y="137"/>
                  </a:cxn>
                  <a:cxn ang="0">
                    <a:pos x="507" y="43"/>
                  </a:cxn>
                </a:cxnLst>
                <a:rect l="0" t="0" r="r" b="b"/>
                <a:pathLst>
                  <a:path w="2203" h="2630">
                    <a:moveTo>
                      <a:pt x="557" y="0"/>
                    </a:moveTo>
                    <a:cubicBezTo>
                      <a:pt x="588" y="11"/>
                      <a:pt x="587" y="32"/>
                      <a:pt x="614" y="51"/>
                    </a:cubicBezTo>
                    <a:cubicBezTo>
                      <a:pt x="648" y="75"/>
                      <a:pt x="637" y="54"/>
                      <a:pt x="665" y="79"/>
                    </a:cubicBezTo>
                    <a:cubicBezTo>
                      <a:pt x="683" y="95"/>
                      <a:pt x="698" y="113"/>
                      <a:pt x="715" y="129"/>
                    </a:cubicBezTo>
                    <a:cubicBezTo>
                      <a:pt x="726" y="140"/>
                      <a:pt x="753" y="143"/>
                      <a:pt x="765" y="152"/>
                    </a:cubicBezTo>
                    <a:cubicBezTo>
                      <a:pt x="779" y="162"/>
                      <a:pt x="811" y="183"/>
                      <a:pt x="811" y="183"/>
                    </a:cubicBezTo>
                    <a:cubicBezTo>
                      <a:pt x="827" y="196"/>
                      <a:pt x="844" y="199"/>
                      <a:pt x="871" y="217"/>
                    </a:cubicBezTo>
                    <a:cubicBezTo>
                      <a:pt x="898" y="235"/>
                      <a:pt x="902" y="263"/>
                      <a:pt x="976" y="289"/>
                    </a:cubicBezTo>
                    <a:cubicBezTo>
                      <a:pt x="1077" y="361"/>
                      <a:pt x="1196" y="367"/>
                      <a:pt x="1315" y="373"/>
                    </a:cubicBezTo>
                    <a:cubicBezTo>
                      <a:pt x="1324" y="397"/>
                      <a:pt x="1299" y="420"/>
                      <a:pt x="1288" y="445"/>
                    </a:cubicBezTo>
                    <a:cubicBezTo>
                      <a:pt x="1277" y="471"/>
                      <a:pt x="1268" y="504"/>
                      <a:pt x="1259" y="531"/>
                    </a:cubicBezTo>
                    <a:cubicBezTo>
                      <a:pt x="1264" y="560"/>
                      <a:pt x="1263" y="590"/>
                      <a:pt x="1274" y="617"/>
                    </a:cubicBezTo>
                    <a:cubicBezTo>
                      <a:pt x="1277" y="624"/>
                      <a:pt x="1290" y="619"/>
                      <a:pt x="1295" y="624"/>
                    </a:cubicBezTo>
                    <a:cubicBezTo>
                      <a:pt x="1300" y="629"/>
                      <a:pt x="1298" y="639"/>
                      <a:pt x="1302" y="645"/>
                    </a:cubicBezTo>
                    <a:cubicBezTo>
                      <a:pt x="1310" y="660"/>
                      <a:pt x="1331" y="688"/>
                      <a:pt x="1331" y="688"/>
                    </a:cubicBezTo>
                    <a:cubicBezTo>
                      <a:pt x="1333" y="695"/>
                      <a:pt x="1365" y="708"/>
                      <a:pt x="1370" y="713"/>
                    </a:cubicBezTo>
                    <a:cubicBezTo>
                      <a:pt x="1383" y="726"/>
                      <a:pt x="1397" y="754"/>
                      <a:pt x="1417" y="760"/>
                    </a:cubicBezTo>
                    <a:cubicBezTo>
                      <a:pt x="1452" y="812"/>
                      <a:pt x="1494" y="811"/>
                      <a:pt x="1553" y="817"/>
                    </a:cubicBezTo>
                    <a:cubicBezTo>
                      <a:pt x="1560" y="819"/>
                      <a:pt x="1570" y="819"/>
                      <a:pt x="1575" y="824"/>
                    </a:cubicBezTo>
                    <a:cubicBezTo>
                      <a:pt x="1580" y="829"/>
                      <a:pt x="1575" y="844"/>
                      <a:pt x="1582" y="846"/>
                    </a:cubicBezTo>
                    <a:cubicBezTo>
                      <a:pt x="1601" y="850"/>
                      <a:pt x="1620" y="841"/>
                      <a:pt x="1639" y="839"/>
                    </a:cubicBezTo>
                    <a:cubicBezTo>
                      <a:pt x="1661" y="815"/>
                      <a:pt x="1656" y="806"/>
                      <a:pt x="1689" y="817"/>
                    </a:cubicBezTo>
                    <a:cubicBezTo>
                      <a:pt x="1682" y="876"/>
                      <a:pt x="1689" y="879"/>
                      <a:pt x="1639" y="896"/>
                    </a:cubicBezTo>
                    <a:cubicBezTo>
                      <a:pt x="1624" y="919"/>
                      <a:pt x="1618" y="942"/>
                      <a:pt x="1610" y="968"/>
                    </a:cubicBezTo>
                    <a:cubicBezTo>
                      <a:pt x="1637" y="1006"/>
                      <a:pt x="1674" y="1008"/>
                      <a:pt x="1711" y="1032"/>
                    </a:cubicBezTo>
                    <a:cubicBezTo>
                      <a:pt x="1726" y="1079"/>
                      <a:pt x="1720" y="1085"/>
                      <a:pt x="1689" y="1076"/>
                    </a:cubicBezTo>
                    <a:cubicBezTo>
                      <a:pt x="1683" y="1086"/>
                      <a:pt x="1666" y="1075"/>
                      <a:pt x="1660" y="1081"/>
                    </a:cubicBezTo>
                    <a:cubicBezTo>
                      <a:pt x="1654" y="1087"/>
                      <a:pt x="1659" y="1107"/>
                      <a:pt x="1651" y="1112"/>
                    </a:cubicBezTo>
                    <a:cubicBezTo>
                      <a:pt x="1643" y="1117"/>
                      <a:pt x="1614" y="1108"/>
                      <a:pt x="1610" y="1111"/>
                    </a:cubicBezTo>
                    <a:cubicBezTo>
                      <a:pt x="1603" y="1114"/>
                      <a:pt x="1637" y="1121"/>
                      <a:pt x="1629" y="1133"/>
                    </a:cubicBezTo>
                    <a:cubicBezTo>
                      <a:pt x="1626" y="1138"/>
                      <a:pt x="1602" y="1135"/>
                      <a:pt x="1591" y="1143"/>
                    </a:cubicBezTo>
                    <a:cubicBezTo>
                      <a:pt x="1580" y="1151"/>
                      <a:pt x="1568" y="1169"/>
                      <a:pt x="1560" y="1183"/>
                    </a:cubicBezTo>
                    <a:cubicBezTo>
                      <a:pt x="1555" y="1197"/>
                      <a:pt x="1541" y="1212"/>
                      <a:pt x="1546" y="1226"/>
                    </a:cubicBezTo>
                    <a:cubicBezTo>
                      <a:pt x="1551" y="1240"/>
                      <a:pt x="1555" y="1255"/>
                      <a:pt x="1560" y="1269"/>
                    </a:cubicBezTo>
                    <a:cubicBezTo>
                      <a:pt x="1564" y="1281"/>
                      <a:pt x="1561" y="1294"/>
                      <a:pt x="1567" y="1305"/>
                    </a:cubicBezTo>
                    <a:cubicBezTo>
                      <a:pt x="1571" y="1313"/>
                      <a:pt x="1582" y="1314"/>
                      <a:pt x="1589" y="1319"/>
                    </a:cubicBezTo>
                    <a:cubicBezTo>
                      <a:pt x="1605" y="1342"/>
                      <a:pt x="1615" y="1354"/>
                      <a:pt x="1639" y="1369"/>
                    </a:cubicBezTo>
                    <a:cubicBezTo>
                      <a:pt x="1654" y="1414"/>
                      <a:pt x="1683" y="1409"/>
                      <a:pt x="1725" y="1419"/>
                    </a:cubicBezTo>
                    <a:cubicBezTo>
                      <a:pt x="1740" y="1481"/>
                      <a:pt x="1719" y="1417"/>
                      <a:pt x="1754" y="1469"/>
                    </a:cubicBezTo>
                    <a:cubicBezTo>
                      <a:pt x="1760" y="1478"/>
                      <a:pt x="1767" y="1523"/>
                      <a:pt x="1768" y="1527"/>
                    </a:cubicBezTo>
                    <a:cubicBezTo>
                      <a:pt x="1753" y="1549"/>
                      <a:pt x="1740" y="1559"/>
                      <a:pt x="1732" y="1584"/>
                    </a:cubicBezTo>
                    <a:cubicBezTo>
                      <a:pt x="1735" y="1607"/>
                      <a:pt x="1750" y="1622"/>
                      <a:pt x="1756" y="1623"/>
                    </a:cubicBezTo>
                    <a:cubicBezTo>
                      <a:pt x="1773" y="1627"/>
                      <a:pt x="1792" y="1626"/>
                      <a:pt x="1809" y="1625"/>
                    </a:cubicBezTo>
                    <a:cubicBezTo>
                      <a:pt x="1958" y="1633"/>
                      <a:pt x="2012" y="1643"/>
                      <a:pt x="2119" y="1641"/>
                    </a:cubicBezTo>
                    <a:cubicBezTo>
                      <a:pt x="2138" y="1643"/>
                      <a:pt x="2162" y="1634"/>
                      <a:pt x="2176" y="1648"/>
                    </a:cubicBezTo>
                    <a:cubicBezTo>
                      <a:pt x="2203" y="1675"/>
                      <a:pt x="2147" y="1711"/>
                      <a:pt x="2133" y="1720"/>
                    </a:cubicBezTo>
                    <a:cubicBezTo>
                      <a:pt x="2117" y="1769"/>
                      <a:pt x="2112" y="1833"/>
                      <a:pt x="2076" y="1871"/>
                    </a:cubicBezTo>
                    <a:cubicBezTo>
                      <a:pt x="2058" y="1944"/>
                      <a:pt x="2076" y="2032"/>
                      <a:pt x="2055" y="2100"/>
                    </a:cubicBezTo>
                    <a:cubicBezTo>
                      <a:pt x="2051" y="2112"/>
                      <a:pt x="2031" y="2105"/>
                      <a:pt x="2019" y="2107"/>
                    </a:cubicBezTo>
                    <a:cubicBezTo>
                      <a:pt x="2007" y="2105"/>
                      <a:pt x="1995" y="2103"/>
                      <a:pt x="1983" y="2100"/>
                    </a:cubicBezTo>
                    <a:cubicBezTo>
                      <a:pt x="1968" y="2096"/>
                      <a:pt x="1940" y="2086"/>
                      <a:pt x="1940" y="2086"/>
                    </a:cubicBezTo>
                    <a:cubicBezTo>
                      <a:pt x="1926" y="2088"/>
                      <a:pt x="1910" y="2087"/>
                      <a:pt x="1897" y="2093"/>
                    </a:cubicBezTo>
                    <a:cubicBezTo>
                      <a:pt x="1882" y="2100"/>
                      <a:pt x="1882" y="2125"/>
                      <a:pt x="1875" y="2136"/>
                    </a:cubicBezTo>
                    <a:cubicBezTo>
                      <a:pt x="1869" y="2144"/>
                      <a:pt x="1861" y="2150"/>
                      <a:pt x="1854" y="2157"/>
                    </a:cubicBezTo>
                    <a:cubicBezTo>
                      <a:pt x="1842" y="2302"/>
                      <a:pt x="1852" y="2280"/>
                      <a:pt x="1825" y="2365"/>
                    </a:cubicBezTo>
                    <a:cubicBezTo>
                      <a:pt x="1819" y="2414"/>
                      <a:pt x="1815" y="2432"/>
                      <a:pt x="1797" y="2472"/>
                    </a:cubicBezTo>
                    <a:cubicBezTo>
                      <a:pt x="1765" y="2543"/>
                      <a:pt x="1758" y="2566"/>
                      <a:pt x="1675" y="2587"/>
                    </a:cubicBezTo>
                    <a:cubicBezTo>
                      <a:pt x="1655" y="2605"/>
                      <a:pt x="1652" y="2621"/>
                      <a:pt x="1625" y="2630"/>
                    </a:cubicBezTo>
                    <a:cubicBezTo>
                      <a:pt x="1598" y="2621"/>
                      <a:pt x="1587" y="2603"/>
                      <a:pt x="1560" y="2594"/>
                    </a:cubicBezTo>
                    <a:cubicBezTo>
                      <a:pt x="1549" y="2562"/>
                      <a:pt x="1513" y="2553"/>
                      <a:pt x="1481" y="2544"/>
                    </a:cubicBezTo>
                    <a:cubicBezTo>
                      <a:pt x="1467" y="2540"/>
                      <a:pt x="1452" y="2535"/>
                      <a:pt x="1438" y="2530"/>
                    </a:cubicBezTo>
                    <a:cubicBezTo>
                      <a:pt x="1431" y="2528"/>
                      <a:pt x="1417" y="2523"/>
                      <a:pt x="1417" y="2523"/>
                    </a:cubicBezTo>
                    <a:cubicBezTo>
                      <a:pt x="1412" y="2518"/>
                      <a:pt x="1409" y="2511"/>
                      <a:pt x="1403" y="2508"/>
                    </a:cubicBezTo>
                    <a:cubicBezTo>
                      <a:pt x="1390" y="2501"/>
                      <a:pt x="1360" y="2494"/>
                      <a:pt x="1360" y="2494"/>
                    </a:cubicBezTo>
                    <a:cubicBezTo>
                      <a:pt x="1337" y="2472"/>
                      <a:pt x="1334" y="2467"/>
                      <a:pt x="1302" y="2458"/>
                    </a:cubicBezTo>
                    <a:cubicBezTo>
                      <a:pt x="1288" y="2454"/>
                      <a:pt x="1259" y="2444"/>
                      <a:pt x="1259" y="2444"/>
                    </a:cubicBezTo>
                    <a:cubicBezTo>
                      <a:pt x="1208" y="2449"/>
                      <a:pt x="1165" y="2453"/>
                      <a:pt x="1116" y="2465"/>
                    </a:cubicBezTo>
                    <a:cubicBezTo>
                      <a:pt x="1105" y="2477"/>
                      <a:pt x="1072" y="2513"/>
                      <a:pt x="1066" y="2515"/>
                    </a:cubicBezTo>
                    <a:cubicBezTo>
                      <a:pt x="1052" y="2520"/>
                      <a:pt x="1023" y="2530"/>
                      <a:pt x="1023" y="2530"/>
                    </a:cubicBezTo>
                    <a:cubicBezTo>
                      <a:pt x="877" y="2517"/>
                      <a:pt x="994" y="2538"/>
                      <a:pt x="915" y="2487"/>
                    </a:cubicBezTo>
                    <a:cubicBezTo>
                      <a:pt x="902" y="2447"/>
                      <a:pt x="873" y="2427"/>
                      <a:pt x="851" y="2394"/>
                    </a:cubicBezTo>
                    <a:cubicBezTo>
                      <a:pt x="829" y="2396"/>
                      <a:pt x="808" y="2403"/>
                      <a:pt x="786" y="2401"/>
                    </a:cubicBezTo>
                    <a:cubicBezTo>
                      <a:pt x="758" y="2399"/>
                      <a:pt x="762" y="2383"/>
                      <a:pt x="743" y="2372"/>
                    </a:cubicBezTo>
                    <a:cubicBezTo>
                      <a:pt x="723" y="2360"/>
                      <a:pt x="665" y="2359"/>
                      <a:pt x="657" y="2358"/>
                    </a:cubicBezTo>
                    <a:cubicBezTo>
                      <a:pt x="628" y="2327"/>
                      <a:pt x="614" y="2300"/>
                      <a:pt x="571" y="2286"/>
                    </a:cubicBezTo>
                    <a:cubicBezTo>
                      <a:pt x="562" y="2272"/>
                      <a:pt x="548" y="2259"/>
                      <a:pt x="543" y="2243"/>
                    </a:cubicBezTo>
                    <a:cubicBezTo>
                      <a:pt x="541" y="2236"/>
                      <a:pt x="540" y="2228"/>
                      <a:pt x="536" y="2222"/>
                    </a:cubicBezTo>
                    <a:cubicBezTo>
                      <a:pt x="526" y="2208"/>
                      <a:pt x="512" y="2198"/>
                      <a:pt x="500" y="2186"/>
                    </a:cubicBezTo>
                    <a:cubicBezTo>
                      <a:pt x="495" y="2181"/>
                      <a:pt x="485" y="2172"/>
                      <a:pt x="485" y="2172"/>
                    </a:cubicBezTo>
                    <a:cubicBezTo>
                      <a:pt x="478" y="2136"/>
                      <a:pt x="464" y="2108"/>
                      <a:pt x="478" y="2071"/>
                    </a:cubicBezTo>
                    <a:cubicBezTo>
                      <a:pt x="488" y="2046"/>
                      <a:pt x="508" y="2002"/>
                      <a:pt x="508" y="2002"/>
                    </a:cubicBezTo>
                    <a:cubicBezTo>
                      <a:pt x="505" y="1990"/>
                      <a:pt x="517" y="1992"/>
                      <a:pt x="511" y="1981"/>
                    </a:cubicBezTo>
                    <a:cubicBezTo>
                      <a:pt x="507" y="1972"/>
                      <a:pt x="508" y="1967"/>
                      <a:pt x="507" y="1957"/>
                    </a:cubicBezTo>
                    <a:cubicBezTo>
                      <a:pt x="505" y="1942"/>
                      <a:pt x="521" y="1914"/>
                      <a:pt x="521" y="1914"/>
                    </a:cubicBezTo>
                    <a:cubicBezTo>
                      <a:pt x="518" y="1890"/>
                      <a:pt x="523" y="1861"/>
                      <a:pt x="507" y="1842"/>
                    </a:cubicBezTo>
                    <a:cubicBezTo>
                      <a:pt x="492" y="1824"/>
                      <a:pt x="463" y="1816"/>
                      <a:pt x="443" y="1806"/>
                    </a:cubicBezTo>
                    <a:cubicBezTo>
                      <a:pt x="435" y="1802"/>
                      <a:pt x="428" y="1797"/>
                      <a:pt x="421" y="1792"/>
                    </a:cubicBezTo>
                    <a:cubicBezTo>
                      <a:pt x="416" y="1788"/>
                      <a:pt x="413" y="1780"/>
                      <a:pt x="407" y="1777"/>
                    </a:cubicBezTo>
                    <a:cubicBezTo>
                      <a:pt x="394" y="1770"/>
                      <a:pt x="377" y="1771"/>
                      <a:pt x="364" y="1763"/>
                    </a:cubicBezTo>
                    <a:cubicBezTo>
                      <a:pt x="357" y="1758"/>
                      <a:pt x="349" y="1754"/>
                      <a:pt x="342" y="1749"/>
                    </a:cubicBezTo>
                    <a:cubicBezTo>
                      <a:pt x="317" y="1710"/>
                      <a:pt x="298" y="1704"/>
                      <a:pt x="249" y="1683"/>
                    </a:cubicBezTo>
                    <a:cubicBezTo>
                      <a:pt x="235" y="1677"/>
                      <a:pt x="228" y="1663"/>
                      <a:pt x="228" y="1663"/>
                    </a:cubicBezTo>
                    <a:cubicBezTo>
                      <a:pt x="195" y="1630"/>
                      <a:pt x="235" y="1633"/>
                      <a:pt x="263" y="1627"/>
                    </a:cubicBezTo>
                    <a:cubicBezTo>
                      <a:pt x="289" y="1610"/>
                      <a:pt x="309" y="1587"/>
                      <a:pt x="335" y="1570"/>
                    </a:cubicBezTo>
                    <a:cubicBezTo>
                      <a:pt x="350" y="1547"/>
                      <a:pt x="361" y="1532"/>
                      <a:pt x="379" y="1513"/>
                    </a:cubicBezTo>
                    <a:cubicBezTo>
                      <a:pt x="388" y="1485"/>
                      <a:pt x="397" y="1466"/>
                      <a:pt x="414" y="1441"/>
                    </a:cubicBezTo>
                    <a:cubicBezTo>
                      <a:pt x="424" y="1410"/>
                      <a:pt x="432" y="1379"/>
                      <a:pt x="443" y="1348"/>
                    </a:cubicBezTo>
                    <a:cubicBezTo>
                      <a:pt x="448" y="1334"/>
                      <a:pt x="457" y="1305"/>
                      <a:pt x="457" y="1305"/>
                    </a:cubicBezTo>
                    <a:cubicBezTo>
                      <a:pt x="462" y="1266"/>
                      <a:pt x="483" y="1205"/>
                      <a:pt x="435" y="1190"/>
                    </a:cubicBezTo>
                    <a:cubicBezTo>
                      <a:pt x="413" y="1166"/>
                      <a:pt x="403" y="1132"/>
                      <a:pt x="378" y="1111"/>
                    </a:cubicBezTo>
                    <a:cubicBezTo>
                      <a:pt x="357" y="1094"/>
                      <a:pt x="324" y="1091"/>
                      <a:pt x="299" y="1082"/>
                    </a:cubicBezTo>
                    <a:cubicBezTo>
                      <a:pt x="270" y="1053"/>
                      <a:pt x="232" y="1038"/>
                      <a:pt x="192" y="1025"/>
                    </a:cubicBezTo>
                    <a:cubicBezTo>
                      <a:pt x="185" y="1023"/>
                      <a:pt x="177" y="1020"/>
                      <a:pt x="170" y="1018"/>
                    </a:cubicBezTo>
                    <a:cubicBezTo>
                      <a:pt x="163" y="1016"/>
                      <a:pt x="156" y="1013"/>
                      <a:pt x="149" y="1011"/>
                    </a:cubicBezTo>
                    <a:cubicBezTo>
                      <a:pt x="142" y="1009"/>
                      <a:pt x="127" y="1004"/>
                      <a:pt x="127" y="1004"/>
                    </a:cubicBezTo>
                    <a:cubicBezTo>
                      <a:pt x="95" y="978"/>
                      <a:pt x="88" y="964"/>
                      <a:pt x="48" y="951"/>
                    </a:cubicBezTo>
                    <a:cubicBezTo>
                      <a:pt x="43" y="944"/>
                      <a:pt x="25" y="910"/>
                      <a:pt x="20" y="903"/>
                    </a:cubicBezTo>
                    <a:cubicBezTo>
                      <a:pt x="16" y="898"/>
                      <a:pt x="5" y="896"/>
                      <a:pt x="5" y="889"/>
                    </a:cubicBezTo>
                    <a:cubicBezTo>
                      <a:pt x="1" y="822"/>
                      <a:pt x="0" y="766"/>
                      <a:pt x="63" y="746"/>
                    </a:cubicBezTo>
                    <a:cubicBezTo>
                      <a:pt x="77" y="718"/>
                      <a:pt x="68" y="719"/>
                      <a:pt x="76" y="711"/>
                    </a:cubicBezTo>
                    <a:cubicBezTo>
                      <a:pt x="84" y="703"/>
                      <a:pt x="101" y="711"/>
                      <a:pt x="113" y="695"/>
                    </a:cubicBezTo>
                    <a:cubicBezTo>
                      <a:pt x="128" y="660"/>
                      <a:pt x="124" y="642"/>
                      <a:pt x="149" y="617"/>
                    </a:cubicBezTo>
                    <a:cubicBezTo>
                      <a:pt x="171" y="595"/>
                      <a:pt x="169" y="593"/>
                      <a:pt x="192" y="559"/>
                    </a:cubicBezTo>
                    <a:cubicBezTo>
                      <a:pt x="197" y="552"/>
                      <a:pt x="206" y="538"/>
                      <a:pt x="206" y="538"/>
                    </a:cubicBezTo>
                    <a:cubicBezTo>
                      <a:pt x="215" y="490"/>
                      <a:pt x="223" y="443"/>
                      <a:pt x="235" y="395"/>
                    </a:cubicBezTo>
                    <a:cubicBezTo>
                      <a:pt x="229" y="349"/>
                      <a:pt x="221" y="310"/>
                      <a:pt x="206" y="266"/>
                    </a:cubicBezTo>
                    <a:cubicBezTo>
                      <a:pt x="219" y="197"/>
                      <a:pt x="206" y="256"/>
                      <a:pt x="242" y="215"/>
                    </a:cubicBezTo>
                    <a:cubicBezTo>
                      <a:pt x="246" y="204"/>
                      <a:pt x="245" y="189"/>
                      <a:pt x="254" y="183"/>
                    </a:cubicBezTo>
                    <a:cubicBezTo>
                      <a:pt x="260" y="179"/>
                      <a:pt x="257" y="199"/>
                      <a:pt x="263" y="201"/>
                    </a:cubicBezTo>
                    <a:cubicBezTo>
                      <a:pt x="270" y="204"/>
                      <a:pt x="278" y="196"/>
                      <a:pt x="285" y="194"/>
                    </a:cubicBezTo>
                    <a:cubicBezTo>
                      <a:pt x="328" y="208"/>
                      <a:pt x="360" y="255"/>
                      <a:pt x="400" y="280"/>
                    </a:cubicBezTo>
                    <a:cubicBezTo>
                      <a:pt x="424" y="316"/>
                      <a:pt x="442" y="310"/>
                      <a:pt x="484" y="317"/>
                    </a:cubicBezTo>
                    <a:cubicBezTo>
                      <a:pt x="600" y="382"/>
                      <a:pt x="625" y="319"/>
                      <a:pt x="686" y="310"/>
                    </a:cubicBezTo>
                    <a:cubicBezTo>
                      <a:pt x="694" y="309"/>
                      <a:pt x="691" y="289"/>
                      <a:pt x="691" y="281"/>
                    </a:cubicBezTo>
                    <a:cubicBezTo>
                      <a:pt x="698" y="250"/>
                      <a:pt x="711" y="243"/>
                      <a:pt x="672" y="230"/>
                    </a:cubicBezTo>
                    <a:cubicBezTo>
                      <a:pt x="652" y="167"/>
                      <a:pt x="680" y="244"/>
                      <a:pt x="650" y="194"/>
                    </a:cubicBezTo>
                    <a:cubicBezTo>
                      <a:pt x="646" y="187"/>
                      <a:pt x="648" y="177"/>
                      <a:pt x="643" y="172"/>
                    </a:cubicBezTo>
                    <a:cubicBezTo>
                      <a:pt x="635" y="164"/>
                      <a:pt x="624" y="163"/>
                      <a:pt x="614" y="158"/>
                    </a:cubicBezTo>
                    <a:cubicBezTo>
                      <a:pt x="609" y="151"/>
                      <a:pt x="606" y="143"/>
                      <a:pt x="600" y="137"/>
                    </a:cubicBezTo>
                    <a:cubicBezTo>
                      <a:pt x="594" y="131"/>
                      <a:pt x="584" y="129"/>
                      <a:pt x="579" y="122"/>
                    </a:cubicBezTo>
                    <a:cubicBezTo>
                      <a:pt x="574" y="116"/>
                      <a:pt x="575" y="107"/>
                      <a:pt x="571" y="101"/>
                    </a:cubicBezTo>
                    <a:cubicBezTo>
                      <a:pt x="555" y="75"/>
                      <a:pt x="535" y="54"/>
                      <a:pt x="507" y="43"/>
                    </a:cubicBezTo>
                    <a:cubicBezTo>
                      <a:pt x="519" y="6"/>
                      <a:pt x="532" y="27"/>
                      <a:pt x="557" y="0"/>
                    </a:cubicBezTo>
                    <a:close/>
                  </a:path>
                </a:pathLst>
              </a:custGeom>
              <a:solidFill>
                <a:schemeClr val="accent2">
                  <a:lumMod val="40000"/>
                  <a:lumOff val="60000"/>
                </a:schemeClr>
              </a:solidFill>
              <a:ln w="9525">
                <a:solidFill>
                  <a:schemeClr val="tx2">
                    <a:lumMod val="75000"/>
                  </a:schemeClr>
                </a:solidFill>
                <a:round/>
                <a:headEnd/>
                <a:tailEnd/>
              </a:ln>
              <a:effectLst/>
            </p:spPr>
            <p:txBody>
              <a:bodyPr wrap="none" anchor="ctr"/>
              <a:lstStyle/>
              <a:p>
                <a:endParaRPr lang="zh-CN" altLang="en-US"/>
              </a:p>
            </p:txBody>
          </p:sp>
          <p:sp>
            <p:nvSpPr>
              <p:cNvPr id="35" name="TextBox 34"/>
              <p:cNvSpPr txBox="1"/>
              <p:nvPr/>
            </p:nvSpPr>
            <p:spPr>
              <a:xfrm>
                <a:off x="6530730" y="3933056"/>
                <a:ext cx="504056" cy="410344"/>
              </a:xfrm>
              <a:prstGeom prst="rect">
                <a:avLst/>
              </a:prstGeom>
              <a:noFill/>
              <a:ln w="9525" cap="flat" cmpd="sng" algn="ctr">
                <a:noFill/>
                <a:prstDash val="solid"/>
              </a:ln>
              <a:effectLst/>
            </p:spPr>
            <p:style>
              <a:lnRef idx="1">
                <a:schemeClr val="accent4"/>
              </a:lnRef>
              <a:fillRef idx="3">
                <a:schemeClr val="accent4"/>
              </a:fillRef>
              <a:effectRef idx="2">
                <a:schemeClr val="accent4"/>
              </a:effectRef>
              <a:fontRef idx="minor">
                <a:schemeClr val="lt1"/>
              </a:fontRef>
            </p:style>
            <p:txBody>
              <a:bodyPr vert="horz" wrap="none" rtlCol="0" anchor="ctr">
                <a:normAutofit fontScale="90000" lnSpcReduction="10000"/>
                <a:scene3d>
                  <a:camera prst="orthographicFront"/>
                  <a:lightRig rig="soft" dir="t"/>
                </a:scene3d>
                <a:sp3d prstMaterial="softEdge">
                  <a:bevelT w="25400" h="25400"/>
                </a:sp3d>
              </a:bodyPr>
              <a:lstStyle/>
              <a:p>
                <a:pPr marL="0" marR="0" indent="0" algn="l" defTabSz="914400" rtl="0" eaLnBrk="1" fontAlgn="auto" latinLnBrk="0" hangingPunct="1">
                  <a:lnSpc>
                    <a:spcPct val="100000"/>
                  </a:lnSpc>
                  <a:spcBef>
                    <a:spcPct val="0"/>
                  </a:spcBef>
                  <a:spcAft>
                    <a:spcPts val="0"/>
                  </a:spcAft>
                  <a:buClrTx/>
                  <a:buSzTx/>
                  <a:buFontTx/>
                  <a:buNone/>
                  <a:tabLst/>
                </a:pPr>
                <a:r>
                  <a:rPr lang="zh-CN" altLang="en-US" sz="1200" b="1" dirty="0" smtClean="0">
                    <a:solidFill>
                      <a:schemeClr val="tx1">
                        <a:lumMod val="75000"/>
                        <a:lumOff val="25000"/>
                      </a:schemeClr>
                    </a:solidFill>
                    <a:latin typeface="微软雅黑" pitchFamily="34" charset="-122"/>
                    <a:ea typeface="微软雅黑" pitchFamily="34" charset="-122"/>
                  </a:rPr>
                  <a:t>安</a:t>
                </a:r>
                <a:endParaRPr lang="en-US" altLang="zh-CN" sz="1200" b="1" dirty="0" smtClean="0">
                  <a:solidFill>
                    <a:schemeClr val="tx1">
                      <a:lumMod val="75000"/>
                      <a:lumOff val="25000"/>
                    </a:schemeClr>
                  </a:solidFill>
                  <a:latin typeface="微软雅黑" pitchFamily="34" charset="-122"/>
                  <a:ea typeface="微软雅黑" pitchFamily="34" charset="-122"/>
                </a:endParaRPr>
              </a:p>
              <a:p>
                <a:pPr marL="0" marR="0" indent="0" algn="l" defTabSz="914400" rtl="0" eaLnBrk="1" fontAlgn="auto" latinLnBrk="0" hangingPunct="1">
                  <a:lnSpc>
                    <a:spcPct val="100000"/>
                  </a:lnSpc>
                  <a:spcBef>
                    <a:spcPct val="0"/>
                  </a:spcBef>
                  <a:spcAft>
                    <a:spcPts val="0"/>
                  </a:spcAft>
                  <a:buClrTx/>
                  <a:buSzTx/>
                  <a:buFontTx/>
                  <a:buNone/>
                  <a:tabLst/>
                </a:pPr>
                <a:r>
                  <a:rPr lang="en-US" altLang="zh-CN" sz="1200" b="1" dirty="0" smtClean="0">
                    <a:solidFill>
                      <a:schemeClr val="tx1">
                        <a:lumMod val="75000"/>
                        <a:lumOff val="25000"/>
                      </a:schemeClr>
                    </a:solidFill>
                    <a:latin typeface="微软雅黑" pitchFamily="34" charset="-122"/>
                    <a:ea typeface="微软雅黑" pitchFamily="34" charset="-122"/>
                  </a:rPr>
                  <a:t>  </a:t>
                </a:r>
                <a:r>
                  <a:rPr lang="zh-CN" altLang="en-US" sz="1200" b="1" dirty="0" smtClean="0">
                    <a:solidFill>
                      <a:schemeClr val="tx1">
                        <a:lumMod val="75000"/>
                        <a:lumOff val="25000"/>
                      </a:schemeClr>
                    </a:solidFill>
                    <a:latin typeface="微软雅黑" pitchFamily="34" charset="-122"/>
                    <a:ea typeface="微软雅黑" pitchFamily="34" charset="-122"/>
                  </a:rPr>
                  <a:t>徽</a:t>
                </a:r>
              </a:p>
            </p:txBody>
          </p:sp>
        </p:grpSp>
      </p:grpSp>
      <p:sp>
        <p:nvSpPr>
          <p:cNvPr id="89" name="矩形 88"/>
          <p:cNvSpPr/>
          <p:nvPr/>
        </p:nvSpPr>
        <p:spPr>
          <a:xfrm>
            <a:off x="285720" y="3786190"/>
            <a:ext cx="5000660" cy="1200329"/>
          </a:xfrm>
          <a:prstGeom prst="rect">
            <a:avLst/>
          </a:prstGeom>
          <a:noFill/>
          <a:ln>
            <a:solidFill>
              <a:schemeClr val="tx2">
                <a:lumMod val="75000"/>
              </a:schemeClr>
            </a:solidFill>
          </a:ln>
        </p:spPr>
        <p:txBody>
          <a:bodyPr wrap="square">
            <a:spAutoFit/>
          </a:bodyPr>
          <a:lstStyle/>
          <a:p>
            <a:r>
              <a:rPr lang="en-US" sz="1400" dirty="0" smtClean="0">
                <a:latin typeface="宋体" pitchFamily="2" charset="-122"/>
              </a:rPr>
              <a:t>2014</a:t>
            </a:r>
            <a:r>
              <a:rPr lang="zh-CN" altLang="en-US" sz="1400" dirty="0" smtClean="0">
                <a:latin typeface="宋体" pitchFamily="2" charset="-122"/>
              </a:rPr>
              <a:t>年</a:t>
            </a:r>
            <a:r>
              <a:rPr lang="en-US" sz="1400" dirty="0" smtClean="0">
                <a:latin typeface="宋体" pitchFamily="2" charset="-122"/>
              </a:rPr>
              <a:t>2</a:t>
            </a:r>
            <a:r>
              <a:rPr lang="zh-CN" altLang="en-US" sz="1400" dirty="0" smtClean="0">
                <a:latin typeface="宋体" pitchFamily="2" charset="-122"/>
              </a:rPr>
              <a:t>月</a:t>
            </a:r>
            <a:r>
              <a:rPr lang="en-US" altLang="zh-CN" sz="1400" dirty="0" smtClean="0">
                <a:latin typeface="宋体" pitchFamily="2" charset="-122"/>
              </a:rPr>
              <a:t>-5</a:t>
            </a:r>
            <a:r>
              <a:rPr lang="zh-CN" altLang="en-US" sz="1400" dirty="0" smtClean="0">
                <a:latin typeface="宋体" pitchFamily="2" charset="-122"/>
              </a:rPr>
              <a:t>月，由信息化司带队，互联网与工业融合创新试点工作小组赴北京、广东、重庆、江苏、山东等</a:t>
            </a:r>
            <a:r>
              <a:rPr lang="en-US" altLang="zh-CN" sz="1400" dirty="0" smtClean="0">
                <a:latin typeface="宋体" pitchFamily="2" charset="-122"/>
              </a:rPr>
              <a:t>10</a:t>
            </a:r>
            <a:r>
              <a:rPr lang="zh-CN" altLang="en-US" sz="1400" dirty="0" smtClean="0">
                <a:latin typeface="宋体" pitchFamily="2" charset="-122"/>
              </a:rPr>
              <a:t>省市，对</a:t>
            </a:r>
            <a:r>
              <a:rPr lang="en-US" altLang="zh-CN" sz="1400" dirty="0" smtClean="0">
                <a:latin typeface="宋体" pitchFamily="2" charset="-122"/>
              </a:rPr>
              <a:t>20</a:t>
            </a:r>
            <a:r>
              <a:rPr lang="zh-CN" altLang="en-US" sz="1400" dirty="0" smtClean="0">
                <a:latin typeface="宋体" pitchFamily="2" charset="-122"/>
              </a:rPr>
              <a:t>余家互联网与工业融合创新试点企业进行了系列调研，深入了解企业开展融合创新的业务模式、推进计划、面临困难及所需帮助。</a:t>
            </a:r>
            <a:endParaRPr lang="zh-CN" altLang="en-US" sz="1600" dirty="0">
              <a:latin typeface="宋体" pitchFamily="2" charset="-122"/>
            </a:endParaRPr>
          </a:p>
        </p:txBody>
      </p:sp>
      <p:pic>
        <p:nvPicPr>
          <p:cNvPr id="1029" name="Picture 5"/>
          <p:cNvPicPr>
            <a:picLocks noChangeAspect="1" noChangeArrowheads="1"/>
          </p:cNvPicPr>
          <p:nvPr/>
        </p:nvPicPr>
        <p:blipFill>
          <a:blip r:embed="rId5" cstate="print"/>
          <a:srcRect/>
          <a:stretch>
            <a:fillRect/>
          </a:stretch>
        </p:blipFill>
        <p:spPr bwMode="auto">
          <a:xfrm>
            <a:off x="5143504" y="2500306"/>
            <a:ext cx="936104" cy="471130"/>
          </a:xfrm>
          <a:prstGeom prst="snip2DiagRect">
            <a:avLst/>
          </a:prstGeom>
          <a:noFill/>
          <a:ln w="9525">
            <a:noFill/>
            <a:miter lim="800000"/>
            <a:headEnd/>
            <a:tailEnd/>
          </a:ln>
        </p:spPr>
      </p:pic>
      <p:pic>
        <p:nvPicPr>
          <p:cNvPr id="1028" name="Picture 4"/>
          <p:cNvPicPr>
            <a:picLocks noChangeAspect="1" noChangeArrowheads="1"/>
          </p:cNvPicPr>
          <p:nvPr/>
        </p:nvPicPr>
        <p:blipFill>
          <a:blip r:embed="rId6" cstate="print"/>
          <a:srcRect/>
          <a:stretch>
            <a:fillRect/>
          </a:stretch>
        </p:blipFill>
        <p:spPr bwMode="auto">
          <a:xfrm>
            <a:off x="1347766" y="2428868"/>
            <a:ext cx="438152" cy="469448"/>
          </a:xfrm>
          <a:prstGeom prst="rect">
            <a:avLst/>
          </a:prstGeom>
          <a:noFill/>
          <a:ln w="9525">
            <a:noFill/>
            <a:miter lim="800000"/>
            <a:headEnd/>
            <a:tailEnd/>
          </a:ln>
        </p:spPr>
      </p:pic>
      <p:pic>
        <p:nvPicPr>
          <p:cNvPr id="49" name="Picture 2"/>
          <p:cNvPicPr>
            <a:picLocks noChangeAspect="1" noChangeArrowheads="1"/>
          </p:cNvPicPr>
          <p:nvPr/>
        </p:nvPicPr>
        <p:blipFill>
          <a:blip r:embed="rId7" cstate="print"/>
          <a:srcRect/>
          <a:stretch>
            <a:fillRect/>
          </a:stretch>
        </p:blipFill>
        <p:spPr bwMode="auto">
          <a:xfrm>
            <a:off x="2857488" y="1539968"/>
            <a:ext cx="720650" cy="401439"/>
          </a:xfrm>
          <a:prstGeom prst="rect">
            <a:avLst/>
          </a:prstGeom>
          <a:noFill/>
          <a:ln w="9525">
            <a:noFill/>
            <a:miter lim="800000"/>
            <a:headEnd/>
            <a:tailEnd/>
          </a:ln>
        </p:spPr>
      </p:pic>
      <p:pic>
        <p:nvPicPr>
          <p:cNvPr id="1035" name="Picture 11"/>
          <p:cNvPicPr>
            <a:picLocks noChangeAspect="1" noChangeArrowheads="1"/>
          </p:cNvPicPr>
          <p:nvPr/>
        </p:nvPicPr>
        <p:blipFill>
          <a:blip r:embed="rId8" cstate="print"/>
          <a:srcRect/>
          <a:stretch>
            <a:fillRect/>
          </a:stretch>
        </p:blipFill>
        <p:spPr bwMode="auto">
          <a:xfrm>
            <a:off x="1071538" y="1119174"/>
            <a:ext cx="1034232" cy="452438"/>
          </a:xfrm>
          <a:prstGeom prst="rect">
            <a:avLst/>
          </a:prstGeom>
          <a:noFill/>
          <a:ln w="9525">
            <a:noFill/>
            <a:miter lim="800000"/>
            <a:headEnd/>
            <a:tailEnd/>
          </a:ln>
        </p:spPr>
      </p:pic>
      <p:sp>
        <p:nvSpPr>
          <p:cNvPr id="66" name="Line 41"/>
          <p:cNvSpPr>
            <a:spLocks noChangeShapeType="1"/>
          </p:cNvSpPr>
          <p:nvPr/>
        </p:nvSpPr>
        <p:spPr bwMode="auto">
          <a:xfrm>
            <a:off x="665057" y="2113915"/>
            <a:ext cx="0" cy="215901"/>
          </a:xfrm>
          <a:prstGeom prst="line">
            <a:avLst/>
          </a:prstGeom>
          <a:noFill/>
          <a:ln w="12700">
            <a:solidFill>
              <a:srgbClr val="80808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67" name="Line 42"/>
          <p:cNvSpPr>
            <a:spLocks noChangeShapeType="1"/>
          </p:cNvSpPr>
          <p:nvPr/>
        </p:nvSpPr>
        <p:spPr bwMode="auto">
          <a:xfrm>
            <a:off x="1423667" y="2113915"/>
            <a:ext cx="0" cy="215901"/>
          </a:xfrm>
          <a:prstGeom prst="line">
            <a:avLst/>
          </a:prstGeom>
          <a:noFill/>
          <a:ln w="12700">
            <a:solidFill>
              <a:srgbClr val="80808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68" name="Line 43"/>
          <p:cNvSpPr>
            <a:spLocks noChangeShapeType="1"/>
          </p:cNvSpPr>
          <p:nvPr/>
        </p:nvSpPr>
        <p:spPr bwMode="auto">
          <a:xfrm>
            <a:off x="2182278" y="2113915"/>
            <a:ext cx="0" cy="215901"/>
          </a:xfrm>
          <a:prstGeom prst="line">
            <a:avLst/>
          </a:prstGeom>
          <a:noFill/>
          <a:ln w="12700">
            <a:solidFill>
              <a:srgbClr val="80808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69" name="Line 44"/>
          <p:cNvSpPr>
            <a:spLocks noChangeShapeType="1"/>
          </p:cNvSpPr>
          <p:nvPr/>
        </p:nvSpPr>
        <p:spPr bwMode="auto">
          <a:xfrm>
            <a:off x="2940889" y="2113915"/>
            <a:ext cx="0" cy="215901"/>
          </a:xfrm>
          <a:prstGeom prst="line">
            <a:avLst/>
          </a:prstGeom>
          <a:noFill/>
          <a:ln w="12700">
            <a:solidFill>
              <a:srgbClr val="80808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71" name="Line 46"/>
          <p:cNvSpPr>
            <a:spLocks noChangeShapeType="1"/>
          </p:cNvSpPr>
          <p:nvPr/>
        </p:nvSpPr>
        <p:spPr bwMode="auto">
          <a:xfrm>
            <a:off x="3699499" y="2113915"/>
            <a:ext cx="0" cy="215901"/>
          </a:xfrm>
          <a:prstGeom prst="line">
            <a:avLst/>
          </a:prstGeom>
          <a:noFill/>
          <a:ln w="12700">
            <a:solidFill>
              <a:srgbClr val="808080"/>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50" name="Text Box 48"/>
          <p:cNvSpPr txBox="1">
            <a:spLocks noChangeArrowheads="1"/>
          </p:cNvSpPr>
          <p:nvPr/>
        </p:nvSpPr>
        <p:spPr bwMode="auto">
          <a:xfrm>
            <a:off x="923461" y="2071678"/>
            <a:ext cx="1005333" cy="338554"/>
          </a:xfrm>
          <a:prstGeom prst="rect">
            <a:avLst/>
          </a:prstGeom>
          <a:noFill/>
          <a:ln w="9525">
            <a:noFill/>
            <a:miter lim="800000"/>
            <a:headEnd/>
            <a:tailEnd/>
          </a:ln>
          <a:effectLst/>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rPr>
              <a:t>2</a:t>
            </a:r>
            <a:r>
              <a:rPr kumimoji="0" lang="zh-CN" altLang="en-US"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rPr>
              <a:t>月</a:t>
            </a:r>
            <a:endParaRPr kumimoji="0" lang="en-US" altLang="zh-CN"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endParaRPr>
          </a:p>
        </p:txBody>
      </p:sp>
      <p:sp>
        <p:nvSpPr>
          <p:cNvPr id="51" name="Text Box 49"/>
          <p:cNvSpPr txBox="1">
            <a:spLocks noChangeArrowheads="1"/>
          </p:cNvSpPr>
          <p:nvPr/>
        </p:nvSpPr>
        <p:spPr bwMode="auto">
          <a:xfrm>
            <a:off x="2423659" y="2089876"/>
            <a:ext cx="505267" cy="338554"/>
          </a:xfrm>
          <a:prstGeom prst="rect">
            <a:avLst/>
          </a:prstGeom>
          <a:noFill/>
          <a:ln w="9525">
            <a:noFill/>
            <a:miter lim="800000"/>
            <a:headEnd/>
            <a:tailEnd/>
          </a:ln>
          <a:effectLst/>
        </p:spPr>
        <p:txBody>
          <a:bodyPr wrap="none">
            <a:spAutoFit/>
          </a:bodyPr>
          <a:lstStyle/>
          <a:p>
            <a:pPr fontAlgn="auto">
              <a:spcBef>
                <a:spcPts val="0"/>
              </a:spcBef>
              <a:spcAft>
                <a:spcPts val="0"/>
              </a:spcAft>
            </a:pPr>
            <a:r>
              <a:rPr lang="en-US" altLang="zh-CN" sz="1600" b="1" kern="0" noProof="0" dirty="0" smtClean="0">
                <a:solidFill>
                  <a:schemeClr val="bg1"/>
                </a:solidFill>
                <a:ea typeface="黑体" pitchFamily="49" charset="-122"/>
                <a:cs typeface="Times New Roman" pitchFamily="18" charset="0"/>
              </a:rPr>
              <a:t>3</a:t>
            </a:r>
            <a:r>
              <a:rPr lang="zh-CN" altLang="en-US" sz="1600" b="1" kern="0" noProof="0" dirty="0" smtClean="0">
                <a:solidFill>
                  <a:schemeClr val="bg1"/>
                </a:solidFill>
                <a:ea typeface="黑体" pitchFamily="49" charset="-122"/>
                <a:cs typeface="Times New Roman" pitchFamily="18" charset="0"/>
              </a:rPr>
              <a:t>月</a:t>
            </a:r>
            <a:endParaRPr kumimoji="0" lang="en-US" altLang="zh-CN"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endParaRPr>
          </a:p>
        </p:txBody>
      </p:sp>
      <p:sp>
        <p:nvSpPr>
          <p:cNvPr id="52" name="Text Box 51"/>
          <p:cNvSpPr txBox="1">
            <a:spLocks noChangeArrowheads="1"/>
          </p:cNvSpPr>
          <p:nvPr/>
        </p:nvSpPr>
        <p:spPr bwMode="auto">
          <a:xfrm>
            <a:off x="3780981" y="2089876"/>
            <a:ext cx="505267" cy="338554"/>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rPr>
              <a:t>4</a:t>
            </a:r>
            <a:r>
              <a:rPr kumimoji="0" lang="zh-CN" altLang="en-US"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rPr>
              <a:t>月</a:t>
            </a:r>
            <a:endParaRPr kumimoji="0" lang="en-US" altLang="zh-CN" sz="1600" b="1" i="0" u="none" strike="noStrike" kern="0" cap="none" spc="0" normalizeH="0" baseline="0" noProof="0" dirty="0" smtClean="0">
              <a:ln>
                <a:noFill/>
              </a:ln>
              <a:solidFill>
                <a:schemeClr val="bg1"/>
              </a:solidFill>
              <a:effectLst/>
              <a:uLnTx/>
              <a:uFillTx/>
              <a:ea typeface="黑体" pitchFamily="49" charset="-122"/>
              <a:cs typeface="Times New Roman" pitchFamily="18" charset="0"/>
            </a:endParaRPr>
          </a:p>
        </p:txBody>
      </p:sp>
      <p:sp>
        <p:nvSpPr>
          <p:cNvPr id="78" name="Line 63"/>
          <p:cNvSpPr>
            <a:spLocks noChangeShapeType="1"/>
          </p:cNvSpPr>
          <p:nvPr/>
        </p:nvSpPr>
        <p:spPr bwMode="auto">
          <a:xfrm>
            <a:off x="1037750" y="1184311"/>
            <a:ext cx="432000" cy="900000"/>
          </a:xfrm>
          <a:prstGeom prst="line">
            <a:avLst/>
          </a:prstGeom>
          <a:ln w="12700">
            <a:solidFill>
              <a:schemeClr val="accent2">
                <a:alpha val="29000"/>
              </a:schemeClr>
            </a:solidFill>
            <a:headEnd/>
            <a:tailEnd/>
          </a:ln>
          <a:effectLst>
            <a:outerShdw blurRad="50800" dist="38100" dir="10800000" algn="r"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84" name="Line 63"/>
          <p:cNvSpPr>
            <a:spLocks noChangeShapeType="1"/>
          </p:cNvSpPr>
          <p:nvPr/>
        </p:nvSpPr>
        <p:spPr bwMode="auto">
          <a:xfrm>
            <a:off x="2592850" y="1205701"/>
            <a:ext cx="432000" cy="900000"/>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85" name="Line 63"/>
          <p:cNvSpPr>
            <a:spLocks noChangeShapeType="1"/>
          </p:cNvSpPr>
          <p:nvPr/>
        </p:nvSpPr>
        <p:spPr bwMode="auto">
          <a:xfrm>
            <a:off x="4105018" y="1162721"/>
            <a:ext cx="432000" cy="900000"/>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86" name="Line 63"/>
          <p:cNvSpPr>
            <a:spLocks noChangeShapeType="1"/>
          </p:cNvSpPr>
          <p:nvPr/>
        </p:nvSpPr>
        <p:spPr bwMode="auto">
          <a:xfrm flipH="1">
            <a:off x="231100" y="2444351"/>
            <a:ext cx="504056" cy="840633"/>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ea typeface="黑体" pitchFamily="49" charset="-122"/>
              <a:cs typeface="Times New Roman" pitchFamily="18" charset="0"/>
            </a:endParaRPr>
          </a:p>
        </p:txBody>
      </p:sp>
      <p:sp>
        <p:nvSpPr>
          <p:cNvPr id="87" name="Line 63"/>
          <p:cNvSpPr>
            <a:spLocks noChangeShapeType="1"/>
          </p:cNvSpPr>
          <p:nvPr/>
        </p:nvSpPr>
        <p:spPr bwMode="auto">
          <a:xfrm flipH="1">
            <a:off x="1743268" y="2329363"/>
            <a:ext cx="504056" cy="883613"/>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88" name="Line 63"/>
          <p:cNvSpPr>
            <a:spLocks noChangeShapeType="1"/>
          </p:cNvSpPr>
          <p:nvPr/>
        </p:nvSpPr>
        <p:spPr bwMode="auto">
          <a:xfrm flipH="1">
            <a:off x="3255436" y="2372343"/>
            <a:ext cx="504056" cy="840633"/>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pic>
        <p:nvPicPr>
          <p:cNvPr id="1032" name="Picture 8"/>
          <p:cNvPicPr>
            <a:picLocks noChangeAspect="1" noChangeArrowheads="1"/>
          </p:cNvPicPr>
          <p:nvPr/>
        </p:nvPicPr>
        <p:blipFill>
          <a:blip r:embed="rId9" cstate="print"/>
          <a:srcRect/>
          <a:stretch>
            <a:fillRect/>
          </a:stretch>
        </p:blipFill>
        <p:spPr bwMode="auto">
          <a:xfrm>
            <a:off x="1500166" y="1500174"/>
            <a:ext cx="554154" cy="511331"/>
          </a:xfrm>
          <a:prstGeom prst="rect">
            <a:avLst/>
          </a:prstGeom>
          <a:noFill/>
          <a:ln w="9525">
            <a:noFill/>
            <a:miter lim="800000"/>
            <a:headEnd/>
            <a:tailEnd/>
          </a:ln>
        </p:spPr>
      </p:pic>
      <p:pic>
        <p:nvPicPr>
          <p:cNvPr id="1034" name="Picture 10"/>
          <p:cNvPicPr>
            <a:picLocks noChangeAspect="1" noChangeArrowheads="1"/>
          </p:cNvPicPr>
          <p:nvPr/>
        </p:nvPicPr>
        <p:blipFill>
          <a:blip r:embed="rId10" cstate="print"/>
          <a:srcRect/>
          <a:stretch>
            <a:fillRect/>
          </a:stretch>
        </p:blipFill>
        <p:spPr bwMode="auto">
          <a:xfrm>
            <a:off x="1928794" y="2571744"/>
            <a:ext cx="693098" cy="375511"/>
          </a:xfrm>
          <a:prstGeom prst="rect">
            <a:avLst/>
          </a:prstGeom>
          <a:noFill/>
          <a:ln w="9525">
            <a:noFill/>
            <a:miter lim="800000"/>
            <a:headEnd/>
            <a:tailEnd/>
          </a:ln>
        </p:spPr>
      </p:pic>
      <p:pic>
        <p:nvPicPr>
          <p:cNvPr id="79" name="Picture 2"/>
          <p:cNvPicPr>
            <a:picLocks noChangeAspect="1" noChangeArrowheads="1"/>
          </p:cNvPicPr>
          <p:nvPr/>
        </p:nvPicPr>
        <p:blipFill>
          <a:blip r:embed="rId11" cstate="print"/>
          <a:srcRect/>
          <a:stretch>
            <a:fillRect/>
          </a:stretch>
        </p:blipFill>
        <p:spPr bwMode="auto">
          <a:xfrm>
            <a:off x="3571868" y="2500306"/>
            <a:ext cx="479500" cy="553131"/>
          </a:xfrm>
          <a:prstGeom prst="rect">
            <a:avLst/>
          </a:prstGeom>
          <a:noFill/>
          <a:ln w="9525">
            <a:noFill/>
            <a:miter lim="800000"/>
            <a:headEnd/>
            <a:tailEnd/>
          </a:ln>
        </p:spPr>
      </p:pic>
      <p:pic>
        <p:nvPicPr>
          <p:cNvPr id="2050" name="Picture 2"/>
          <p:cNvPicPr>
            <a:picLocks noChangeAspect="1" noChangeArrowheads="1"/>
          </p:cNvPicPr>
          <p:nvPr/>
        </p:nvPicPr>
        <p:blipFill>
          <a:blip r:embed="rId12" cstate="print"/>
          <a:srcRect/>
          <a:stretch>
            <a:fillRect/>
          </a:stretch>
        </p:blipFill>
        <p:spPr bwMode="auto">
          <a:xfrm>
            <a:off x="2786050" y="2500306"/>
            <a:ext cx="612081" cy="560265"/>
          </a:xfrm>
          <a:prstGeom prst="rect">
            <a:avLst/>
          </a:prstGeom>
          <a:noFill/>
          <a:ln w="9525">
            <a:noFill/>
            <a:miter lim="800000"/>
            <a:headEnd/>
            <a:tailEnd/>
          </a:ln>
        </p:spPr>
      </p:pic>
      <p:pic>
        <p:nvPicPr>
          <p:cNvPr id="2051" name="Picture 3"/>
          <p:cNvPicPr>
            <a:picLocks noChangeAspect="1" noChangeArrowheads="1"/>
          </p:cNvPicPr>
          <p:nvPr/>
        </p:nvPicPr>
        <p:blipFill>
          <a:blip r:embed="rId13" cstate="print"/>
          <a:srcRect/>
          <a:stretch>
            <a:fillRect/>
          </a:stretch>
        </p:blipFill>
        <p:spPr bwMode="auto">
          <a:xfrm>
            <a:off x="3000364" y="3071810"/>
            <a:ext cx="1249653" cy="324000"/>
          </a:xfrm>
          <a:prstGeom prst="rect">
            <a:avLst/>
          </a:prstGeom>
          <a:noFill/>
          <a:ln w="9525">
            <a:noFill/>
            <a:miter lim="800000"/>
            <a:headEnd/>
            <a:tailEnd/>
          </a:ln>
        </p:spPr>
      </p:pic>
      <p:pic>
        <p:nvPicPr>
          <p:cNvPr id="2053" name="Picture 5"/>
          <p:cNvPicPr>
            <a:picLocks noChangeAspect="1" noChangeArrowheads="1"/>
          </p:cNvPicPr>
          <p:nvPr/>
        </p:nvPicPr>
        <p:blipFill>
          <a:blip r:embed="rId14" cstate="print"/>
          <a:srcRect/>
          <a:stretch>
            <a:fillRect/>
          </a:stretch>
        </p:blipFill>
        <p:spPr bwMode="auto">
          <a:xfrm>
            <a:off x="321478" y="1542278"/>
            <a:ext cx="892936" cy="446878"/>
          </a:xfrm>
          <a:prstGeom prst="rect">
            <a:avLst/>
          </a:prstGeom>
          <a:noFill/>
          <a:ln w="9525">
            <a:noFill/>
            <a:miter lim="800000"/>
            <a:headEnd/>
            <a:tailEnd/>
          </a:ln>
        </p:spPr>
      </p:pic>
      <p:pic>
        <p:nvPicPr>
          <p:cNvPr id="2054" name="Picture 6"/>
          <p:cNvPicPr>
            <a:picLocks noChangeAspect="1" noChangeArrowheads="1"/>
          </p:cNvPicPr>
          <p:nvPr/>
        </p:nvPicPr>
        <p:blipFill>
          <a:blip r:embed="rId15" cstate="print"/>
          <a:srcRect/>
          <a:stretch>
            <a:fillRect/>
          </a:stretch>
        </p:blipFill>
        <p:spPr bwMode="auto">
          <a:xfrm>
            <a:off x="4286248" y="2428868"/>
            <a:ext cx="792658" cy="412176"/>
          </a:xfrm>
          <a:prstGeom prst="rect">
            <a:avLst/>
          </a:prstGeom>
          <a:noFill/>
          <a:ln w="9525">
            <a:noFill/>
            <a:miter lim="800000"/>
            <a:headEnd/>
            <a:tailEnd/>
          </a:ln>
        </p:spPr>
      </p:pic>
      <p:pic>
        <p:nvPicPr>
          <p:cNvPr id="1036" name="Picture 12"/>
          <p:cNvPicPr>
            <a:picLocks noChangeAspect="1" noChangeArrowheads="1"/>
          </p:cNvPicPr>
          <p:nvPr/>
        </p:nvPicPr>
        <p:blipFill>
          <a:blip r:embed="rId16" cstate="print"/>
          <a:srcRect/>
          <a:stretch>
            <a:fillRect/>
          </a:stretch>
        </p:blipFill>
        <p:spPr bwMode="auto">
          <a:xfrm>
            <a:off x="428596" y="2500307"/>
            <a:ext cx="720080" cy="357190"/>
          </a:xfrm>
          <a:prstGeom prst="rect">
            <a:avLst/>
          </a:prstGeom>
          <a:noFill/>
          <a:ln w="9525">
            <a:noFill/>
            <a:miter lim="800000"/>
            <a:headEnd/>
            <a:tailEnd/>
          </a:ln>
        </p:spPr>
      </p:pic>
      <p:sp>
        <p:nvSpPr>
          <p:cNvPr id="91" name="矩形 90"/>
          <p:cNvSpPr/>
          <p:nvPr/>
        </p:nvSpPr>
        <p:spPr>
          <a:xfrm>
            <a:off x="274069" y="5443381"/>
            <a:ext cx="3071834" cy="1200329"/>
          </a:xfrm>
          <a:prstGeom prst="rect">
            <a:avLst/>
          </a:prstGeom>
          <a:solidFill>
            <a:schemeClr val="bg1"/>
          </a:solidFill>
          <a:ln>
            <a:solidFill>
              <a:schemeClr val="tx2">
                <a:lumMod val="75000"/>
              </a:schemeClr>
            </a:solidFill>
          </a:ln>
        </p:spPr>
        <p:txBody>
          <a:bodyPr wrap="square">
            <a:spAutoFit/>
          </a:bodyPr>
          <a:lstStyle/>
          <a:p>
            <a:r>
              <a:rPr lang="zh-CN" altLang="en-US" sz="1400" dirty="0" smtClean="0">
                <a:latin typeface="宋体" pitchFamily="2" charset="-122"/>
              </a:rPr>
              <a:t>可以肯定的是，互联网与工业融合创新已不仅是一个新理念，互联网已加快融入到企业生产经营活动中，成为“两化深度融合”最活跃最有发展前景的领域之一。</a:t>
            </a:r>
            <a:endParaRPr lang="zh-CN" altLang="en-US" sz="1400" dirty="0">
              <a:latin typeface="宋体" pitchFamily="2" charset="-122"/>
            </a:endParaRPr>
          </a:p>
        </p:txBody>
      </p:sp>
      <p:pic>
        <p:nvPicPr>
          <p:cNvPr id="37" name="Picture 2"/>
          <p:cNvPicPr>
            <a:picLocks noChangeAspect="1" noChangeArrowheads="1"/>
          </p:cNvPicPr>
          <p:nvPr/>
        </p:nvPicPr>
        <p:blipFill>
          <a:blip r:embed="rId17"/>
          <a:srcRect/>
          <a:stretch>
            <a:fillRect/>
          </a:stretch>
        </p:blipFill>
        <p:spPr bwMode="auto">
          <a:xfrm>
            <a:off x="4214810" y="1622639"/>
            <a:ext cx="714380" cy="306163"/>
          </a:xfrm>
          <a:prstGeom prst="rect">
            <a:avLst/>
          </a:prstGeom>
          <a:noFill/>
          <a:ln w="9525">
            <a:noFill/>
            <a:miter lim="800000"/>
            <a:headEnd/>
            <a:tailEnd/>
          </a:ln>
          <a:effectLst/>
        </p:spPr>
      </p:pic>
      <p:pic>
        <p:nvPicPr>
          <p:cNvPr id="38" name="Picture 3"/>
          <p:cNvPicPr>
            <a:picLocks noChangeAspect="1" noChangeArrowheads="1"/>
          </p:cNvPicPr>
          <p:nvPr/>
        </p:nvPicPr>
        <p:blipFill>
          <a:blip r:embed="rId18" cstate="print"/>
          <a:srcRect/>
          <a:stretch>
            <a:fillRect/>
          </a:stretch>
        </p:blipFill>
        <p:spPr bwMode="auto">
          <a:xfrm>
            <a:off x="3428993" y="1628762"/>
            <a:ext cx="785818" cy="300040"/>
          </a:xfrm>
          <a:prstGeom prst="rect">
            <a:avLst/>
          </a:prstGeom>
          <a:noFill/>
          <a:ln w="9525">
            <a:noFill/>
            <a:miter lim="800000"/>
            <a:headEnd/>
            <a:tailEnd/>
          </a:ln>
          <a:effectLst/>
        </p:spPr>
      </p:pic>
      <p:sp>
        <p:nvSpPr>
          <p:cNvPr id="92" name="矩形 91"/>
          <p:cNvSpPr/>
          <p:nvPr/>
        </p:nvSpPr>
        <p:spPr>
          <a:xfrm>
            <a:off x="3714776" y="5658825"/>
            <a:ext cx="2643174" cy="984885"/>
          </a:xfrm>
          <a:prstGeom prst="rect">
            <a:avLst/>
          </a:prstGeom>
          <a:ln>
            <a:solidFill>
              <a:schemeClr val="tx2">
                <a:lumMod val="75000"/>
              </a:schemeClr>
            </a:solidFill>
          </a:ln>
        </p:spPr>
        <p:txBody>
          <a:bodyPr wrap="square">
            <a:spAutoFit/>
          </a:bodyPr>
          <a:lstStyle/>
          <a:p>
            <a:r>
              <a:rPr lang="zh-CN" altLang="en-US" sz="1400" dirty="0" smtClean="0">
                <a:latin typeface="宋体" pitchFamily="2" charset="-122"/>
              </a:rPr>
              <a:t>在调研基础上，对企业及行业基于互联网融合创新的规律、模式、问题进行了系统梳理和总结，并提出了相关建议。</a:t>
            </a:r>
            <a:endParaRPr lang="zh-CN" altLang="en-US" sz="1400" dirty="0">
              <a:latin typeface="宋体" pitchFamily="2" charset="-122"/>
            </a:endParaRPr>
          </a:p>
        </p:txBody>
      </p:sp>
      <p:sp>
        <p:nvSpPr>
          <p:cNvPr id="93" name="矩形 92"/>
          <p:cNvSpPr/>
          <p:nvPr/>
        </p:nvSpPr>
        <p:spPr>
          <a:xfrm>
            <a:off x="285720" y="3429000"/>
            <a:ext cx="1011815" cy="338554"/>
          </a:xfrm>
          <a:prstGeom prst="rect">
            <a:avLst/>
          </a:prstGeom>
          <a:solidFill>
            <a:srgbClr val="FFC000"/>
          </a:solidFill>
        </p:spPr>
        <p:txBody>
          <a:bodyPr wrap="none">
            <a:spAutoFit/>
          </a:bodyPr>
          <a:lstStyle/>
          <a:p>
            <a:r>
              <a:rPr lang="zh-CN" altLang="en-US" sz="1600" b="1" dirty="0" smtClean="0">
                <a:latin typeface="宋体" pitchFamily="2" charset="-122"/>
              </a:rPr>
              <a:t>开展调研</a:t>
            </a:r>
            <a:endParaRPr lang="zh-CN" altLang="en-US" sz="1600" dirty="0"/>
          </a:p>
        </p:txBody>
      </p:sp>
      <p:sp>
        <p:nvSpPr>
          <p:cNvPr id="95" name="矩形 94"/>
          <p:cNvSpPr/>
          <p:nvPr/>
        </p:nvSpPr>
        <p:spPr>
          <a:xfrm>
            <a:off x="274069" y="5143512"/>
            <a:ext cx="1011815" cy="338554"/>
          </a:xfrm>
          <a:prstGeom prst="rect">
            <a:avLst/>
          </a:prstGeom>
          <a:solidFill>
            <a:srgbClr val="FFC000"/>
          </a:solidFill>
        </p:spPr>
        <p:txBody>
          <a:bodyPr wrap="none">
            <a:spAutoFit/>
          </a:bodyPr>
          <a:lstStyle/>
          <a:p>
            <a:r>
              <a:rPr lang="zh-CN" altLang="en-US" sz="1600" b="1" dirty="0" smtClean="0">
                <a:latin typeface="宋体" pitchFamily="2" charset="-122"/>
              </a:rPr>
              <a:t>把握态势</a:t>
            </a:r>
            <a:endParaRPr lang="zh-CN" altLang="en-US" sz="1600" dirty="0"/>
          </a:p>
        </p:txBody>
      </p:sp>
      <p:pic>
        <p:nvPicPr>
          <p:cNvPr id="41" name="Picture 5"/>
          <p:cNvPicPr>
            <a:picLocks noChangeAspect="1" noChangeArrowheads="1"/>
          </p:cNvPicPr>
          <p:nvPr/>
        </p:nvPicPr>
        <p:blipFill>
          <a:blip r:embed="rId19"/>
          <a:srcRect/>
          <a:stretch>
            <a:fillRect/>
          </a:stretch>
        </p:blipFill>
        <p:spPr bwMode="auto">
          <a:xfrm>
            <a:off x="3357554" y="1228849"/>
            <a:ext cx="770103" cy="342763"/>
          </a:xfrm>
          <a:prstGeom prst="rect">
            <a:avLst/>
          </a:prstGeom>
          <a:noFill/>
          <a:ln w="9525">
            <a:noFill/>
            <a:miter lim="800000"/>
            <a:headEnd/>
            <a:tailEnd/>
          </a:ln>
          <a:effectLst/>
        </p:spPr>
      </p:pic>
      <p:sp>
        <p:nvSpPr>
          <p:cNvPr id="97" name="右箭头 96"/>
          <p:cNvSpPr/>
          <p:nvPr/>
        </p:nvSpPr>
        <p:spPr>
          <a:xfrm>
            <a:off x="0" y="1857364"/>
            <a:ext cx="8929718" cy="642942"/>
          </a:xfrm>
          <a:prstGeom prst="rightArrow">
            <a:avLst>
              <a:gd name="adj1" fmla="val 50000"/>
              <a:gd name="adj2" fmla="val 52540"/>
            </a:avLst>
          </a:prstGeom>
          <a:solidFill>
            <a:schemeClr val="accent1">
              <a:lumMod val="60000"/>
              <a:lumOff val="40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a:p>
        </p:txBody>
      </p:sp>
      <p:sp>
        <p:nvSpPr>
          <p:cNvPr id="96" name="矩形 95"/>
          <p:cNvSpPr/>
          <p:nvPr/>
        </p:nvSpPr>
        <p:spPr>
          <a:xfrm>
            <a:off x="3703093" y="5233586"/>
            <a:ext cx="1011815" cy="338554"/>
          </a:xfrm>
          <a:prstGeom prst="rect">
            <a:avLst/>
          </a:prstGeom>
          <a:solidFill>
            <a:srgbClr val="FFC000"/>
          </a:solidFill>
        </p:spPr>
        <p:txBody>
          <a:bodyPr wrap="none">
            <a:spAutoFit/>
          </a:bodyPr>
          <a:lstStyle/>
          <a:p>
            <a:r>
              <a:rPr lang="zh-CN" altLang="en-US" sz="1600" b="1" dirty="0" smtClean="0">
                <a:latin typeface="宋体" pitchFamily="2" charset="-122"/>
              </a:rPr>
              <a:t>总结提炼</a:t>
            </a:r>
            <a:endParaRPr lang="zh-CN" altLang="en-US" sz="1600" dirty="0"/>
          </a:p>
        </p:txBody>
      </p:sp>
      <p:sp>
        <p:nvSpPr>
          <p:cNvPr id="82" name="Pentagon 12"/>
          <p:cNvSpPr>
            <a:spLocks noChangeArrowheads="1"/>
          </p:cNvSpPr>
          <p:nvPr/>
        </p:nvSpPr>
        <p:spPr bwMode="auto">
          <a:xfrm>
            <a:off x="4214810" y="2070091"/>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600" b="1" kern="0" noProof="1" smtClean="0">
                <a:solidFill>
                  <a:schemeClr val="tx1"/>
                </a:solidFill>
                <a:latin typeface="Arial" charset="0"/>
                <a:ea typeface="黑体" pitchFamily="49" charset="-122"/>
                <a:cs typeface="Times New Roman" pitchFamily="18" charset="0"/>
              </a:rPr>
              <a:t>5</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98" name="Pentagon 12"/>
          <p:cNvSpPr>
            <a:spLocks noChangeArrowheads="1"/>
          </p:cNvSpPr>
          <p:nvPr/>
        </p:nvSpPr>
        <p:spPr bwMode="auto">
          <a:xfrm>
            <a:off x="3143240" y="2071678"/>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indent="-342900" algn="ctr" fontAlgn="auto">
              <a:spcBef>
                <a:spcPts val="0"/>
              </a:spcBef>
              <a:spcAft>
                <a:spcPts val="0"/>
              </a:spcAft>
              <a:defRPr/>
            </a:pPr>
            <a:r>
              <a:rPr lang="en-US" altLang="zh-CN" sz="1600" b="1" kern="0" noProof="1" smtClean="0">
                <a:solidFill>
                  <a:schemeClr val="tx1"/>
                </a:solidFill>
                <a:latin typeface="Arial" charset="0"/>
                <a:ea typeface="黑体" pitchFamily="49" charset="-122"/>
                <a:cs typeface="Times New Roman" pitchFamily="18" charset="0"/>
              </a:rPr>
              <a:t>4</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99" name="Pentagon 12"/>
          <p:cNvSpPr>
            <a:spLocks noChangeArrowheads="1"/>
          </p:cNvSpPr>
          <p:nvPr/>
        </p:nvSpPr>
        <p:spPr bwMode="auto">
          <a:xfrm>
            <a:off x="2164925" y="2071678"/>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600" b="1" kern="0" noProof="1" smtClean="0">
                <a:solidFill>
                  <a:schemeClr val="tx1"/>
                </a:solidFill>
                <a:latin typeface="Arial" charset="0"/>
                <a:ea typeface="黑体" pitchFamily="49" charset="-122"/>
                <a:cs typeface="Times New Roman" pitchFamily="18" charset="0"/>
              </a:rPr>
              <a:t>3</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100" name="Pentagon 12"/>
          <p:cNvSpPr>
            <a:spLocks noChangeArrowheads="1"/>
          </p:cNvSpPr>
          <p:nvPr/>
        </p:nvSpPr>
        <p:spPr bwMode="auto">
          <a:xfrm>
            <a:off x="785786" y="2071678"/>
            <a:ext cx="764001" cy="287339"/>
          </a:xfrm>
          <a:prstGeom prst="homePlate">
            <a:avLst>
              <a:gd name="adj" fmla="val 0"/>
            </a:avLst>
          </a:prstGeom>
          <a:noFill/>
          <a:ln>
            <a:noFill/>
            <a:headEnd/>
            <a:tailEnd/>
          </a:ln>
        </p:spPr>
        <p:style>
          <a:lnRef idx="2">
            <a:schemeClr val="accent3"/>
          </a:lnRef>
          <a:fillRef idx="1">
            <a:schemeClr val="lt1"/>
          </a:fillRef>
          <a:effectRef idx="0">
            <a:schemeClr val="accent3"/>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400" b="1" kern="0" noProof="1" smtClean="0">
                <a:solidFill>
                  <a:schemeClr val="tx1"/>
                </a:solidFill>
                <a:latin typeface="Arial" charset="0"/>
                <a:ea typeface="黑体" pitchFamily="49" charset="-122"/>
                <a:cs typeface="Times New Roman" pitchFamily="18" charset="0"/>
              </a:rPr>
              <a:t>2014</a:t>
            </a:r>
            <a:r>
              <a:rPr lang="zh-CN" altLang="en-US" sz="1400" b="1" kern="0" noProof="1" smtClean="0">
                <a:solidFill>
                  <a:schemeClr val="tx1"/>
                </a:solidFill>
                <a:latin typeface="Arial" charset="0"/>
                <a:ea typeface="黑体" pitchFamily="49" charset="-122"/>
                <a:cs typeface="Times New Roman" pitchFamily="18" charset="0"/>
              </a:rPr>
              <a:t>年</a:t>
            </a:r>
            <a:r>
              <a:rPr lang="en-US" altLang="zh-CN" sz="1400" b="1" kern="0" noProof="1" smtClean="0">
                <a:solidFill>
                  <a:schemeClr val="tx1"/>
                </a:solidFill>
                <a:latin typeface="Arial" charset="0"/>
                <a:ea typeface="黑体" pitchFamily="49" charset="-122"/>
                <a:cs typeface="Times New Roman" pitchFamily="18" charset="0"/>
              </a:rPr>
              <a:t>2</a:t>
            </a:r>
            <a:r>
              <a:rPr lang="zh-CN" altLang="en-US" sz="1400" b="1" kern="0" noProof="1" smtClean="0">
                <a:solidFill>
                  <a:schemeClr val="tx1"/>
                </a:solidFill>
                <a:latin typeface="Arial" charset="0"/>
                <a:ea typeface="黑体" pitchFamily="49" charset="-122"/>
                <a:cs typeface="Times New Roman" pitchFamily="18" charset="0"/>
              </a:rPr>
              <a:t>月</a:t>
            </a:r>
          </a:p>
        </p:txBody>
      </p:sp>
      <p:sp>
        <p:nvSpPr>
          <p:cNvPr id="75" name="Pentagon 12"/>
          <p:cNvSpPr>
            <a:spLocks noChangeArrowheads="1"/>
          </p:cNvSpPr>
          <p:nvPr/>
        </p:nvSpPr>
        <p:spPr bwMode="auto">
          <a:xfrm>
            <a:off x="72000" y="2071678"/>
            <a:ext cx="785224" cy="285752"/>
          </a:xfrm>
          <a:prstGeom prst="homePlate">
            <a:avLst>
              <a:gd name="adj" fmla="val 41985"/>
            </a:avLst>
          </a:prstGeom>
          <a:ln>
            <a:headEnd/>
            <a:tailEnd/>
          </a:ln>
        </p:spPr>
        <p:style>
          <a:lnRef idx="1">
            <a:schemeClr val="accent2"/>
          </a:lnRef>
          <a:fillRef idx="3">
            <a:schemeClr val="accent2"/>
          </a:fillRef>
          <a:effectRef idx="2">
            <a:schemeClr val="accent2"/>
          </a:effectRef>
          <a:fontRef idx="minor">
            <a:schemeClr val="lt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kumimoji="0" lang="zh-CN" altLang="en-US" sz="1600" b="0" i="0" u="none" strike="noStrike" kern="0" cap="none" spc="0" normalizeH="0" baseline="0" noProof="1" smtClean="0">
                <a:ln>
                  <a:noFill/>
                </a:ln>
                <a:solidFill>
                  <a:srgbClr val="FFFFFF"/>
                </a:solidFill>
                <a:effectLst/>
                <a:uLnTx/>
                <a:uFillTx/>
                <a:ea typeface="黑体" pitchFamily="49" charset="-122"/>
                <a:cs typeface="Times New Roman" pitchFamily="18" charset="0"/>
              </a:rPr>
              <a:t>调研</a:t>
            </a:r>
          </a:p>
        </p:txBody>
      </p:sp>
      <p:sp>
        <p:nvSpPr>
          <p:cNvPr id="81" name="标题 1"/>
          <p:cNvSpPr>
            <a:spLocks noGrp="1" noChangeArrowheads="1"/>
          </p:cNvSpPr>
          <p:nvPr>
            <p:ph type="title" idx="4294967295"/>
          </p:nvPr>
        </p:nvSpPr>
        <p:spPr>
          <a:xfrm>
            <a:off x="-71406" y="73026"/>
            <a:ext cx="9144000" cy="927082"/>
          </a:xfrm>
        </p:spPr>
        <p:txBody>
          <a:bodyPr>
            <a:normAutofit/>
          </a:bodyPr>
          <a:lstStyle/>
          <a:p>
            <a:pPr eaLnBrk="1" hangingPunct="1"/>
            <a:r>
              <a:rPr lang="zh-CN" altLang="en-US" sz="3200" dirty="0" smtClean="0">
                <a:solidFill>
                  <a:srgbClr val="0000FF"/>
                </a:solidFill>
              </a:rPr>
              <a:t>（</a:t>
            </a:r>
            <a:r>
              <a:rPr lang="en-US" altLang="zh-CN" sz="3200" dirty="0" smtClean="0">
                <a:solidFill>
                  <a:srgbClr val="0000FF"/>
                </a:solidFill>
              </a:rPr>
              <a:t>2</a:t>
            </a:r>
            <a:r>
              <a:rPr lang="zh-CN" altLang="en-US" sz="3200" dirty="0" smtClean="0">
                <a:solidFill>
                  <a:srgbClr val="0000FF"/>
                </a:solidFill>
              </a:rPr>
              <a:t>）互联网与工业融合创新试点示范</a:t>
            </a:r>
          </a:p>
        </p:txBody>
      </p:sp>
      <p:sp>
        <p:nvSpPr>
          <p:cNvPr id="83" name="Pentagon 12"/>
          <p:cNvSpPr>
            <a:spLocks noChangeArrowheads="1"/>
          </p:cNvSpPr>
          <p:nvPr/>
        </p:nvSpPr>
        <p:spPr bwMode="auto">
          <a:xfrm>
            <a:off x="5879701" y="2070091"/>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600" b="1" kern="0" noProof="1" smtClean="0">
                <a:solidFill>
                  <a:schemeClr val="tx1"/>
                </a:solidFill>
                <a:latin typeface="Arial" charset="0"/>
                <a:ea typeface="黑体" pitchFamily="49" charset="-122"/>
                <a:cs typeface="Times New Roman" pitchFamily="18" charset="0"/>
              </a:rPr>
              <a:t>7</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101" name="Pentagon 12"/>
          <p:cNvSpPr>
            <a:spLocks noChangeArrowheads="1"/>
          </p:cNvSpPr>
          <p:nvPr/>
        </p:nvSpPr>
        <p:spPr bwMode="auto">
          <a:xfrm>
            <a:off x="5214942" y="2071678"/>
            <a:ext cx="785224" cy="285752"/>
          </a:xfrm>
          <a:prstGeom prst="homePlate">
            <a:avLst>
              <a:gd name="adj" fmla="val 41985"/>
            </a:avLst>
          </a:prstGeom>
          <a:ln>
            <a:headEnd/>
            <a:tailEnd/>
          </a:ln>
        </p:spPr>
        <p:style>
          <a:lnRef idx="1">
            <a:schemeClr val="accent2"/>
          </a:lnRef>
          <a:fillRef idx="3">
            <a:schemeClr val="accent2"/>
          </a:fillRef>
          <a:effectRef idx="2">
            <a:schemeClr val="accent2"/>
          </a:effectRef>
          <a:fontRef idx="minor">
            <a:schemeClr val="lt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kumimoji="0" lang="zh-CN" altLang="en-US" sz="1600" b="0" i="0" u="none" strike="noStrike" kern="0" cap="none" spc="0" normalizeH="0" baseline="0" noProof="1" smtClean="0">
                <a:ln>
                  <a:noFill/>
                </a:ln>
                <a:solidFill>
                  <a:srgbClr val="FFFFFF"/>
                </a:solidFill>
                <a:effectLst/>
                <a:uLnTx/>
                <a:uFillTx/>
                <a:ea typeface="黑体" pitchFamily="49" charset="-122"/>
                <a:cs typeface="Times New Roman" pitchFamily="18" charset="0"/>
              </a:rPr>
              <a:t>交流</a:t>
            </a:r>
          </a:p>
        </p:txBody>
      </p:sp>
      <p:sp>
        <p:nvSpPr>
          <p:cNvPr id="102" name="Line 63"/>
          <p:cNvSpPr>
            <a:spLocks noChangeShapeType="1"/>
          </p:cNvSpPr>
          <p:nvPr/>
        </p:nvSpPr>
        <p:spPr bwMode="auto">
          <a:xfrm>
            <a:off x="4929190" y="1071546"/>
            <a:ext cx="432000" cy="900000"/>
          </a:xfrm>
          <a:prstGeom prst="line">
            <a:avLst/>
          </a:prstGeom>
          <a:ln w="12700">
            <a:solidFill>
              <a:schemeClr val="accent2">
                <a:alpha val="29000"/>
              </a:schemeClr>
            </a:solidFill>
            <a:headEnd/>
            <a:tailEnd/>
          </a:ln>
          <a:effectLst>
            <a:outerShdw blurRad="50800" dist="38100" dir="5400000" algn="t" rotWithShape="0">
              <a:schemeClr val="accent2">
                <a:lumMod val="50000"/>
                <a:alpha val="40000"/>
              </a:schemeClr>
            </a:outerShdw>
          </a:effectLst>
        </p:spPr>
        <p:style>
          <a:lnRef idx="1">
            <a:schemeClr val="accent6"/>
          </a:lnRef>
          <a:fillRef idx="0">
            <a:schemeClr val="accent6"/>
          </a:fillRef>
          <a:effectRef idx="0">
            <a:schemeClr val="accent6"/>
          </a:effectRef>
          <a:fontRef idx="minor">
            <a:schemeClr val="tx1"/>
          </a:fontRef>
        </p:style>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a typeface="黑体" pitchFamily="49" charset="-122"/>
              <a:cs typeface="Times New Roman" pitchFamily="18" charset="0"/>
            </a:endParaRPr>
          </a:p>
        </p:txBody>
      </p:sp>
      <p:sp>
        <p:nvSpPr>
          <p:cNvPr id="103" name="TextBox 102"/>
          <p:cNvSpPr txBox="1"/>
          <p:nvPr/>
        </p:nvSpPr>
        <p:spPr>
          <a:xfrm>
            <a:off x="5286380" y="1142984"/>
            <a:ext cx="857256" cy="738664"/>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1400" b="1" dirty="0" smtClean="0"/>
              <a:t>北京</a:t>
            </a:r>
            <a:endParaRPr lang="en-US" altLang="zh-CN" sz="1400" b="1" dirty="0" smtClean="0"/>
          </a:p>
          <a:p>
            <a:pPr algn="ctr"/>
            <a:r>
              <a:rPr lang="zh-CN" altLang="en-US" sz="1400" dirty="0" smtClean="0"/>
              <a:t>试点经验交流</a:t>
            </a:r>
            <a:endParaRPr lang="zh-CN" altLang="en-US" sz="1400" dirty="0"/>
          </a:p>
        </p:txBody>
      </p:sp>
      <p:sp>
        <p:nvSpPr>
          <p:cNvPr id="104" name="TextBox 103"/>
          <p:cNvSpPr txBox="1"/>
          <p:nvPr/>
        </p:nvSpPr>
        <p:spPr>
          <a:xfrm>
            <a:off x="6357950" y="1142984"/>
            <a:ext cx="857256" cy="738664"/>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1400" b="1" dirty="0" smtClean="0"/>
              <a:t>郑州</a:t>
            </a:r>
            <a:endParaRPr lang="en-US" altLang="zh-CN" sz="1400" b="1" dirty="0" smtClean="0"/>
          </a:p>
          <a:p>
            <a:pPr algn="ctr"/>
            <a:r>
              <a:rPr lang="zh-CN" altLang="en-US" sz="1400" dirty="0" smtClean="0"/>
              <a:t>试点经验交流</a:t>
            </a:r>
            <a:endParaRPr lang="zh-CN" altLang="en-US" sz="1400" dirty="0"/>
          </a:p>
        </p:txBody>
      </p:sp>
      <p:sp>
        <p:nvSpPr>
          <p:cNvPr id="106" name="Pentagon 12"/>
          <p:cNvSpPr>
            <a:spLocks noChangeArrowheads="1"/>
          </p:cNvSpPr>
          <p:nvPr/>
        </p:nvSpPr>
        <p:spPr bwMode="auto">
          <a:xfrm>
            <a:off x="6429388" y="2070091"/>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600" b="1" kern="0" noProof="1" smtClean="0">
                <a:solidFill>
                  <a:schemeClr val="tx1"/>
                </a:solidFill>
                <a:latin typeface="Arial" charset="0"/>
                <a:ea typeface="黑体" pitchFamily="49" charset="-122"/>
                <a:cs typeface="Times New Roman" pitchFamily="18" charset="0"/>
              </a:rPr>
              <a:t>11</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107" name="TextBox 106"/>
          <p:cNvSpPr txBox="1"/>
          <p:nvPr/>
        </p:nvSpPr>
        <p:spPr>
          <a:xfrm>
            <a:off x="7358082" y="1142984"/>
            <a:ext cx="857256" cy="738664"/>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1400" b="1" dirty="0" smtClean="0"/>
              <a:t>青岛</a:t>
            </a:r>
            <a:endParaRPr lang="en-US" altLang="zh-CN" sz="1400" b="1" dirty="0" smtClean="0"/>
          </a:p>
          <a:p>
            <a:pPr algn="ctr"/>
            <a:r>
              <a:rPr lang="zh-CN" altLang="en-US" sz="1400" dirty="0" smtClean="0"/>
              <a:t>试点工作总结</a:t>
            </a:r>
            <a:endParaRPr lang="zh-CN" altLang="en-US" sz="1400" dirty="0"/>
          </a:p>
        </p:txBody>
      </p:sp>
      <p:sp>
        <p:nvSpPr>
          <p:cNvPr id="108" name="Pentagon 12"/>
          <p:cNvSpPr>
            <a:spLocks noChangeArrowheads="1"/>
          </p:cNvSpPr>
          <p:nvPr/>
        </p:nvSpPr>
        <p:spPr bwMode="auto">
          <a:xfrm>
            <a:off x="7358082" y="2071678"/>
            <a:ext cx="764001" cy="287339"/>
          </a:xfrm>
          <a:prstGeom prst="homePlate">
            <a:avLst>
              <a:gd name="adj" fmla="val 0"/>
            </a:avLst>
          </a:prstGeom>
          <a:noFill/>
          <a:ln>
            <a:noFill/>
            <a:headEnd/>
            <a:tailEnd/>
          </a:ln>
        </p:spPr>
        <p:style>
          <a:lnRef idx="2">
            <a:schemeClr val="accent2"/>
          </a:lnRef>
          <a:fillRef idx="1">
            <a:schemeClr val="lt1"/>
          </a:fillRef>
          <a:effectRef idx="0">
            <a:schemeClr val="accent2"/>
          </a:effectRef>
          <a:fontRef idx="minor">
            <a:schemeClr val="dk1"/>
          </a:fontRef>
        </p:style>
        <p:txBody>
          <a:bodyPr anchor="ctr"/>
          <a:lstStyle/>
          <a:p>
            <a:pPr marL="0" marR="0" lvl="0" indent="-342900" algn="ctr" defTabSz="914400" eaLnBrk="1" fontAlgn="auto" latinLnBrk="0" hangingPunct="1">
              <a:lnSpc>
                <a:spcPct val="100000"/>
              </a:lnSpc>
              <a:spcBef>
                <a:spcPts val="0"/>
              </a:spcBef>
              <a:spcAft>
                <a:spcPts val="0"/>
              </a:spcAft>
              <a:buClrTx/>
              <a:buSzTx/>
              <a:tabLst/>
              <a:defRPr/>
            </a:pPr>
            <a:r>
              <a:rPr lang="en-US" altLang="zh-CN" sz="1600" b="1" kern="0" noProof="1" smtClean="0">
                <a:solidFill>
                  <a:schemeClr val="tx1"/>
                </a:solidFill>
                <a:latin typeface="Arial" charset="0"/>
                <a:ea typeface="黑体" pitchFamily="49" charset="-122"/>
                <a:cs typeface="Times New Roman" pitchFamily="18" charset="0"/>
              </a:rPr>
              <a:t>12</a:t>
            </a:r>
            <a:r>
              <a:rPr lang="zh-CN" altLang="en-US" sz="1600" b="1" kern="0" noProof="1" smtClean="0">
                <a:solidFill>
                  <a:schemeClr val="tx1"/>
                </a:solidFill>
                <a:latin typeface="Arial" charset="0"/>
                <a:ea typeface="黑体" pitchFamily="49" charset="-122"/>
                <a:cs typeface="Times New Roman" pitchFamily="18" charset="0"/>
              </a:rPr>
              <a:t>月</a:t>
            </a:r>
          </a:p>
        </p:txBody>
      </p:sp>
      <p:sp>
        <p:nvSpPr>
          <p:cNvPr id="109" name="矩形 108"/>
          <p:cNvSpPr/>
          <p:nvPr/>
        </p:nvSpPr>
        <p:spPr>
          <a:xfrm>
            <a:off x="6846140" y="5228467"/>
            <a:ext cx="1425390" cy="338554"/>
          </a:xfrm>
          <a:prstGeom prst="rect">
            <a:avLst/>
          </a:prstGeom>
          <a:solidFill>
            <a:srgbClr val="FFC000"/>
          </a:solidFill>
        </p:spPr>
        <p:txBody>
          <a:bodyPr wrap="none">
            <a:spAutoFit/>
          </a:bodyPr>
          <a:lstStyle/>
          <a:p>
            <a:r>
              <a:rPr lang="zh-CN" altLang="en-US" sz="1600" b="1" smtClean="0"/>
              <a:t>经验交流推广</a:t>
            </a:r>
            <a:endParaRPr lang="zh-CN" altLang="en-US" sz="1600" b="1" dirty="0"/>
          </a:p>
        </p:txBody>
      </p:sp>
      <p:sp>
        <p:nvSpPr>
          <p:cNvPr id="110" name="矩形 109"/>
          <p:cNvSpPr/>
          <p:nvPr/>
        </p:nvSpPr>
        <p:spPr>
          <a:xfrm>
            <a:off x="6774702" y="5689603"/>
            <a:ext cx="1857388" cy="954107"/>
          </a:xfrm>
          <a:prstGeom prst="rect">
            <a:avLst/>
          </a:prstGeom>
          <a:ln>
            <a:solidFill>
              <a:schemeClr val="tx2">
                <a:lumMod val="75000"/>
              </a:schemeClr>
            </a:solidFill>
          </a:ln>
        </p:spPr>
        <p:txBody>
          <a:bodyPr wrap="square">
            <a:spAutoFit/>
          </a:bodyPr>
          <a:lstStyle/>
          <a:p>
            <a:r>
              <a:rPr lang="zh-CN" altLang="en-US" sz="1400" dirty="0" smtClean="0">
                <a:latin typeface="宋体" pitchFamily="2" charset="-122"/>
              </a:rPr>
              <a:t>组织试点企业创新经验交流和研讨，推广普及成功创新模式和方法。</a:t>
            </a:r>
            <a:endParaRPr lang="zh-CN" altLang="en-US" sz="1400" dirty="0">
              <a:latin typeface="宋体" pitchFamily="2" charset="-122"/>
            </a:endParaRP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71439"/>
            <a:ext cx="9144000" cy="428603"/>
          </a:xfrm>
          <a:ln>
            <a:noFill/>
          </a:ln>
        </p:spPr>
        <p:style>
          <a:lnRef idx="2">
            <a:schemeClr val="accent1"/>
          </a:lnRef>
          <a:fillRef idx="1">
            <a:schemeClr val="lt1"/>
          </a:fillRef>
          <a:effectRef idx="0">
            <a:schemeClr val="accent1"/>
          </a:effectRef>
          <a:fontRef idx="minor">
            <a:schemeClr val="dk1"/>
          </a:fontRef>
        </p:style>
        <p:txBody>
          <a:bodyPr/>
          <a:lstStyle/>
          <a:p>
            <a:pPr algn="ctr"/>
            <a:r>
              <a:rPr lang="zh-CN" altLang="en-US" sz="2000" dirty="0" smtClean="0"/>
              <a:t>互联网与工业融合创新首批试点企业名单及创新模式</a:t>
            </a:r>
            <a:endParaRPr lang="zh-CN" altLang="en-US" sz="2000" dirty="0"/>
          </a:p>
        </p:txBody>
      </p:sp>
      <p:graphicFrame>
        <p:nvGraphicFramePr>
          <p:cNvPr id="4" name="表格 3"/>
          <p:cNvGraphicFramePr>
            <a:graphicFrameLocks noGrp="1"/>
          </p:cNvGraphicFramePr>
          <p:nvPr/>
        </p:nvGraphicFramePr>
        <p:xfrm>
          <a:off x="214282" y="571480"/>
          <a:ext cx="8572560" cy="6132216"/>
        </p:xfrm>
        <a:graphic>
          <a:graphicData uri="http://schemas.openxmlformats.org/drawingml/2006/table">
            <a:tbl>
              <a:tblPr>
                <a:tableStyleId>{BC89EF96-8CEA-46FF-86C4-4CE0E7609802}</a:tableStyleId>
              </a:tblPr>
              <a:tblGrid>
                <a:gridCol w="1071570"/>
                <a:gridCol w="3000396"/>
                <a:gridCol w="4500594"/>
              </a:tblGrid>
              <a:tr h="148829">
                <a:tc>
                  <a:txBody>
                    <a:bodyPr/>
                    <a:lstStyle/>
                    <a:p>
                      <a:pPr algn="ctr">
                        <a:spcAft>
                          <a:spcPts val="0"/>
                        </a:spcAft>
                      </a:pPr>
                      <a:r>
                        <a:rPr lang="zh-CN" sz="1400" b="1" kern="100" dirty="0"/>
                        <a:t>地区</a:t>
                      </a:r>
                      <a:endParaRPr lang="zh-CN" sz="1200" b="1" kern="100" dirty="0">
                        <a:latin typeface="Calibri"/>
                        <a:ea typeface="宋体"/>
                        <a:cs typeface="Times New Roman"/>
                      </a:endParaRPr>
                    </a:p>
                  </a:txBody>
                  <a:tcPr marL="42333" marR="42333" marT="0" marB="0">
                    <a:solidFill>
                      <a:schemeClr val="accent1">
                        <a:lumMod val="40000"/>
                        <a:lumOff val="60000"/>
                      </a:schemeClr>
                    </a:solidFill>
                  </a:tcPr>
                </a:tc>
                <a:tc>
                  <a:txBody>
                    <a:bodyPr/>
                    <a:lstStyle/>
                    <a:p>
                      <a:pPr algn="ctr">
                        <a:spcAft>
                          <a:spcPts val="0"/>
                        </a:spcAft>
                      </a:pPr>
                      <a:r>
                        <a:rPr lang="zh-CN" sz="1400" b="1" kern="100" dirty="0"/>
                        <a:t>企业</a:t>
                      </a:r>
                      <a:endParaRPr lang="zh-CN" sz="1200" b="1" kern="100" dirty="0">
                        <a:latin typeface="Calibri"/>
                        <a:ea typeface="宋体"/>
                        <a:cs typeface="Times New Roman"/>
                      </a:endParaRPr>
                    </a:p>
                  </a:txBody>
                  <a:tcPr marL="42333" marR="42333" marT="0" marB="0">
                    <a:solidFill>
                      <a:schemeClr val="accent1">
                        <a:lumMod val="40000"/>
                        <a:lumOff val="60000"/>
                      </a:schemeClr>
                    </a:solidFill>
                  </a:tcPr>
                </a:tc>
                <a:tc>
                  <a:txBody>
                    <a:bodyPr/>
                    <a:lstStyle/>
                    <a:p>
                      <a:pPr algn="ctr">
                        <a:spcAft>
                          <a:spcPts val="0"/>
                        </a:spcAft>
                      </a:pPr>
                      <a:r>
                        <a:rPr lang="zh-CN" sz="1400" b="1" kern="100" dirty="0"/>
                        <a:t>创新模式</a:t>
                      </a:r>
                      <a:endParaRPr lang="zh-CN" sz="1200" b="1" kern="100" dirty="0">
                        <a:latin typeface="Calibri"/>
                        <a:ea typeface="宋体"/>
                        <a:cs typeface="Times New Roman"/>
                      </a:endParaRPr>
                    </a:p>
                  </a:txBody>
                  <a:tcPr marL="42333" marR="42333" marT="0" marB="0">
                    <a:solidFill>
                      <a:schemeClr val="accent1">
                        <a:lumMod val="40000"/>
                        <a:lumOff val="60000"/>
                      </a:schemeClr>
                    </a:solidFill>
                  </a:tcPr>
                </a:tc>
              </a:tr>
              <a:tr h="148829">
                <a:tc rowSpan="4">
                  <a:txBody>
                    <a:bodyPr/>
                    <a:lstStyle/>
                    <a:p>
                      <a:pPr algn="ctr">
                        <a:spcAft>
                          <a:spcPts val="0"/>
                        </a:spcAft>
                      </a:pPr>
                      <a:r>
                        <a:rPr lang="zh-CN" sz="1400" kern="0" dirty="0"/>
                        <a:t>北京</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0" dirty="0"/>
                        <a:t>中国国电集团、中国大唐集团</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电力互联网创新应用综合平台</a:t>
                      </a:r>
                      <a:endParaRPr lang="zh-CN" sz="1200" kern="100" dirty="0">
                        <a:latin typeface="Calibri"/>
                        <a:ea typeface="宋体"/>
                        <a:cs typeface="Times New Roman"/>
                      </a:endParaRPr>
                    </a:p>
                  </a:txBody>
                  <a:tcPr marL="42333" marR="42333" marT="0" marB="0">
                    <a:solidFill>
                      <a:schemeClr val="bg1"/>
                    </a:solidFill>
                  </a:tcPr>
                </a:tc>
              </a:tr>
              <a:tr h="148829">
                <a:tc vMerge="1">
                  <a:txBody>
                    <a:bodyPr/>
                    <a:lstStyle/>
                    <a:p>
                      <a:endParaRPr lang="zh-CN" altLang="en-US"/>
                    </a:p>
                  </a:txBody>
                  <a:tcPr/>
                </a:tc>
                <a:tc>
                  <a:txBody>
                    <a:bodyPr/>
                    <a:lstStyle/>
                    <a:p>
                      <a:pPr algn="just">
                        <a:spcAft>
                          <a:spcPts val="0"/>
                        </a:spcAft>
                      </a:pPr>
                      <a:r>
                        <a:rPr lang="zh-CN" sz="1400" kern="0" dirty="0" smtClean="0"/>
                        <a:t>北京京东</a:t>
                      </a:r>
                      <a:r>
                        <a:rPr lang="zh-CN" altLang="en-US" sz="1400" kern="0" dirty="0" smtClean="0"/>
                        <a:t>世纪贸易</a:t>
                      </a:r>
                      <a:r>
                        <a:rPr lang="zh-CN" sz="1400" kern="0" dirty="0" smtClean="0"/>
                        <a:t>有限公司</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智能硬件虚拟孵化平台</a:t>
                      </a:r>
                      <a:endParaRPr lang="zh-CN" sz="1200" kern="100" dirty="0">
                        <a:latin typeface="Calibri"/>
                        <a:ea typeface="宋体"/>
                        <a:cs typeface="Times New Roman"/>
                      </a:endParaRPr>
                    </a:p>
                  </a:txBody>
                  <a:tcPr marL="42333" marR="42333" marT="0" marB="0">
                    <a:solidFill>
                      <a:schemeClr val="bg1"/>
                    </a:solidFill>
                  </a:tcPr>
                </a:tc>
              </a:tr>
              <a:tr h="148829">
                <a:tc vMerge="1">
                  <a:txBody>
                    <a:bodyPr/>
                    <a:lstStyle/>
                    <a:p>
                      <a:endParaRPr lang="zh-CN" altLang="en-US"/>
                    </a:p>
                  </a:txBody>
                  <a:tcPr/>
                </a:tc>
                <a:tc>
                  <a:txBody>
                    <a:bodyPr/>
                    <a:lstStyle/>
                    <a:p>
                      <a:pPr algn="just">
                        <a:spcAft>
                          <a:spcPts val="0"/>
                        </a:spcAft>
                      </a:pPr>
                      <a:r>
                        <a:rPr lang="zh-CN" sz="1400" kern="0"/>
                        <a:t>百度</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工业</a:t>
                      </a:r>
                      <a:r>
                        <a:rPr lang="en-US" sz="1400" kern="100" dirty="0"/>
                        <a:t>APP</a:t>
                      </a:r>
                      <a:r>
                        <a:rPr lang="zh-CN" sz="1400" kern="100" dirty="0"/>
                        <a:t>应用众包研发平台</a:t>
                      </a:r>
                      <a:endParaRPr lang="zh-CN" sz="1200" kern="100" dirty="0">
                        <a:latin typeface="Calibri"/>
                        <a:ea typeface="宋体"/>
                        <a:cs typeface="Times New Roman"/>
                      </a:endParaRPr>
                    </a:p>
                  </a:txBody>
                  <a:tcPr marL="42333" marR="42333" marT="0" marB="0">
                    <a:solidFill>
                      <a:schemeClr val="bg1"/>
                    </a:solidFill>
                  </a:tcPr>
                </a:tc>
              </a:tr>
              <a:tr h="148829">
                <a:tc vMerge="1">
                  <a:txBody>
                    <a:bodyPr/>
                    <a:lstStyle/>
                    <a:p>
                      <a:endParaRPr lang="zh-CN" altLang="en-US"/>
                    </a:p>
                  </a:txBody>
                  <a:tcPr/>
                </a:tc>
                <a:tc>
                  <a:txBody>
                    <a:bodyPr/>
                    <a:lstStyle/>
                    <a:p>
                      <a:pPr algn="just">
                        <a:spcAft>
                          <a:spcPts val="0"/>
                        </a:spcAft>
                      </a:pPr>
                      <a:r>
                        <a:rPr lang="zh-CN" sz="1400" kern="0"/>
                        <a:t>北京智慧联合科技有限公司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工业企业大数据情报服务平台</a:t>
                      </a:r>
                      <a:endParaRPr lang="zh-CN" sz="1200" kern="100" dirty="0">
                        <a:latin typeface="Calibri"/>
                        <a:ea typeface="宋体"/>
                        <a:cs typeface="Times New Roman"/>
                      </a:endParaRPr>
                    </a:p>
                  </a:txBody>
                  <a:tcPr marL="42333" marR="42333" marT="0" marB="0">
                    <a:solidFill>
                      <a:schemeClr val="bg1"/>
                    </a:solidFill>
                  </a:tcPr>
                </a:tc>
              </a:tr>
              <a:tr h="148829">
                <a:tc rowSpan="3">
                  <a:txBody>
                    <a:bodyPr/>
                    <a:lstStyle/>
                    <a:p>
                      <a:pPr algn="ctr">
                        <a:spcAft>
                          <a:spcPts val="0"/>
                        </a:spcAft>
                      </a:pPr>
                      <a:r>
                        <a:rPr lang="zh-CN" sz="1400" kern="100" dirty="0"/>
                        <a:t>河南</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郑州思念食品有限公司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食品微信直营解决方案</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郑州回家软件有限公司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家居行业消费服务模式创新</a:t>
                      </a:r>
                      <a:r>
                        <a:rPr lang="en-US" sz="1400" kern="100" dirty="0"/>
                        <a:t>O2O</a:t>
                      </a:r>
                      <a:r>
                        <a:rPr lang="zh-CN" sz="1400" kern="100" dirty="0"/>
                        <a:t>平台</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郑州向心力通信技术股份有限公司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电子信息制造业互联网个性化定制解决方案</a:t>
                      </a:r>
                      <a:endParaRPr lang="zh-CN" sz="1200" kern="100" dirty="0">
                        <a:latin typeface="Calibri"/>
                        <a:ea typeface="宋体"/>
                        <a:cs typeface="Times New Roman"/>
                      </a:endParaRPr>
                    </a:p>
                  </a:txBody>
                  <a:tcPr marL="42333" marR="42333" marT="0" marB="0">
                    <a:solidFill>
                      <a:schemeClr val="bg1"/>
                    </a:solidFill>
                  </a:tcPr>
                </a:tc>
              </a:tr>
              <a:tr h="148829">
                <a:tc rowSpan="4">
                  <a:txBody>
                    <a:bodyPr/>
                    <a:lstStyle/>
                    <a:p>
                      <a:pPr algn="ctr">
                        <a:spcAft>
                          <a:spcPts val="0"/>
                        </a:spcAft>
                      </a:pPr>
                      <a:r>
                        <a:rPr lang="zh-CN" sz="1400" kern="100" dirty="0"/>
                        <a:t>山东</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海尔集团</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互联网全业务交互式创新体系</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好品山东网络营销管理服务平台</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消费品行业互联网营销生态服务平台</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鲁泰纺织股份有限公司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基于虚拟试衣及大数据技术的网络化定制生产体系</a:t>
                      </a:r>
                      <a:endParaRPr lang="zh-CN" sz="1200" kern="100" dirty="0">
                        <a:latin typeface="Calibri"/>
                        <a:ea typeface="宋体"/>
                        <a:cs typeface="Times New Roman"/>
                      </a:endParaRPr>
                    </a:p>
                  </a:txBody>
                  <a:tcPr marL="42333" marR="42333" marT="0" marB="0">
                    <a:solidFill>
                      <a:schemeClr val="bg1"/>
                    </a:solidFill>
                  </a:tcPr>
                </a:tc>
              </a:tr>
              <a:tr h="148829">
                <a:tc vMerge="1">
                  <a:txBody>
                    <a:bodyPr/>
                    <a:lstStyle/>
                    <a:p>
                      <a:endParaRPr lang="zh-CN" altLang="en-US"/>
                    </a:p>
                  </a:txBody>
                  <a:tcPr/>
                </a:tc>
                <a:tc>
                  <a:txBody>
                    <a:bodyPr/>
                    <a:lstStyle/>
                    <a:p>
                      <a:pPr algn="just">
                        <a:spcAft>
                          <a:spcPts val="0"/>
                        </a:spcAft>
                      </a:pPr>
                      <a:r>
                        <a:rPr lang="zh-CN" sz="1400" kern="100"/>
                        <a:t>烟台惠通网络技术有限公司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智能移动社区商业</a:t>
                      </a:r>
                      <a:r>
                        <a:rPr lang="en-US" sz="1400" kern="100" dirty="0"/>
                        <a:t>O2O</a:t>
                      </a:r>
                      <a:r>
                        <a:rPr lang="zh-CN" sz="1400" kern="100" dirty="0"/>
                        <a:t>服务平台</a:t>
                      </a:r>
                      <a:endParaRPr lang="zh-CN" sz="1200" kern="100" dirty="0">
                        <a:latin typeface="Calibri"/>
                        <a:ea typeface="宋体"/>
                        <a:cs typeface="Times New Roman"/>
                      </a:endParaRPr>
                    </a:p>
                  </a:txBody>
                  <a:tcPr marL="42333" marR="42333" marT="0" marB="0">
                    <a:solidFill>
                      <a:schemeClr val="bg1"/>
                    </a:solidFill>
                  </a:tcPr>
                </a:tc>
              </a:tr>
              <a:tr h="297658">
                <a:tc rowSpan="4">
                  <a:txBody>
                    <a:bodyPr/>
                    <a:lstStyle/>
                    <a:p>
                      <a:pPr algn="ctr">
                        <a:spcBef>
                          <a:spcPts val="600"/>
                        </a:spcBef>
                        <a:spcAft>
                          <a:spcPts val="600"/>
                        </a:spcAft>
                      </a:pPr>
                      <a:r>
                        <a:rPr lang="zh-CN" sz="1400" kern="0" dirty="0"/>
                        <a:t>广东</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中国南方航空股份有限公司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民航客户服务及管理全流程移动创新体系</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广州普金计算机科技股份有限公司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基于制造企业财税外贸数据挖掘的综合服务创新平台</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altLang="en-US" sz="1400" kern="0" dirty="0" smtClean="0"/>
                        <a:t>广东广新信息产业股份有限公司</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基于防伪溯源技术的移动运营管理创新平台</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100"/>
                        <a:t>北江纺织有限公司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基于激光技术的面料工艺创新及在线定制生产</a:t>
                      </a:r>
                      <a:endParaRPr lang="zh-CN" sz="1200" kern="100" dirty="0">
                        <a:latin typeface="Calibri"/>
                        <a:ea typeface="宋体"/>
                        <a:cs typeface="Times New Roman"/>
                      </a:endParaRPr>
                    </a:p>
                  </a:txBody>
                  <a:tcPr marL="42333" marR="42333" marT="0" marB="0">
                    <a:solidFill>
                      <a:schemeClr val="bg1"/>
                    </a:solidFill>
                  </a:tcPr>
                </a:tc>
              </a:tr>
              <a:tr h="148829">
                <a:tc>
                  <a:txBody>
                    <a:bodyPr/>
                    <a:lstStyle/>
                    <a:p>
                      <a:pPr algn="ctr">
                        <a:spcAft>
                          <a:spcPts val="0"/>
                        </a:spcAft>
                      </a:pPr>
                      <a:r>
                        <a:rPr lang="zh-CN" sz="1400" kern="100" dirty="0"/>
                        <a:t>安徽</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普天新能源有限责任公司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新能源汽车智能管理网络化平台</a:t>
                      </a:r>
                      <a:endParaRPr lang="zh-CN" sz="1200" kern="100" dirty="0">
                        <a:latin typeface="Calibri"/>
                        <a:ea typeface="宋体"/>
                        <a:cs typeface="Times New Roman"/>
                      </a:endParaRPr>
                    </a:p>
                  </a:txBody>
                  <a:tcPr marL="42333" marR="42333" marT="0" marB="0">
                    <a:solidFill>
                      <a:schemeClr val="bg1"/>
                    </a:solidFill>
                  </a:tcPr>
                </a:tc>
              </a:tr>
              <a:tr h="148829">
                <a:tc rowSpan="2">
                  <a:txBody>
                    <a:bodyPr/>
                    <a:lstStyle/>
                    <a:p>
                      <a:pPr algn="ctr">
                        <a:spcAft>
                          <a:spcPts val="0"/>
                        </a:spcAft>
                      </a:pPr>
                      <a:r>
                        <a:rPr lang="zh-CN" sz="1400" kern="100" dirty="0"/>
                        <a:t>江苏</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江苏洋河酒厂股份有限公司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移动互联全柔性生产模式</a:t>
                      </a:r>
                      <a:endParaRPr lang="zh-CN" sz="1200" kern="100" dirty="0">
                        <a:latin typeface="Calibri"/>
                        <a:ea typeface="宋体"/>
                        <a:cs typeface="Times New Roman"/>
                      </a:endParaRPr>
                    </a:p>
                  </a:txBody>
                  <a:tcPr marL="42333" marR="42333" marT="0" marB="0">
                    <a:solidFill>
                      <a:schemeClr val="bg1"/>
                    </a:solidFill>
                  </a:tcPr>
                </a:tc>
              </a:tr>
              <a:tr h="148829">
                <a:tc vMerge="1">
                  <a:txBody>
                    <a:bodyPr/>
                    <a:lstStyle/>
                    <a:p>
                      <a:endParaRPr lang="zh-CN" altLang="en-US"/>
                    </a:p>
                  </a:txBody>
                  <a:tcPr/>
                </a:tc>
                <a:tc>
                  <a:txBody>
                    <a:bodyPr/>
                    <a:lstStyle/>
                    <a:p>
                      <a:pPr algn="just">
                        <a:spcAft>
                          <a:spcPts val="0"/>
                        </a:spcAft>
                      </a:pPr>
                      <a:r>
                        <a:rPr lang="zh-CN" sz="1400" kern="100"/>
                        <a:t>苏宁云商集团股份有限公司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移动互联网社交营销解决方案</a:t>
                      </a:r>
                      <a:endParaRPr lang="zh-CN" sz="1200" kern="100" dirty="0">
                        <a:latin typeface="Calibri"/>
                        <a:ea typeface="宋体"/>
                        <a:cs typeface="Times New Roman"/>
                      </a:endParaRPr>
                    </a:p>
                  </a:txBody>
                  <a:tcPr marL="42333" marR="42333" marT="0" marB="0">
                    <a:solidFill>
                      <a:schemeClr val="bg1"/>
                    </a:solidFill>
                  </a:tcPr>
                </a:tc>
              </a:tr>
              <a:tr h="297658">
                <a:tc>
                  <a:txBody>
                    <a:bodyPr/>
                    <a:lstStyle/>
                    <a:p>
                      <a:pPr algn="ctr">
                        <a:spcAft>
                          <a:spcPts val="0"/>
                        </a:spcAft>
                      </a:pPr>
                      <a:r>
                        <a:rPr lang="zh-CN" sz="1400" kern="100" dirty="0"/>
                        <a:t>内蒙古</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100"/>
                        <a:t>内蒙古伊利实业集团股份有限公司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基于大数据的产品创新及透明产业链建设</a:t>
                      </a:r>
                      <a:endParaRPr lang="zh-CN" sz="1200" kern="100" dirty="0">
                        <a:latin typeface="Calibri"/>
                        <a:ea typeface="宋体"/>
                        <a:cs typeface="Times New Roman"/>
                      </a:endParaRPr>
                    </a:p>
                  </a:txBody>
                  <a:tcPr marL="42333" marR="42333" marT="0" marB="0">
                    <a:solidFill>
                      <a:schemeClr val="bg1"/>
                    </a:solidFill>
                  </a:tcPr>
                </a:tc>
              </a:tr>
              <a:tr h="297658">
                <a:tc rowSpan="2">
                  <a:txBody>
                    <a:bodyPr/>
                    <a:lstStyle/>
                    <a:p>
                      <a:pPr algn="ctr">
                        <a:spcAft>
                          <a:spcPts val="0"/>
                        </a:spcAft>
                      </a:pPr>
                      <a:r>
                        <a:rPr lang="zh-CN" sz="1400" kern="100" dirty="0"/>
                        <a:t>浙江</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0"/>
                        <a:t>杭州九阳小家电有限公司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基于用户体验的消费者行为大数据分析平台</a:t>
                      </a:r>
                      <a:endParaRPr lang="zh-CN" sz="1200" kern="100" dirty="0">
                        <a:latin typeface="Calibri"/>
                        <a:ea typeface="宋体"/>
                        <a:cs typeface="Times New Roman"/>
                      </a:endParaRPr>
                    </a:p>
                  </a:txBody>
                  <a:tcPr marL="42333" marR="42333" marT="0" marB="0">
                    <a:solidFill>
                      <a:schemeClr val="bg1"/>
                    </a:solidFill>
                  </a:tcPr>
                </a:tc>
              </a:tr>
              <a:tr h="297658">
                <a:tc vMerge="1">
                  <a:txBody>
                    <a:bodyPr/>
                    <a:lstStyle/>
                    <a:p>
                      <a:endParaRPr lang="zh-CN" altLang="en-US"/>
                    </a:p>
                  </a:txBody>
                  <a:tcPr/>
                </a:tc>
                <a:tc>
                  <a:txBody>
                    <a:bodyPr/>
                    <a:lstStyle/>
                    <a:p>
                      <a:pPr algn="just">
                        <a:spcAft>
                          <a:spcPts val="0"/>
                        </a:spcAft>
                      </a:pPr>
                      <a:r>
                        <a:rPr lang="zh-CN" sz="1400" kern="0"/>
                        <a:t>浙江维尔科技股份有限公司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移动互联网第三方支付安全保障体系</a:t>
                      </a:r>
                      <a:endParaRPr lang="zh-CN" sz="1200" kern="100" dirty="0">
                        <a:latin typeface="Calibri"/>
                        <a:ea typeface="宋体"/>
                        <a:cs typeface="Times New Roman"/>
                      </a:endParaRPr>
                    </a:p>
                  </a:txBody>
                  <a:tcPr marL="42333" marR="42333" marT="0" marB="0">
                    <a:solidFill>
                      <a:schemeClr val="bg1"/>
                    </a:solidFill>
                  </a:tcPr>
                </a:tc>
              </a:tr>
              <a:tr h="148829">
                <a:tc>
                  <a:txBody>
                    <a:bodyPr/>
                    <a:lstStyle/>
                    <a:p>
                      <a:pPr algn="ctr">
                        <a:spcAft>
                          <a:spcPts val="0"/>
                        </a:spcAft>
                      </a:pPr>
                      <a:r>
                        <a:rPr lang="zh-CN" sz="1400" kern="0" dirty="0"/>
                        <a:t>重庆</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sz="1400" kern="0"/>
                        <a:t>重庆猪八戒网络有限公司</a:t>
                      </a:r>
                      <a:endParaRPr lang="zh-CN" sz="1200" kern="10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工业服务众包平台</a:t>
                      </a:r>
                      <a:endParaRPr lang="zh-CN" sz="1200" kern="100" dirty="0">
                        <a:latin typeface="Calibri"/>
                        <a:ea typeface="宋体"/>
                        <a:cs typeface="Times New Roman"/>
                      </a:endParaRPr>
                    </a:p>
                  </a:txBody>
                  <a:tcPr marL="42333" marR="42333" marT="0" marB="0">
                    <a:solidFill>
                      <a:schemeClr val="bg1"/>
                    </a:solidFill>
                  </a:tcPr>
                </a:tc>
              </a:tr>
              <a:tr h="297658">
                <a:tc>
                  <a:txBody>
                    <a:bodyPr/>
                    <a:lstStyle/>
                    <a:p>
                      <a:pPr algn="ctr">
                        <a:spcAft>
                          <a:spcPts val="0"/>
                        </a:spcAft>
                      </a:pPr>
                      <a:r>
                        <a:rPr lang="zh-CN" sz="1400" kern="100" dirty="0"/>
                        <a:t>福建</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just">
                        <a:spcAft>
                          <a:spcPts val="0"/>
                        </a:spcAft>
                      </a:pPr>
                      <a:r>
                        <a:rPr lang="zh-CN" altLang="en-US" sz="1400" kern="0" dirty="0" smtClean="0"/>
                        <a:t>产业互联</a:t>
                      </a:r>
                      <a:r>
                        <a:rPr lang="zh-CN" sz="1400" kern="0" dirty="0" smtClean="0"/>
                        <a:t>（</a:t>
                      </a:r>
                      <a:r>
                        <a:rPr lang="zh-CN" sz="1400" kern="0" dirty="0"/>
                        <a:t>厦门</a:t>
                      </a:r>
                      <a:r>
                        <a:rPr lang="zh-CN" sz="1400" kern="0" dirty="0" smtClean="0"/>
                        <a:t>）</a:t>
                      </a:r>
                      <a:r>
                        <a:rPr lang="zh-CN" altLang="en-US" sz="1400" kern="0" dirty="0" smtClean="0"/>
                        <a:t>科技</a:t>
                      </a:r>
                      <a:r>
                        <a:rPr lang="zh-CN" sz="1400" kern="0" dirty="0" smtClean="0"/>
                        <a:t>有限公司</a:t>
                      </a:r>
                      <a:endParaRPr lang="zh-CN" sz="1200" kern="100" dirty="0">
                        <a:latin typeface="Calibri"/>
                        <a:ea typeface="宋体"/>
                        <a:cs typeface="Times New Roman"/>
                      </a:endParaRPr>
                    </a:p>
                  </a:txBody>
                  <a:tcPr marL="42333" marR="42333" marT="0" marB="0" anchor="ctr">
                    <a:solidFill>
                      <a:schemeClr val="bg1"/>
                    </a:solidFill>
                  </a:tcPr>
                </a:tc>
                <a:tc>
                  <a:txBody>
                    <a:bodyPr/>
                    <a:lstStyle/>
                    <a:p>
                      <a:pPr algn="l">
                        <a:spcAft>
                          <a:spcPts val="0"/>
                        </a:spcAft>
                      </a:pPr>
                      <a:r>
                        <a:rPr lang="zh-CN" sz="1400" kern="100" dirty="0"/>
                        <a:t>流体机械制造企业网络化营销服务解决方案</a:t>
                      </a:r>
                      <a:endParaRPr lang="zh-CN" sz="1200" kern="100" dirty="0">
                        <a:latin typeface="Calibri"/>
                        <a:ea typeface="宋体"/>
                        <a:cs typeface="Times New Roman"/>
                      </a:endParaRPr>
                    </a:p>
                  </a:txBody>
                  <a:tcPr marL="42333" marR="42333" marT="0" marB="0">
                    <a:solidFill>
                      <a:schemeClr val="bg1"/>
                    </a:solidFill>
                  </a:tcPr>
                </a:tc>
              </a:tr>
            </a:tbl>
          </a:graphicData>
        </a:graphic>
      </p:graphicFrame>
      <p:sp>
        <p:nvSpPr>
          <p:cNvPr id="5" name="灯片编号占位符 4"/>
          <p:cNvSpPr>
            <a:spLocks noGrp="1"/>
          </p:cNvSpPr>
          <p:nvPr>
            <p:ph type="sldNum" sz="quarter" idx="12"/>
          </p:nvPr>
        </p:nvSpPr>
        <p:spPr/>
        <p:txBody>
          <a:bodyPr/>
          <a:lstStyle/>
          <a:p>
            <a:pPr>
              <a:defRPr/>
            </a:pPr>
            <a:fld id="{730AC36A-6598-4519-A26E-8FF7902B8A0E}" type="slidenum">
              <a:rPr lang="zh-CN" altLang="en-US" smtClean="0"/>
              <a:pPr>
                <a:defRPr/>
              </a:pPr>
              <a:t>26</a:t>
            </a:fld>
            <a:endParaRPr lang="zh-CN" altLang="en-US" sz="1800" b="0"/>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3" descr="C:\Users\lenovo\Desktop\加亮1.jpg"/>
          <p:cNvPicPr>
            <a:picLocks noChangeAspect="1" noChangeArrowheads="1"/>
          </p:cNvPicPr>
          <p:nvPr/>
        </p:nvPicPr>
        <p:blipFill>
          <a:blip r:embed="rId3" cstate="print"/>
          <a:srcRect/>
          <a:stretch>
            <a:fillRect/>
          </a:stretch>
        </p:blipFill>
        <p:spPr bwMode="auto">
          <a:xfrm>
            <a:off x="405987" y="1287515"/>
            <a:ext cx="1104858" cy="1793850"/>
          </a:xfrm>
          <a:prstGeom prst="rect">
            <a:avLst/>
          </a:prstGeom>
          <a:noFill/>
          <a:ln>
            <a:noFill/>
          </a:ln>
        </p:spPr>
      </p:pic>
      <p:sp>
        <p:nvSpPr>
          <p:cNvPr id="7" name="矩形 6"/>
          <p:cNvSpPr/>
          <p:nvPr/>
        </p:nvSpPr>
        <p:spPr bwMode="auto">
          <a:xfrm>
            <a:off x="107504" y="1169305"/>
            <a:ext cx="3240000" cy="1980000"/>
          </a:xfrm>
          <a:prstGeom prst="rect">
            <a:avLst/>
          </a:prstGeom>
          <a:noFill/>
          <a:ln w="28575">
            <a:solidFill>
              <a:schemeClr val="accent6">
                <a:lumMod val="75000"/>
              </a:schemeClr>
            </a:solidFill>
            <a:prstDash val="dash"/>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支</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撑</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lang="zh-CN" altLang="en-US" sz="1600" b="1" dirty="0" smtClean="0">
                <a:solidFill>
                  <a:schemeClr val="bg1"/>
                </a:solidFill>
                <a:latin typeface="微软雅黑" pitchFamily="34" charset="-122"/>
                <a:ea typeface="微软雅黑" pitchFamily="34" charset="-122"/>
              </a:rPr>
              <a:t>政</a:t>
            </a:r>
            <a:endParaRPr lang="en-US" altLang="zh-CN" sz="1600" b="1" dirty="0" smtClean="0">
              <a:solidFill>
                <a:schemeClr val="bg1"/>
              </a:solidFill>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lang="zh-CN" altLang="en-US" sz="1600" b="1" dirty="0" smtClean="0">
                <a:solidFill>
                  <a:schemeClr val="bg1"/>
                </a:solidFill>
                <a:latin typeface="微软雅黑" pitchFamily="34" charset="-122"/>
                <a:ea typeface="微软雅黑" pitchFamily="34" charset="-122"/>
              </a:rPr>
              <a:t>府</a:t>
            </a:r>
            <a:endParaRPr lang="en-US" altLang="zh-CN" sz="1600" b="1" dirty="0" smtClean="0">
              <a:solidFill>
                <a:schemeClr val="bg1"/>
              </a:solidFill>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工</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作</a:t>
            </a:r>
          </a:p>
        </p:txBody>
      </p:sp>
      <p:sp>
        <p:nvSpPr>
          <p:cNvPr id="24" name="矩形 23"/>
          <p:cNvSpPr/>
          <p:nvPr/>
        </p:nvSpPr>
        <p:spPr bwMode="auto">
          <a:xfrm>
            <a:off x="1556337" y="1717483"/>
            <a:ext cx="1620000" cy="1368000"/>
          </a:xfrm>
          <a:prstGeom prst="rect">
            <a:avLst/>
          </a:prstGeom>
          <a:ln w="12700">
            <a:solidFill>
              <a:schemeClr val="accent6">
                <a:lumMod val="75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eaLnBrk="0" hangingPunct="0"/>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为有效推进</a:t>
            </a:r>
            <a:r>
              <a:rPr lang="zh-CN" altLang="zh-CN" sz="1400" dirty="0" smtClean="0">
                <a:solidFill>
                  <a:schemeClr val="bg1"/>
                </a:solidFill>
                <a:latin typeface="微软雅黑" pitchFamily="34" charset="-122"/>
                <a:ea typeface="微软雅黑" pitchFamily="34" charset="-122"/>
              </a:rPr>
              <a:t>国内互联网与工业融合创新，形成互联网与工业融合创新试点工作的长效机制和有力抓手</a:t>
            </a:r>
            <a:r>
              <a:rPr lang="zh-CN" altLang="en-US" sz="1400" dirty="0" smtClean="0">
                <a:solidFill>
                  <a:schemeClr val="bg1"/>
                </a:solidFill>
                <a:latin typeface="微软雅黑" pitchFamily="34" charset="-122"/>
                <a:ea typeface="微软雅黑" pitchFamily="34" charset="-122"/>
              </a:rPr>
              <a:t>。</a:t>
            </a:r>
            <a:endPar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26" name="矩形 25"/>
          <p:cNvSpPr/>
          <p:nvPr/>
        </p:nvSpPr>
        <p:spPr>
          <a:xfrm>
            <a:off x="1547664" y="1215084"/>
            <a:ext cx="1872208" cy="523220"/>
          </a:xfrm>
          <a:prstGeom prst="rect">
            <a:avLst/>
          </a:prstGeom>
        </p:spPr>
        <p:txBody>
          <a:bodyPr wrap="square">
            <a:spAutoFit/>
          </a:bodyPr>
          <a:lstStyle/>
          <a:p>
            <a:r>
              <a:rPr lang="zh-CN" altLang="zh-CN" sz="1400" dirty="0" smtClean="0">
                <a:solidFill>
                  <a:schemeClr val="bg1"/>
                </a:solidFill>
                <a:latin typeface="微软雅黑" pitchFamily="34" charset="-122"/>
                <a:ea typeface="微软雅黑" pitchFamily="34" charset="-122"/>
              </a:rPr>
              <a:t>行动七“互联网与工业融合创新行动”</a:t>
            </a:r>
            <a:endParaRPr lang="zh-CN" altLang="en-US" sz="1400" dirty="0">
              <a:solidFill>
                <a:schemeClr val="bg1"/>
              </a:solidFill>
              <a:latin typeface="微软雅黑" pitchFamily="34" charset="-122"/>
              <a:ea typeface="微软雅黑" pitchFamily="34" charset="-122"/>
            </a:endParaRPr>
          </a:p>
        </p:txBody>
      </p:sp>
      <p:sp>
        <p:nvSpPr>
          <p:cNvPr id="27" name="流程图: 摘录 26"/>
          <p:cNvSpPr/>
          <p:nvPr/>
        </p:nvSpPr>
        <p:spPr bwMode="auto">
          <a:xfrm rot="5400000">
            <a:off x="1351526" y="1354468"/>
            <a:ext cx="321918" cy="73657"/>
          </a:xfrm>
          <a:prstGeom prst="flowChartExtra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bg1"/>
              </a:solidFill>
              <a:effectLst/>
              <a:latin typeface="微软雅黑" pitchFamily="34" charset="-122"/>
              <a:ea typeface="微软雅黑" pitchFamily="34" charset="-122"/>
            </a:endParaRPr>
          </a:p>
        </p:txBody>
      </p:sp>
      <p:sp>
        <p:nvSpPr>
          <p:cNvPr id="29" name="矩形 28"/>
          <p:cNvSpPr/>
          <p:nvPr/>
        </p:nvSpPr>
        <p:spPr bwMode="auto">
          <a:xfrm>
            <a:off x="3469292" y="1165085"/>
            <a:ext cx="3240000" cy="1980000"/>
          </a:xfrm>
          <a:prstGeom prst="rect">
            <a:avLst/>
          </a:prstGeom>
          <a:noFill/>
          <a:ln w="28575">
            <a:solidFill>
              <a:schemeClr val="bg2"/>
            </a:solidFill>
            <a:prstDash val="dash"/>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响</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应</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业</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界</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需</a:t>
            </a:r>
            <a:endParaRPr kumimoji="0" lang="en-US" altLang="zh-CN" sz="16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l" defTabSz="914400" rtl="0" eaLnBrk="0" fontAlgn="base" latinLnBrk="0" hangingPunct="0">
              <a:lnSpc>
                <a:spcPct val="100000"/>
              </a:lnSpc>
              <a:spcBef>
                <a:spcPct val="0"/>
              </a:spcBef>
              <a:spcAft>
                <a:spcPct val="0"/>
              </a:spcAft>
              <a:buClrTx/>
              <a:buSzTx/>
              <a:buFontTx/>
              <a:buNone/>
              <a:tabLst/>
            </a:pPr>
            <a:r>
              <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rPr>
              <a:t>求</a:t>
            </a:r>
          </a:p>
        </p:txBody>
      </p:sp>
      <p:sp>
        <p:nvSpPr>
          <p:cNvPr id="30" name="矩形 29"/>
          <p:cNvSpPr/>
          <p:nvPr/>
        </p:nvSpPr>
        <p:spPr bwMode="auto">
          <a:xfrm>
            <a:off x="4067944" y="1445565"/>
            <a:ext cx="2348968" cy="543140"/>
          </a:xfrm>
          <a:prstGeom prst="rect">
            <a:avLst/>
          </a:prstGeom>
          <a:ln w="12700">
            <a:solidFill>
              <a:schemeClr val="tx2">
                <a:lumMod val="75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eaLnBrk="0" hangingPunct="0"/>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经过前期试点工作的调研，了解企业需求。</a:t>
            </a:r>
          </a:p>
        </p:txBody>
      </p:sp>
      <p:sp>
        <p:nvSpPr>
          <p:cNvPr id="31" name="圆角矩形 30"/>
          <p:cNvSpPr/>
          <p:nvPr/>
        </p:nvSpPr>
        <p:spPr bwMode="auto">
          <a:xfrm>
            <a:off x="3915128" y="2118164"/>
            <a:ext cx="1296000" cy="398814"/>
          </a:xfrm>
          <a:prstGeom prst="roundRect">
            <a:avLst/>
          </a:prstGeom>
          <a:solidFill>
            <a:schemeClr val="tx2">
              <a:lumMod val="60000"/>
              <a:lumOff val="40000"/>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融合创新平台</a:t>
            </a:r>
          </a:p>
        </p:txBody>
      </p:sp>
      <p:sp>
        <p:nvSpPr>
          <p:cNvPr id="32" name="圆角矩形 31"/>
          <p:cNvSpPr/>
          <p:nvPr/>
        </p:nvSpPr>
        <p:spPr bwMode="auto">
          <a:xfrm>
            <a:off x="3916638" y="2635680"/>
            <a:ext cx="1296000" cy="398814"/>
          </a:xfrm>
          <a:prstGeom prst="roundRect">
            <a:avLst/>
          </a:prstGeom>
          <a:solidFill>
            <a:schemeClr val="tx2">
              <a:lumMod val="60000"/>
              <a:lumOff val="40000"/>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工作协同平台</a:t>
            </a:r>
          </a:p>
        </p:txBody>
      </p:sp>
      <p:sp>
        <p:nvSpPr>
          <p:cNvPr id="33" name="圆角矩形 32"/>
          <p:cNvSpPr/>
          <p:nvPr/>
        </p:nvSpPr>
        <p:spPr bwMode="auto">
          <a:xfrm>
            <a:off x="5298582" y="2118164"/>
            <a:ext cx="1296000" cy="398814"/>
          </a:xfrm>
          <a:prstGeom prst="roundRect">
            <a:avLst/>
          </a:prstGeom>
          <a:solidFill>
            <a:schemeClr val="tx2">
              <a:lumMod val="60000"/>
              <a:lumOff val="40000"/>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交流研讨平台</a:t>
            </a:r>
          </a:p>
        </p:txBody>
      </p:sp>
      <p:sp>
        <p:nvSpPr>
          <p:cNvPr id="34" name="圆角矩形 33"/>
          <p:cNvSpPr/>
          <p:nvPr/>
        </p:nvSpPr>
        <p:spPr bwMode="auto">
          <a:xfrm>
            <a:off x="5298478" y="2635680"/>
            <a:ext cx="1296000" cy="398814"/>
          </a:xfrm>
          <a:prstGeom prst="roundRect">
            <a:avLst/>
          </a:prstGeom>
          <a:solidFill>
            <a:schemeClr val="tx2">
              <a:lumMod val="60000"/>
              <a:lumOff val="40000"/>
              <a:alpha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bg1"/>
                </a:solidFill>
                <a:effectLst/>
                <a:latin typeface="微软雅黑" pitchFamily="34" charset="-122"/>
                <a:ea typeface="微软雅黑" pitchFamily="34" charset="-122"/>
              </a:rPr>
              <a:t>供需对接平台</a:t>
            </a:r>
          </a:p>
        </p:txBody>
      </p:sp>
      <p:pic>
        <p:nvPicPr>
          <p:cNvPr id="14" name="Picture 5" descr="E:\office\中国互联网与工业融合创新联盟\联盟相关资料\联盟LOGO\透明2 - 副本.png"/>
          <p:cNvPicPr>
            <a:picLocks noChangeAspect="1" noChangeArrowheads="1"/>
          </p:cNvPicPr>
          <p:nvPr/>
        </p:nvPicPr>
        <p:blipFill>
          <a:blip r:embed="rId4" cstate="print"/>
          <a:srcRect/>
          <a:stretch>
            <a:fillRect/>
          </a:stretch>
        </p:blipFill>
        <p:spPr bwMode="auto">
          <a:xfrm>
            <a:off x="214282" y="3357562"/>
            <a:ext cx="1521688" cy="1071570"/>
          </a:xfrm>
          <a:prstGeom prst="rect">
            <a:avLst/>
          </a:prstGeom>
          <a:ln>
            <a:noFill/>
          </a:ln>
        </p:spPr>
        <p:style>
          <a:lnRef idx="2">
            <a:schemeClr val="accent1"/>
          </a:lnRef>
          <a:fillRef idx="1">
            <a:schemeClr val="lt1"/>
          </a:fillRef>
          <a:effectRef idx="0">
            <a:schemeClr val="accent1"/>
          </a:effectRef>
          <a:fontRef idx="minor">
            <a:schemeClr val="dk1"/>
          </a:fontRef>
        </p:style>
      </p:pic>
      <p:pic>
        <p:nvPicPr>
          <p:cNvPr id="20" name="Picture 2" descr="E:\office\中国互联网与工业融合创新联盟\联盟照片\DSC_8456.JPG"/>
          <p:cNvPicPr>
            <a:picLocks noChangeAspect="1" noChangeArrowheads="1"/>
          </p:cNvPicPr>
          <p:nvPr/>
        </p:nvPicPr>
        <p:blipFill>
          <a:blip r:embed="rId5" cstate="print"/>
          <a:srcRect/>
          <a:stretch>
            <a:fillRect/>
          </a:stretch>
        </p:blipFill>
        <p:spPr bwMode="auto">
          <a:xfrm>
            <a:off x="4363598" y="4034673"/>
            <a:ext cx="3208798" cy="1833415"/>
          </a:xfrm>
          <a:prstGeom prst="rect">
            <a:avLst/>
          </a:prstGeom>
          <a:ln>
            <a:noFill/>
          </a:ln>
        </p:spPr>
        <p:style>
          <a:lnRef idx="2">
            <a:schemeClr val="accent1"/>
          </a:lnRef>
          <a:fillRef idx="1">
            <a:schemeClr val="lt1"/>
          </a:fillRef>
          <a:effectRef idx="0">
            <a:schemeClr val="accent1"/>
          </a:effectRef>
          <a:fontRef idx="minor">
            <a:schemeClr val="dk1"/>
          </a:fontRef>
        </p:style>
      </p:pic>
      <p:pic>
        <p:nvPicPr>
          <p:cNvPr id="10" name="Picture 3" descr="E:\office\中国互联网与工业融合创新联盟\联盟照片\DSC_8533.JPG"/>
          <p:cNvPicPr>
            <a:picLocks noChangeAspect="1" noChangeArrowheads="1"/>
          </p:cNvPicPr>
          <p:nvPr/>
        </p:nvPicPr>
        <p:blipFill>
          <a:blip r:embed="rId6" cstate="print"/>
          <a:srcRect/>
          <a:stretch>
            <a:fillRect/>
          </a:stretch>
        </p:blipFill>
        <p:spPr bwMode="auto">
          <a:xfrm>
            <a:off x="1142976" y="4429132"/>
            <a:ext cx="3148272" cy="1857388"/>
          </a:xfrm>
          <a:prstGeom prst="rect">
            <a:avLst/>
          </a:prstGeom>
          <a:ln>
            <a:noFill/>
          </a:ln>
        </p:spPr>
        <p:style>
          <a:lnRef idx="2">
            <a:schemeClr val="accent1"/>
          </a:lnRef>
          <a:fillRef idx="1">
            <a:schemeClr val="lt1"/>
          </a:fillRef>
          <a:effectRef idx="0">
            <a:schemeClr val="accent1"/>
          </a:effectRef>
          <a:fontRef idx="minor">
            <a:schemeClr val="dk1"/>
          </a:fontRef>
        </p:style>
      </p:pic>
      <p:sp>
        <p:nvSpPr>
          <p:cNvPr id="21" name="矩形 20"/>
          <p:cNvSpPr/>
          <p:nvPr/>
        </p:nvSpPr>
        <p:spPr>
          <a:xfrm>
            <a:off x="512037" y="3357562"/>
            <a:ext cx="7203235" cy="461665"/>
          </a:xfrm>
          <a:prstGeom prst="rect">
            <a:avLst/>
          </a:prstGeom>
          <a:noFill/>
          <a:ln>
            <a:noFill/>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2400" b="1" spc="50" dirty="0" smtClean="0">
                <a:ln w="11430"/>
                <a:solidFill>
                  <a:schemeClr val="bg1"/>
                </a:solidFill>
                <a:effectLst>
                  <a:outerShdw blurRad="76200" dist="50800" dir="5400000" algn="tl" rotWithShape="0">
                    <a:srgbClr val="000000">
                      <a:alpha val="65000"/>
                    </a:srgbClr>
                  </a:outerShdw>
                </a:effectLst>
              </a:rPr>
              <a:t>成立中国互联网与工业融合创新联盟</a:t>
            </a:r>
            <a:endParaRPr lang="zh-CN" altLang="en-US" sz="2400" b="1" spc="50" dirty="0">
              <a:ln w="11430"/>
              <a:solidFill>
                <a:schemeClr val="bg1"/>
              </a:solidFill>
              <a:effectLst>
                <a:outerShdw blurRad="76200" dist="50800" dir="5400000" algn="tl" rotWithShape="0">
                  <a:srgbClr val="000000">
                    <a:alpha val="65000"/>
                  </a:srgbClr>
                </a:outerShdw>
              </a:effectLst>
            </a:endParaRPr>
          </a:p>
        </p:txBody>
      </p:sp>
      <p:sp>
        <p:nvSpPr>
          <p:cNvPr id="35" name="矩形 34"/>
          <p:cNvSpPr/>
          <p:nvPr/>
        </p:nvSpPr>
        <p:spPr>
          <a:xfrm>
            <a:off x="4498339" y="6078700"/>
            <a:ext cx="2716867" cy="707886"/>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000" b="1" i="1" spc="50" dirty="0" smtClean="0">
                <a:ln w="11430"/>
                <a:solidFill>
                  <a:schemeClr val="bg1"/>
                </a:solidFill>
                <a:effectLst>
                  <a:outerShdw blurRad="76200" dist="50800" dir="5400000" algn="tl" rotWithShape="0">
                    <a:srgbClr val="000000">
                      <a:alpha val="65000"/>
                    </a:srgbClr>
                  </a:outerShdw>
                </a:effectLst>
              </a:rPr>
              <a:t>2014</a:t>
            </a:r>
            <a:r>
              <a:rPr lang="zh-CN" altLang="en-US" sz="2000" b="1" i="1" spc="50" dirty="0" smtClean="0">
                <a:ln w="11430"/>
                <a:solidFill>
                  <a:schemeClr val="bg1"/>
                </a:solidFill>
                <a:effectLst>
                  <a:outerShdw blurRad="76200" dist="50800" dir="5400000" algn="tl" rotWithShape="0">
                    <a:srgbClr val="000000">
                      <a:alpha val="65000"/>
                    </a:srgbClr>
                  </a:outerShdw>
                </a:effectLst>
              </a:rPr>
              <a:t>年</a:t>
            </a:r>
            <a:r>
              <a:rPr lang="en-US" altLang="zh-CN" sz="2000" b="1" i="1" spc="50" dirty="0" smtClean="0">
                <a:ln w="11430"/>
                <a:solidFill>
                  <a:schemeClr val="bg1"/>
                </a:solidFill>
                <a:effectLst>
                  <a:outerShdw blurRad="76200" dist="50800" dir="5400000" algn="tl" rotWithShape="0">
                    <a:srgbClr val="000000">
                      <a:alpha val="65000"/>
                    </a:srgbClr>
                  </a:outerShdw>
                </a:effectLst>
              </a:rPr>
              <a:t>7</a:t>
            </a:r>
            <a:r>
              <a:rPr lang="zh-CN" altLang="en-US" sz="2000" b="1" i="1" spc="50" dirty="0" smtClean="0">
                <a:ln w="11430"/>
                <a:solidFill>
                  <a:schemeClr val="bg1"/>
                </a:solidFill>
                <a:effectLst>
                  <a:outerShdw blurRad="76200" dist="50800" dir="5400000" algn="tl" rotWithShape="0">
                    <a:srgbClr val="000000">
                      <a:alpha val="65000"/>
                    </a:srgbClr>
                  </a:outerShdw>
                </a:effectLst>
              </a:rPr>
              <a:t>月</a:t>
            </a:r>
            <a:r>
              <a:rPr lang="en-US" altLang="zh-CN" sz="2000" b="1" i="1" spc="50" dirty="0" smtClean="0">
                <a:ln w="11430"/>
                <a:solidFill>
                  <a:schemeClr val="bg1"/>
                </a:solidFill>
                <a:effectLst>
                  <a:outerShdw blurRad="76200" dist="50800" dir="5400000" algn="tl" rotWithShape="0">
                    <a:srgbClr val="000000">
                      <a:alpha val="65000"/>
                    </a:srgbClr>
                  </a:outerShdw>
                </a:effectLst>
              </a:rPr>
              <a:t>30</a:t>
            </a:r>
            <a:r>
              <a:rPr lang="zh-CN" altLang="en-US" sz="2000" b="1" i="1" spc="50" dirty="0" smtClean="0">
                <a:ln w="11430"/>
                <a:solidFill>
                  <a:schemeClr val="bg1"/>
                </a:solidFill>
                <a:effectLst>
                  <a:outerShdw blurRad="76200" dist="50800" dir="5400000" algn="tl" rotWithShape="0">
                    <a:srgbClr val="000000">
                      <a:alpha val="65000"/>
                    </a:srgbClr>
                  </a:outerShdw>
                </a:effectLst>
              </a:rPr>
              <a:t>日</a:t>
            </a:r>
            <a:endParaRPr lang="en-US" altLang="zh-CN" sz="2000" b="1" i="1" spc="50" dirty="0" smtClean="0">
              <a:ln w="11430"/>
              <a:solidFill>
                <a:schemeClr val="bg1"/>
              </a:solidFill>
              <a:effectLst>
                <a:outerShdw blurRad="76200" dist="50800" dir="5400000" algn="tl" rotWithShape="0">
                  <a:srgbClr val="000000">
                    <a:alpha val="65000"/>
                  </a:srgbClr>
                </a:outerShdw>
              </a:effectLst>
            </a:endParaRPr>
          </a:p>
          <a:p>
            <a:pPr algn="ctr"/>
            <a:r>
              <a:rPr lang="zh-CN" altLang="en-US" sz="2000" b="1" i="1" spc="50" dirty="0" smtClean="0">
                <a:ln w="11430"/>
                <a:solidFill>
                  <a:schemeClr val="bg1"/>
                </a:solidFill>
                <a:effectLst>
                  <a:outerShdw blurRad="76200" dist="50800" dir="5400000" algn="tl" rotWithShape="0">
                    <a:srgbClr val="000000">
                      <a:alpha val="65000"/>
                    </a:srgbClr>
                  </a:outerShdw>
                </a:effectLst>
              </a:rPr>
              <a:t>北京</a:t>
            </a:r>
            <a:endParaRPr lang="zh-CN" altLang="en-US" sz="2000" b="1" i="1" spc="50" dirty="0">
              <a:ln w="11430"/>
              <a:solidFill>
                <a:schemeClr val="bg1"/>
              </a:solidFill>
              <a:effectLst>
                <a:outerShdw blurRad="76200" dist="50800" dir="5400000" algn="tl" rotWithShape="0">
                  <a:srgbClr val="000000">
                    <a:alpha val="65000"/>
                  </a:srgbClr>
                </a:outerShdw>
              </a:effectLst>
            </a:endParaRPr>
          </a:p>
        </p:txBody>
      </p:sp>
      <p:grpSp>
        <p:nvGrpSpPr>
          <p:cNvPr id="3" name="组合 39"/>
          <p:cNvGrpSpPr/>
          <p:nvPr/>
        </p:nvGrpSpPr>
        <p:grpSpPr>
          <a:xfrm>
            <a:off x="6860490" y="1160980"/>
            <a:ext cx="2592288" cy="1980000"/>
            <a:chOff x="6948264" y="980728"/>
            <a:chExt cx="2592288" cy="1944000"/>
          </a:xfrm>
        </p:grpSpPr>
        <p:sp>
          <p:nvSpPr>
            <p:cNvPr id="17" name="矩形 16"/>
            <p:cNvSpPr/>
            <p:nvPr/>
          </p:nvSpPr>
          <p:spPr bwMode="auto">
            <a:xfrm>
              <a:off x="6948264" y="980728"/>
              <a:ext cx="2195736" cy="1944000"/>
            </a:xfrm>
            <a:prstGeom prst="rect">
              <a:avLst/>
            </a:prstGeom>
            <a:ln w="28575">
              <a:solidFill>
                <a:schemeClr val="accent1">
                  <a:lumMod val="50000"/>
                </a:schemeClr>
              </a:solidFill>
              <a:prstDash val="dash"/>
              <a:headEnd type="none" w="med" len="med"/>
              <a:tailEnd type="none" w="med" len="med"/>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600" b="1" i="0" u="none" strike="noStrike" cap="none" normalizeH="0" baseline="0" dirty="0" smtClean="0">
                <a:ln>
                  <a:noFill/>
                </a:ln>
                <a:solidFill>
                  <a:schemeClr val="bg1"/>
                </a:solidFill>
                <a:effectLst/>
                <a:latin typeface="微软雅黑" pitchFamily="34" charset="-122"/>
                <a:ea typeface="微软雅黑" pitchFamily="34" charset="-122"/>
              </a:endParaRPr>
            </a:p>
          </p:txBody>
        </p:sp>
        <p:pic>
          <p:nvPicPr>
            <p:cNvPr id="18" name="Picture 5"/>
            <p:cNvPicPr>
              <a:picLocks noChangeAspect="1" noChangeArrowheads="1"/>
            </p:cNvPicPr>
            <p:nvPr/>
          </p:nvPicPr>
          <p:blipFill>
            <a:blip r:embed="rId7" cstate="print"/>
            <a:srcRect/>
            <a:stretch>
              <a:fillRect/>
            </a:stretch>
          </p:blipFill>
          <p:spPr bwMode="auto">
            <a:xfrm>
              <a:off x="7380312" y="2237311"/>
              <a:ext cx="1584176" cy="615625"/>
            </a:xfrm>
            <a:prstGeom prst="rect">
              <a:avLst/>
            </a:prstGeom>
            <a:noFill/>
            <a:ln w="9525">
              <a:noFill/>
              <a:miter lim="800000"/>
              <a:headEnd/>
              <a:tailEnd/>
            </a:ln>
          </p:spPr>
        </p:pic>
        <p:pic>
          <p:nvPicPr>
            <p:cNvPr id="19" name="Picture 4"/>
            <p:cNvPicPr>
              <a:picLocks noChangeAspect="1" noChangeArrowheads="1"/>
            </p:cNvPicPr>
            <p:nvPr/>
          </p:nvPicPr>
          <p:blipFill>
            <a:blip r:embed="rId8" cstate="print"/>
            <a:srcRect/>
            <a:stretch>
              <a:fillRect/>
            </a:stretch>
          </p:blipFill>
          <p:spPr bwMode="auto">
            <a:xfrm>
              <a:off x="8316416" y="1846624"/>
              <a:ext cx="588988" cy="574264"/>
            </a:xfrm>
            <a:prstGeom prst="rect">
              <a:avLst/>
            </a:prstGeom>
            <a:noFill/>
            <a:ln w="9525">
              <a:noFill/>
              <a:miter lim="800000"/>
              <a:headEnd/>
              <a:tailEnd/>
            </a:ln>
          </p:spPr>
        </p:pic>
        <p:sp>
          <p:nvSpPr>
            <p:cNvPr id="36" name="矩形 35"/>
            <p:cNvSpPr/>
            <p:nvPr/>
          </p:nvSpPr>
          <p:spPr>
            <a:xfrm>
              <a:off x="7308304" y="1143050"/>
              <a:ext cx="2232248" cy="513707"/>
            </a:xfrm>
            <a:prstGeom prst="rect">
              <a:avLst/>
            </a:prstGeom>
          </p:spPr>
          <p:txBody>
            <a:bodyPr wrap="square">
              <a:spAutoFit/>
            </a:bodyPr>
            <a:lstStyle/>
            <a:p>
              <a:r>
                <a:rPr lang="zh-CN" altLang="en-US" sz="1400" dirty="0" smtClean="0">
                  <a:solidFill>
                    <a:schemeClr val="bg1"/>
                  </a:solidFill>
                  <a:latin typeface="微软雅黑" pitchFamily="34" charset="-122"/>
                  <a:ea typeface="微软雅黑" pitchFamily="34" charset="-122"/>
                </a:rPr>
                <a:t>美国工业互联网联盟</a:t>
              </a:r>
              <a:endParaRPr lang="en-US" altLang="zh-CN" sz="1400" dirty="0" smtClean="0">
                <a:solidFill>
                  <a:schemeClr val="bg1"/>
                </a:solidFill>
                <a:latin typeface="微软雅黑" pitchFamily="34" charset="-122"/>
                <a:ea typeface="微软雅黑" pitchFamily="34" charset="-122"/>
              </a:endParaRPr>
            </a:p>
            <a:p>
              <a:r>
                <a:rPr lang="zh-CN" altLang="en-US" sz="1400" dirty="0" smtClean="0">
                  <a:solidFill>
                    <a:schemeClr val="bg1"/>
                  </a:solidFill>
                  <a:latin typeface="微软雅黑" pitchFamily="34" charset="-122"/>
                  <a:ea typeface="微软雅黑" pitchFamily="34" charset="-122"/>
                </a:rPr>
                <a:t>德国弗劳恩霍夫协会</a:t>
              </a:r>
              <a:endParaRPr lang="en-US" altLang="zh-CN" sz="1400" dirty="0" smtClean="0">
                <a:solidFill>
                  <a:schemeClr val="bg1"/>
                </a:solidFill>
                <a:latin typeface="微软雅黑" pitchFamily="34" charset="-122"/>
                <a:ea typeface="微软雅黑" pitchFamily="34" charset="-122"/>
              </a:endParaRPr>
            </a:p>
          </p:txBody>
        </p:sp>
      </p:grpSp>
      <p:sp>
        <p:nvSpPr>
          <p:cNvPr id="28"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solidFill>
                  <a:schemeClr val="bg1"/>
                </a:solidFill>
              </a:rPr>
              <a:pPr>
                <a:defRPr/>
              </a:pPr>
              <a:t>27</a:t>
            </a:fld>
            <a:endParaRPr lang="en-US" altLang="zh-CN" b="0" dirty="0" smtClean="0">
              <a:solidFill>
                <a:schemeClr val="bg1"/>
              </a:solidFill>
            </a:endParaRPr>
          </a:p>
        </p:txBody>
      </p:sp>
      <p:sp>
        <p:nvSpPr>
          <p:cNvPr id="37" name="标题 1"/>
          <p:cNvSpPr>
            <a:spLocks noGrp="1"/>
          </p:cNvSpPr>
          <p:nvPr>
            <p:ph type="title"/>
          </p:nvPr>
        </p:nvSpPr>
        <p:spPr>
          <a:xfrm>
            <a:off x="-214346" y="0"/>
            <a:ext cx="9358346" cy="1143000"/>
          </a:xfrm>
        </p:spPr>
        <p:txBody>
          <a:bodyPr>
            <a:normAutofit/>
          </a:bodyPr>
          <a:lstStyle/>
          <a:p>
            <a:pPr>
              <a:defRPr/>
            </a:pPr>
            <a:r>
              <a:rPr lang="zh-CN" altLang="en-US" sz="2800" dirty="0" smtClean="0">
                <a:solidFill>
                  <a:srgbClr val="0F0FD7"/>
                </a:solidFill>
                <a:latin typeface="黑体" pitchFamily="49" charset="-122"/>
                <a:ea typeface="黑体" pitchFamily="49" charset="-122"/>
                <a:sym typeface="黑体" pitchFamily="49" charset="-122"/>
              </a:rPr>
              <a:t>（三）跨界融合服务平台</a:t>
            </a:r>
            <a:r>
              <a:rPr lang="en-US" altLang="zh-CN" sz="2800" dirty="0" smtClean="0">
                <a:solidFill>
                  <a:srgbClr val="0F0FD7"/>
                </a:solidFill>
                <a:latin typeface="黑体" pitchFamily="49" charset="-122"/>
                <a:ea typeface="黑体" pitchFamily="49" charset="-122"/>
                <a:sym typeface="黑体" pitchFamily="49" charset="-122"/>
              </a:rPr>
              <a:t>——</a:t>
            </a:r>
            <a:r>
              <a:rPr lang="zh-CN" altLang="en-US" sz="2800" dirty="0" smtClean="0">
                <a:solidFill>
                  <a:srgbClr val="0F0FD7"/>
                </a:solidFill>
                <a:latin typeface="黑体" pitchFamily="49" charset="-122"/>
                <a:ea typeface="黑体" pitchFamily="49" charset="-122"/>
                <a:sym typeface="黑体" pitchFamily="49" charset="-122"/>
              </a:rPr>
              <a:t>互联网与工业融合创新联盟</a:t>
            </a:r>
            <a:endParaRPr lang="zh-CN" altLang="en-US" sz="2800" dirty="0" smtClean="0">
              <a:solidFill>
                <a:srgbClr val="0F0FD7"/>
              </a:solidFill>
              <a:latin typeface="Times New Roman" pitchFamily="18" charset="0"/>
              <a:ea typeface="黑体" pitchFamily="49" charset="-122"/>
              <a:cs typeface="Times New Roman" pitchFamily="18" charset="0"/>
              <a:sym typeface="黑体" pitchFamily="49" charset="-122"/>
            </a:endParaRPr>
          </a:p>
        </p:txBody>
      </p:sp>
      <p:sp>
        <p:nvSpPr>
          <p:cNvPr id="38" name="TextBox 37"/>
          <p:cNvSpPr txBox="1"/>
          <p:nvPr/>
        </p:nvSpPr>
        <p:spPr>
          <a:xfrm>
            <a:off x="6858016" y="1142984"/>
            <a:ext cx="428628" cy="1815882"/>
          </a:xfrm>
          <a:prstGeom prst="rect">
            <a:avLst/>
          </a:prstGeom>
          <a:noFill/>
        </p:spPr>
        <p:txBody>
          <a:bodyPr wrap="square" rtlCol="0">
            <a:spAutoFit/>
          </a:bodyPr>
          <a:lstStyle/>
          <a:p>
            <a:r>
              <a:rPr lang="zh-CN" altLang="en-US" sz="1400" b="1" dirty="0" smtClean="0">
                <a:solidFill>
                  <a:schemeClr val="bg1"/>
                </a:solidFill>
                <a:latin typeface="黑体" pitchFamily="49" charset="-122"/>
                <a:ea typeface="黑体" pitchFamily="49" charset="-122"/>
              </a:rPr>
              <a:t>开展国际交流合作</a:t>
            </a:r>
            <a:endParaRPr lang="zh-CN" altLang="en-US" sz="1400" b="1" dirty="0">
              <a:solidFill>
                <a:schemeClr val="bg1"/>
              </a:solidFill>
              <a:latin typeface="黑体" pitchFamily="49" charset="-122"/>
              <a:ea typeface="黑体" pitchFamily="49" charset="-122"/>
            </a:endParaRPr>
          </a:p>
        </p:txBody>
      </p:sp>
    </p:spTree>
    <p:extLst>
      <p:ext uri="{BB962C8B-B14F-4D97-AF65-F5344CB8AC3E}">
        <p14:creationId xmlns:p14="http://schemas.microsoft.com/office/powerpoint/2010/main" xmlns="" val="1943930377"/>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3" name="文本框 12"/>
          <p:cNvSpPr txBox="1"/>
          <p:nvPr/>
        </p:nvSpPr>
        <p:spPr>
          <a:xfrm>
            <a:off x="323528" y="1340768"/>
            <a:ext cx="8559768" cy="3802744"/>
          </a:xfrm>
          <a:prstGeom prst="rect">
            <a:avLst/>
          </a:prstGeom>
          <a:noFill/>
          <a:ln>
            <a:solidFill>
              <a:schemeClr val="accent1">
                <a:lumMod val="60000"/>
                <a:lumOff val="40000"/>
              </a:schemeClr>
            </a:solidFill>
          </a:ln>
        </p:spPr>
        <p:txBody>
          <a:bodyPr wrap="square" lIns="180000" rtlCol="0" anchor="ctr" anchorCtr="0">
            <a:noAutofit/>
          </a:bodyPr>
          <a:lstStyle>
            <a:defPPr>
              <a:defRPr lang="zh-CN"/>
            </a:defPPr>
            <a:lvl1pPr marL="342900" indent="-342900">
              <a:lnSpc>
                <a:spcPct val="150000"/>
              </a:lnSpc>
              <a:buFont typeface="Wingdings" panose="05000000000000000000" pitchFamily="2" charset="2"/>
              <a:buChar char="Ø"/>
              <a:defRPr sz="1600">
                <a:latin typeface="微软雅黑" panose="020B0503020204020204" pitchFamily="34" charset="-122"/>
                <a:ea typeface="微软雅黑" panose="020B0503020204020204" pitchFamily="34" charset="-122"/>
              </a:defRPr>
            </a:lvl1pPr>
          </a:lstStyle>
          <a:p>
            <a:pPr>
              <a:lnSpc>
                <a:spcPct val="120000"/>
              </a:lnSpc>
              <a:spcAft>
                <a:spcPts val="1800"/>
              </a:spcAft>
              <a:buFont typeface="Wingdings" panose="05000000000000000000" pitchFamily="2" charset="2"/>
              <a:buChar char="n"/>
            </a:pPr>
            <a:r>
              <a:rPr lang="zh-CN" altLang="en-US" sz="2000" dirty="0"/>
              <a:t>互联网与工业融合是新一轮科技革命和产业变革的核心内容，也是发挥我国互联网与工业发展优势</a:t>
            </a:r>
            <a:r>
              <a:rPr lang="zh-CN" altLang="en-US" sz="2000" dirty="0" smtClean="0"/>
              <a:t>、推动经济转型升级的</a:t>
            </a:r>
            <a:r>
              <a:rPr lang="zh-CN" altLang="en-US" sz="2000" dirty="0"/>
              <a:t>关键</a:t>
            </a:r>
            <a:r>
              <a:rPr lang="zh-CN" altLang="en-US" sz="2000" dirty="0" smtClean="0"/>
              <a:t>切入点</a:t>
            </a:r>
            <a:endParaRPr lang="en-US" altLang="zh-CN" sz="2000" dirty="0"/>
          </a:p>
          <a:p>
            <a:pPr>
              <a:lnSpc>
                <a:spcPct val="120000"/>
              </a:lnSpc>
              <a:spcAft>
                <a:spcPts val="1800"/>
              </a:spcAft>
              <a:buFont typeface="Wingdings" panose="05000000000000000000" pitchFamily="2" charset="2"/>
              <a:buChar char="n"/>
            </a:pPr>
            <a:r>
              <a:rPr lang="zh-CN" altLang="en-US" sz="2000" dirty="0" smtClean="0"/>
              <a:t>推动技术架构、标准体系、体制机制、政策法规的研究制定</a:t>
            </a:r>
            <a:endParaRPr lang="en-US" altLang="zh-CN" sz="2000" dirty="0" smtClean="0"/>
          </a:p>
          <a:p>
            <a:pPr>
              <a:lnSpc>
                <a:spcPct val="120000"/>
              </a:lnSpc>
              <a:spcAft>
                <a:spcPts val="1800"/>
              </a:spcAft>
              <a:buFont typeface="Wingdings" panose="05000000000000000000" pitchFamily="2" charset="2"/>
              <a:buChar char="n"/>
            </a:pPr>
            <a:r>
              <a:rPr lang="zh-CN" altLang="en-US" sz="2000" dirty="0" smtClean="0"/>
              <a:t>加快形成共识，工业界与互联网界紧密协作，共同推动互联网与工业融合创新发展</a:t>
            </a:r>
            <a:endParaRPr lang="en-US" altLang="zh-CN" sz="2000" dirty="0" smtClean="0"/>
          </a:p>
          <a:p>
            <a:pPr>
              <a:lnSpc>
                <a:spcPct val="120000"/>
              </a:lnSpc>
              <a:spcAft>
                <a:spcPts val="1800"/>
              </a:spcAft>
              <a:buFont typeface="Wingdings" panose="05000000000000000000" pitchFamily="2" charset="2"/>
              <a:buChar char="n"/>
            </a:pPr>
            <a:r>
              <a:rPr lang="zh-CN" altLang="en-US" sz="2000" dirty="0" smtClean="0"/>
              <a:t>积极培育发展为互联网与工业融合提供解决专业方案的生产性服务业态，鼓励支持骨干企业大发展</a:t>
            </a:r>
            <a:endParaRPr lang="en-US" altLang="zh-CN" sz="2000" dirty="0" smtClean="0"/>
          </a:p>
        </p:txBody>
      </p:sp>
      <p:sp>
        <p:nvSpPr>
          <p:cNvPr id="4"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28</a:t>
            </a:fld>
            <a:endParaRPr lang="en-US" altLang="zh-CN" b="0" dirty="0" smtClean="0">
              <a:solidFill>
                <a:schemeClr val="tx1"/>
              </a:solidFill>
            </a:endParaRPr>
          </a:p>
        </p:txBody>
      </p:sp>
      <p:sp>
        <p:nvSpPr>
          <p:cNvPr id="6" name="标题 1"/>
          <p:cNvSpPr>
            <a:spLocks noGrp="1"/>
          </p:cNvSpPr>
          <p:nvPr>
            <p:ph type="title"/>
          </p:nvPr>
        </p:nvSpPr>
        <p:spPr>
          <a:xfrm>
            <a:off x="0" y="0"/>
            <a:ext cx="9036310" cy="1143000"/>
          </a:xfrm>
        </p:spPr>
        <p:txBody>
          <a:bodyPr>
            <a:normAutofit/>
          </a:bodyPr>
          <a:lstStyle/>
          <a:p>
            <a:pPr>
              <a:defRPr/>
            </a:pPr>
            <a:r>
              <a:rPr lang="zh-CN" altLang="en-US" sz="3200" dirty="0" smtClean="0">
                <a:solidFill>
                  <a:srgbClr val="0F0FD7"/>
                </a:solidFill>
                <a:latin typeface="黑体" pitchFamily="49" charset="-122"/>
                <a:ea typeface="黑体" pitchFamily="49" charset="-122"/>
                <a:sym typeface="黑体" pitchFamily="49" charset="-122"/>
              </a:rPr>
              <a:t>（四）多方合作、携手前行</a:t>
            </a:r>
          </a:p>
        </p:txBody>
      </p:sp>
    </p:spTree>
    <p:extLst>
      <p:ext uri="{BB962C8B-B14F-4D97-AF65-F5344CB8AC3E}">
        <p14:creationId xmlns:p14="http://schemas.microsoft.com/office/powerpoint/2010/main" xmlns="" val="65520889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00430" y="2643182"/>
            <a:ext cx="3071834" cy="1015663"/>
          </a:xfrm>
          <a:prstGeom prst="rect">
            <a:avLst/>
          </a:prstGeom>
          <a:noFill/>
        </p:spPr>
        <p:txBody>
          <a:bodyPr wrap="square" rtlCol="0">
            <a:spAutoFit/>
          </a:bodyPr>
          <a:lstStyle/>
          <a:p>
            <a:r>
              <a:rPr lang="zh-CN" altLang="en-US" sz="6000" dirty="0" smtClean="0">
                <a:latin typeface="+mn-ea"/>
                <a:ea typeface="+mn-ea"/>
              </a:rPr>
              <a:t>谢谢！</a:t>
            </a:r>
            <a:endParaRPr lang="zh-CN" altLang="en-US" sz="6000" dirty="0">
              <a:latin typeface="+mn-ea"/>
              <a:ea typeface="+mn-ea"/>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3</a:t>
            </a:fld>
            <a:endParaRPr lang="en-US" altLang="zh-CN" b="0" dirty="0" smtClean="0">
              <a:solidFill>
                <a:schemeClr val="tx1"/>
              </a:solidFill>
            </a:endParaRPr>
          </a:p>
        </p:txBody>
      </p:sp>
      <p:sp>
        <p:nvSpPr>
          <p:cNvPr id="27650" name="标题 1"/>
          <p:cNvSpPr>
            <a:spLocks noGrp="1" noChangeArrowheads="1"/>
          </p:cNvSpPr>
          <p:nvPr>
            <p:ph type="title"/>
          </p:nvPr>
        </p:nvSpPr>
        <p:spPr>
          <a:xfrm>
            <a:off x="-71470" y="-24"/>
            <a:ext cx="9215470" cy="1052512"/>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（一）新一轮产业变革：引发各方关注</a:t>
            </a:r>
          </a:p>
        </p:txBody>
      </p:sp>
      <p:sp>
        <p:nvSpPr>
          <p:cNvPr id="5" name="圆角矩形 4"/>
          <p:cNvSpPr/>
          <p:nvPr/>
        </p:nvSpPr>
        <p:spPr bwMode="auto">
          <a:xfrm>
            <a:off x="107504" y="1151749"/>
            <a:ext cx="8892480" cy="1080120"/>
          </a:xfrm>
          <a:prstGeom prst="roundRect">
            <a:avLst>
              <a:gd name="adj" fmla="val 8417"/>
            </a:avLst>
          </a:prstGeom>
          <a:noFill/>
          <a:ln>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r>
              <a:rPr lang="zh-CN" altLang="en-US" sz="2000" dirty="0" smtClean="0">
                <a:solidFill>
                  <a:srgbClr val="000000"/>
                </a:solidFill>
                <a:latin typeface="微软雅黑" pitchFamily="34" charset="-122"/>
                <a:ea typeface="微软雅黑" pitchFamily="34" charset="-122"/>
                <a:cs typeface="Times New Roman" pitchFamily="18" charset="0"/>
              </a:rPr>
              <a:t>以互联网为代表的新</a:t>
            </a:r>
            <a:r>
              <a:rPr lang="zh-CN" altLang="en-US" sz="2000" dirty="0">
                <a:solidFill>
                  <a:srgbClr val="000000"/>
                </a:solidFill>
                <a:latin typeface="微软雅黑" pitchFamily="34" charset="-122"/>
                <a:ea typeface="微软雅黑" pitchFamily="34" charset="-122"/>
                <a:cs typeface="Times New Roman" pitchFamily="18" charset="0"/>
              </a:rPr>
              <a:t>一轮信息技</a:t>
            </a:r>
            <a:r>
              <a:rPr lang="zh-CN" altLang="en-US" sz="2000" dirty="0" smtClean="0">
                <a:solidFill>
                  <a:srgbClr val="000000"/>
                </a:solidFill>
                <a:latin typeface="微软雅黑" pitchFamily="34" charset="-122"/>
                <a:ea typeface="微软雅黑" pitchFamily="34" charset="-122"/>
                <a:cs typeface="Times New Roman" pitchFamily="18" charset="0"/>
              </a:rPr>
              <a:t>术迅</a:t>
            </a:r>
            <a:r>
              <a:rPr lang="zh-CN" altLang="en-US" sz="2000" dirty="0">
                <a:solidFill>
                  <a:srgbClr val="000000"/>
                </a:solidFill>
                <a:latin typeface="微软雅黑" pitchFamily="34" charset="-122"/>
                <a:ea typeface="微软雅黑" pitchFamily="34" charset="-122"/>
                <a:cs typeface="Times New Roman" pitchFamily="18" charset="0"/>
              </a:rPr>
              <a:t>猛发展</a:t>
            </a:r>
            <a:r>
              <a:rPr lang="zh-CN" altLang="en-US" sz="2000" dirty="0" smtClean="0">
                <a:solidFill>
                  <a:srgbClr val="000000"/>
                </a:solidFill>
                <a:latin typeface="微软雅黑" pitchFamily="34" charset="-122"/>
                <a:ea typeface="微软雅黑" pitchFamily="34" charset="-122"/>
                <a:cs typeface="Times New Roman" pitchFamily="18" charset="0"/>
              </a:rPr>
              <a:t>，与先进制造、新能源、新材料等领域的创新发展相叠加，</a:t>
            </a:r>
            <a:r>
              <a:rPr lang="zh-CN" altLang="en-US" sz="2000" b="1" dirty="0" smtClean="0">
                <a:solidFill>
                  <a:srgbClr val="000000"/>
                </a:solidFill>
                <a:latin typeface="微软雅黑" pitchFamily="34" charset="-122"/>
                <a:ea typeface="微软雅黑" pitchFamily="34" charset="-122"/>
                <a:cs typeface="Times New Roman" pitchFamily="18" charset="0"/>
              </a:rPr>
              <a:t>“新一轮产业变革”</a:t>
            </a:r>
            <a:r>
              <a:rPr lang="zh-CN" altLang="en-US" sz="2000" dirty="0">
                <a:solidFill>
                  <a:srgbClr val="000000"/>
                </a:solidFill>
                <a:latin typeface="微软雅黑" pitchFamily="34" charset="-122"/>
                <a:ea typeface="微软雅黑" pitchFamily="34" charset="-122"/>
                <a:cs typeface="Times New Roman" pitchFamily="18" charset="0"/>
              </a:rPr>
              <a:t>引起全</a:t>
            </a:r>
            <a:r>
              <a:rPr lang="zh-CN" altLang="en-US" sz="2000" dirty="0" smtClean="0">
                <a:solidFill>
                  <a:srgbClr val="000000"/>
                </a:solidFill>
                <a:latin typeface="微软雅黑" pitchFamily="34" charset="-122"/>
                <a:ea typeface="微软雅黑" pitchFamily="34" charset="-122"/>
                <a:cs typeface="Times New Roman" pitchFamily="18" charset="0"/>
              </a:rPr>
              <a:t>球学界、政界、产业界各方广泛关</a:t>
            </a:r>
            <a:r>
              <a:rPr lang="zh-CN" altLang="en-US" sz="2000" dirty="0">
                <a:solidFill>
                  <a:srgbClr val="000000"/>
                </a:solidFill>
                <a:latin typeface="微软雅黑" pitchFamily="34" charset="-122"/>
                <a:ea typeface="微软雅黑" pitchFamily="34" charset="-122"/>
                <a:cs typeface="Times New Roman" pitchFamily="18" charset="0"/>
              </a:rPr>
              <a:t>注。</a:t>
            </a:r>
            <a:endParaRPr lang="en-US" altLang="zh-CN" sz="2000" dirty="0">
              <a:solidFill>
                <a:srgbClr val="000000"/>
              </a:solidFill>
              <a:latin typeface="微软雅黑" pitchFamily="34" charset="-122"/>
              <a:ea typeface="微软雅黑" pitchFamily="34" charset="-122"/>
              <a:cs typeface="Times New Roman" pitchFamily="18" charset="0"/>
            </a:endParaRPr>
          </a:p>
        </p:txBody>
      </p:sp>
      <p:pic>
        <p:nvPicPr>
          <p:cNvPr id="6" name="图片 5" descr="020.PNG"/>
          <p:cNvPicPr>
            <a:picLocks noChangeAspect="1"/>
          </p:cNvPicPr>
          <p:nvPr/>
        </p:nvPicPr>
        <p:blipFill>
          <a:blip r:embed="rId2" cstate="print"/>
          <a:stretch>
            <a:fillRect/>
          </a:stretch>
        </p:blipFill>
        <p:spPr>
          <a:xfrm>
            <a:off x="2843808" y="2735925"/>
            <a:ext cx="1322542" cy="500066"/>
          </a:xfrm>
          <a:prstGeom prst="rect">
            <a:avLst/>
          </a:prstGeom>
        </p:spPr>
      </p:pic>
      <p:sp>
        <p:nvSpPr>
          <p:cNvPr id="7" name="矩形 6"/>
          <p:cNvSpPr/>
          <p:nvPr/>
        </p:nvSpPr>
        <p:spPr>
          <a:xfrm>
            <a:off x="4162709" y="2475546"/>
            <a:ext cx="1440160" cy="1015663"/>
          </a:xfrm>
          <a:prstGeom prst="rect">
            <a:avLst/>
          </a:prstGeom>
        </p:spPr>
        <p:txBody>
          <a:bodyPr wrap="square">
            <a:spAutoFit/>
          </a:bodyPr>
          <a:lstStyle/>
          <a:p>
            <a:pPr fontAlgn="base">
              <a:spcBef>
                <a:spcPct val="0"/>
              </a:spcBef>
              <a:spcAft>
                <a:spcPct val="0"/>
              </a:spcAft>
            </a:pPr>
            <a:r>
              <a:rPr lang="zh-CN" altLang="en-US" sz="1500" dirty="0">
                <a:solidFill>
                  <a:srgbClr val="000000"/>
                </a:solidFill>
                <a:latin typeface="微软雅黑" pitchFamily="34" charset="-122"/>
                <a:ea typeface="微软雅黑" pitchFamily="34" charset="-122"/>
                <a:cs typeface="Times New Roman" pitchFamily="18" charset="0"/>
              </a:rPr>
              <a:t>“第三次工业革命”的核心技术是制造业数字化</a:t>
            </a:r>
          </a:p>
        </p:txBody>
      </p:sp>
      <p:sp>
        <p:nvSpPr>
          <p:cNvPr id="8" name="矩形 7"/>
          <p:cNvSpPr/>
          <p:nvPr/>
        </p:nvSpPr>
        <p:spPr>
          <a:xfrm>
            <a:off x="971600" y="2353526"/>
            <a:ext cx="1928298" cy="1246495"/>
          </a:xfrm>
          <a:prstGeom prst="rect">
            <a:avLst/>
          </a:prstGeom>
        </p:spPr>
        <p:txBody>
          <a:bodyPr wrap="square">
            <a:spAutoFit/>
          </a:bodyPr>
          <a:lstStyle/>
          <a:p>
            <a:pPr fontAlgn="base">
              <a:spcBef>
                <a:spcPct val="0"/>
              </a:spcBef>
              <a:spcAft>
                <a:spcPct val="0"/>
              </a:spcAft>
            </a:pPr>
            <a:r>
              <a:rPr lang="zh-CN" altLang="en-US" sz="1500" b="1" dirty="0">
                <a:solidFill>
                  <a:srgbClr val="FF0000"/>
                </a:solidFill>
                <a:latin typeface="楷体_GB2312" pitchFamily="49" charset="-122"/>
                <a:ea typeface="楷体_GB2312" pitchFamily="49" charset="-122"/>
                <a:cs typeface="Times New Roman" pitchFamily="18" charset="0"/>
              </a:rPr>
              <a:t>美国经济学家里夫金：</a:t>
            </a:r>
            <a:r>
              <a:rPr lang="zh-CN" altLang="en-US" sz="1500" dirty="0">
                <a:solidFill>
                  <a:srgbClr val="000000"/>
                </a:solidFill>
                <a:latin typeface="微软雅黑" pitchFamily="34" charset="-122"/>
                <a:ea typeface="微软雅黑" pitchFamily="34" charset="-122"/>
                <a:cs typeface="Times New Roman" pitchFamily="18" charset="0"/>
              </a:rPr>
              <a:t>互联网技术与可再生能源的结合，将使全球迎来“</a:t>
            </a:r>
            <a:r>
              <a:rPr lang="zh-CN" altLang="en-US" sz="1500" dirty="0">
                <a:solidFill>
                  <a:srgbClr val="FF0000"/>
                </a:solidFill>
                <a:latin typeface="微软雅黑" pitchFamily="34" charset="-122"/>
                <a:ea typeface="微软雅黑" pitchFamily="34" charset="-122"/>
                <a:cs typeface="Times New Roman" pitchFamily="18" charset="0"/>
              </a:rPr>
              <a:t>第三次工业革命</a:t>
            </a:r>
            <a:r>
              <a:rPr lang="zh-CN" altLang="en-US" sz="1500" dirty="0">
                <a:solidFill>
                  <a:srgbClr val="000000"/>
                </a:solidFill>
                <a:latin typeface="微软雅黑" pitchFamily="34" charset="-122"/>
                <a:ea typeface="微软雅黑" pitchFamily="34" charset="-122"/>
                <a:cs typeface="Times New Roman" pitchFamily="18" charset="0"/>
              </a:rPr>
              <a:t>”</a:t>
            </a:r>
            <a:endParaRPr lang="zh-CN" altLang="en-US" sz="1500" b="1" dirty="0">
              <a:solidFill>
                <a:srgbClr val="FF0000"/>
              </a:solidFill>
              <a:latin typeface="楷体_GB2312" pitchFamily="49" charset="-122"/>
              <a:ea typeface="楷体_GB2312" pitchFamily="49" charset="-122"/>
              <a:cs typeface="Times New Roman" pitchFamily="18" charset="0"/>
            </a:endParaRPr>
          </a:p>
        </p:txBody>
      </p:sp>
      <p:sp>
        <p:nvSpPr>
          <p:cNvPr id="9" name="矩形 8"/>
          <p:cNvSpPr/>
          <p:nvPr/>
        </p:nvSpPr>
        <p:spPr>
          <a:xfrm>
            <a:off x="6876256" y="2303877"/>
            <a:ext cx="2088232" cy="1246495"/>
          </a:xfrm>
          <a:prstGeom prst="rect">
            <a:avLst/>
          </a:prstGeom>
        </p:spPr>
        <p:txBody>
          <a:bodyPr wrap="square">
            <a:spAutoFit/>
          </a:bodyPr>
          <a:lstStyle/>
          <a:p>
            <a:pPr fontAlgn="base">
              <a:spcBef>
                <a:spcPct val="0"/>
              </a:spcBef>
              <a:spcAft>
                <a:spcPct val="0"/>
              </a:spcAft>
            </a:pPr>
            <a:r>
              <a:rPr lang="zh-CN" altLang="en-US" sz="1500" b="1" dirty="0">
                <a:solidFill>
                  <a:srgbClr val="FF0000"/>
                </a:solidFill>
                <a:latin typeface="楷体_GB2312" pitchFamily="49" charset="-122"/>
                <a:ea typeface="楷体_GB2312" pitchFamily="49" charset="-122"/>
                <a:cs typeface="Times New Roman" pitchFamily="18" charset="0"/>
              </a:rPr>
              <a:t>美国</a:t>
            </a:r>
            <a:r>
              <a:rPr lang="en-US" altLang="zh-CN" sz="1500" b="1" dirty="0">
                <a:solidFill>
                  <a:srgbClr val="FF0000"/>
                </a:solidFill>
                <a:latin typeface="楷体_GB2312" pitchFamily="49" charset="-122"/>
                <a:ea typeface="楷体_GB2312" pitchFamily="49" charset="-122"/>
                <a:cs typeface="Times New Roman" pitchFamily="18" charset="0"/>
              </a:rPr>
              <a:t>《</a:t>
            </a:r>
            <a:r>
              <a:rPr lang="zh-CN" altLang="en-US" sz="1500" b="1" dirty="0">
                <a:solidFill>
                  <a:srgbClr val="FF0000"/>
                </a:solidFill>
                <a:latin typeface="楷体_GB2312" pitchFamily="49" charset="-122"/>
                <a:ea typeface="楷体_GB2312" pitchFamily="49" charset="-122"/>
                <a:cs typeface="Times New Roman" pitchFamily="18" charset="0"/>
              </a:rPr>
              <a:t>连线</a:t>
            </a:r>
            <a:r>
              <a:rPr lang="en-US" altLang="zh-CN" sz="1500" b="1" dirty="0">
                <a:solidFill>
                  <a:srgbClr val="FF0000"/>
                </a:solidFill>
                <a:latin typeface="楷体_GB2312" pitchFamily="49" charset="-122"/>
                <a:ea typeface="楷体_GB2312" pitchFamily="49" charset="-122"/>
                <a:cs typeface="Times New Roman" pitchFamily="18" charset="0"/>
              </a:rPr>
              <a:t>》</a:t>
            </a:r>
            <a:r>
              <a:rPr lang="zh-CN" altLang="en-US" sz="1500" b="1" dirty="0">
                <a:solidFill>
                  <a:srgbClr val="FF0000"/>
                </a:solidFill>
                <a:latin typeface="楷体_GB2312" pitchFamily="49" charset="-122"/>
                <a:ea typeface="楷体_GB2312" pitchFamily="49" charset="-122"/>
                <a:cs typeface="Times New Roman" pitchFamily="18" charset="0"/>
              </a:rPr>
              <a:t>杂志主编安德森：</a:t>
            </a:r>
            <a:r>
              <a:rPr lang="zh-CN" altLang="en-US" sz="1500" dirty="0">
                <a:solidFill>
                  <a:srgbClr val="000000"/>
                </a:solidFill>
                <a:latin typeface="微软雅黑" pitchFamily="34" charset="-122"/>
                <a:ea typeface="微软雅黑" pitchFamily="34" charset="-122"/>
                <a:cs typeface="Times New Roman" pitchFamily="18" charset="0"/>
              </a:rPr>
              <a:t>将互联网和制造业结合，实现“创客运动”，将掀起</a:t>
            </a:r>
            <a:r>
              <a:rPr lang="zh-CN" altLang="en-US" sz="1500" dirty="0">
                <a:solidFill>
                  <a:srgbClr val="FF0000"/>
                </a:solidFill>
                <a:latin typeface="微软雅黑" pitchFamily="34" charset="-122"/>
                <a:ea typeface="微软雅黑" pitchFamily="34" charset="-122"/>
                <a:cs typeface="Times New Roman" pitchFamily="18" charset="0"/>
              </a:rPr>
              <a:t>新一轮工业革命</a:t>
            </a:r>
            <a:endParaRPr lang="zh-CN" altLang="en-US" sz="1500" dirty="0">
              <a:solidFill>
                <a:srgbClr val="FF0000"/>
              </a:solidFill>
              <a:latin typeface="Arial" charset="0"/>
              <a:ea typeface="宋体" pitchFamily="2" charset="-122"/>
            </a:endParaRPr>
          </a:p>
        </p:txBody>
      </p:sp>
      <p:cxnSp>
        <p:nvCxnSpPr>
          <p:cNvPr id="10" name="Straight Connector 34"/>
          <p:cNvCxnSpPr/>
          <p:nvPr/>
        </p:nvCxnSpPr>
        <p:spPr>
          <a:xfrm>
            <a:off x="0" y="5256205"/>
            <a:ext cx="9144000" cy="1588"/>
          </a:xfrm>
          <a:prstGeom prst="line">
            <a:avLst/>
          </a:prstGeom>
          <a:ln w="19050">
            <a:solidFill>
              <a:schemeClr val="tx2"/>
            </a:solidFill>
          </a:ln>
        </p:spPr>
        <p:style>
          <a:lnRef idx="1">
            <a:schemeClr val="accent2"/>
          </a:lnRef>
          <a:fillRef idx="0">
            <a:schemeClr val="accent2"/>
          </a:fillRef>
          <a:effectRef idx="0">
            <a:schemeClr val="accent2"/>
          </a:effectRef>
          <a:fontRef idx="minor">
            <a:schemeClr val="tx1"/>
          </a:fontRef>
        </p:style>
      </p:cxnSp>
      <p:pic>
        <p:nvPicPr>
          <p:cNvPr id="11" name="图片 10" descr="里夫金.jpg"/>
          <p:cNvPicPr>
            <a:picLocks noChangeAspect="1"/>
          </p:cNvPicPr>
          <p:nvPr/>
        </p:nvPicPr>
        <p:blipFill>
          <a:blip r:embed="rId3" cstate="print"/>
          <a:stretch>
            <a:fillRect/>
          </a:stretch>
        </p:blipFill>
        <p:spPr>
          <a:xfrm>
            <a:off x="73136" y="2314707"/>
            <a:ext cx="926964" cy="1251401"/>
          </a:xfrm>
          <a:prstGeom prst="rect">
            <a:avLst/>
          </a:prstGeom>
        </p:spPr>
      </p:pic>
      <p:cxnSp>
        <p:nvCxnSpPr>
          <p:cNvPr id="12" name="直接连接符 11"/>
          <p:cNvCxnSpPr/>
          <p:nvPr/>
        </p:nvCxnSpPr>
        <p:spPr>
          <a:xfrm flipH="1" flipV="1">
            <a:off x="251520" y="3754073"/>
            <a:ext cx="8640960" cy="1588"/>
          </a:xfrm>
          <a:prstGeom prst="line">
            <a:avLst/>
          </a:prstGeom>
          <a:ln w="19050">
            <a:solidFill>
              <a:schemeClr val="accent6">
                <a:lumMod val="75000"/>
              </a:schemeClr>
            </a:solidFill>
            <a:prstDash val="sysDash"/>
          </a:ln>
        </p:spPr>
        <p:style>
          <a:lnRef idx="1">
            <a:schemeClr val="accent2"/>
          </a:lnRef>
          <a:fillRef idx="0">
            <a:schemeClr val="accent2"/>
          </a:fillRef>
          <a:effectRef idx="0">
            <a:schemeClr val="accent2"/>
          </a:effectRef>
          <a:fontRef idx="minor">
            <a:schemeClr val="tx1"/>
          </a:fontRef>
        </p:style>
      </p:cxnSp>
      <p:pic>
        <p:nvPicPr>
          <p:cNvPr id="13" name="图片 12" descr="安德森.jpg"/>
          <p:cNvPicPr>
            <a:picLocks noChangeAspect="1"/>
          </p:cNvPicPr>
          <p:nvPr/>
        </p:nvPicPr>
        <p:blipFill>
          <a:blip r:embed="rId4" cstate="print"/>
          <a:stretch>
            <a:fillRect/>
          </a:stretch>
        </p:blipFill>
        <p:spPr>
          <a:xfrm>
            <a:off x="5490434" y="2447893"/>
            <a:ext cx="1367582" cy="1054374"/>
          </a:xfrm>
          <a:prstGeom prst="rect">
            <a:avLst/>
          </a:prstGeom>
        </p:spPr>
      </p:pic>
      <p:sp>
        <p:nvSpPr>
          <p:cNvPr id="14" name="TextBox 13"/>
          <p:cNvSpPr txBox="1"/>
          <p:nvPr/>
        </p:nvSpPr>
        <p:spPr bwMode="auto">
          <a:xfrm>
            <a:off x="1872208" y="5442753"/>
            <a:ext cx="2448272" cy="1133260"/>
          </a:xfrm>
          <a:prstGeom prst="rect">
            <a:avLst/>
          </a:prstGeom>
          <a:noFill/>
          <a:ln w="12700" algn="ctr">
            <a:noFill/>
            <a:miter lim="800000"/>
            <a:headEnd type="none" w="sm" len="sm"/>
            <a:tailEnd type="none" w="sm" len="sm"/>
          </a:ln>
          <a:effectLst/>
        </p:spPr>
        <p:txBody>
          <a:bodyPr wrap="square" tIns="46800" bIns="46800" rtlCol="0">
            <a:spAutoFit/>
          </a:bodyPr>
          <a:lstStyle/>
          <a:p>
            <a:pPr>
              <a:lnSpc>
                <a:spcPct val="90000"/>
              </a:lnSpc>
            </a:pPr>
            <a:r>
              <a:rPr lang="zh-CN" altLang="en-US" sz="1500" b="1" dirty="0" smtClean="0">
                <a:solidFill>
                  <a:srgbClr val="FF0000"/>
                </a:solidFill>
                <a:latin typeface="楷体_GB2312" pitchFamily="49" charset="-122"/>
                <a:ea typeface="楷体_GB2312" pitchFamily="49" charset="-122"/>
                <a:cs typeface="Times New Roman" pitchFamily="18" charset="0"/>
              </a:rPr>
              <a:t>西门子股份公司工业业务领域总裁鲁思沃：</a:t>
            </a:r>
            <a:r>
              <a:rPr lang="zh-CN" altLang="en-US" sz="1500" dirty="0" smtClean="0">
                <a:solidFill>
                  <a:srgbClr val="000000"/>
                </a:solidFill>
                <a:latin typeface="微软雅黑" pitchFamily="34" charset="-122"/>
                <a:ea typeface="微软雅黑" pitchFamily="34" charset="-122"/>
                <a:cs typeface="Times New Roman" pitchFamily="18" charset="0"/>
              </a:rPr>
              <a:t>将信息物理融合系统应用到制造业中，正在引发第四次工业革命</a:t>
            </a:r>
            <a:endParaRPr lang="zh-CN" altLang="en-US" sz="1500" dirty="0">
              <a:solidFill>
                <a:srgbClr val="000000"/>
              </a:solidFill>
              <a:latin typeface="微软雅黑" pitchFamily="34" charset="-122"/>
              <a:ea typeface="微软雅黑" pitchFamily="34" charset="-122"/>
              <a:cs typeface="Times New Roman" pitchFamily="18" charset="0"/>
            </a:endParaRPr>
          </a:p>
        </p:txBody>
      </p:sp>
      <p:pic>
        <p:nvPicPr>
          <p:cNvPr id="15" name="图片 14"/>
          <p:cNvPicPr>
            <a:picLocks noChangeAspect="1"/>
          </p:cNvPicPr>
          <p:nvPr/>
        </p:nvPicPr>
        <p:blipFill>
          <a:blip r:embed="rId5" cstate="print"/>
          <a:stretch>
            <a:fillRect/>
          </a:stretch>
        </p:blipFill>
        <p:spPr>
          <a:xfrm>
            <a:off x="28274" y="3742715"/>
            <a:ext cx="2023446" cy="1441482"/>
          </a:xfrm>
          <a:prstGeom prst="rect">
            <a:avLst/>
          </a:prstGeom>
          <a:noFill/>
          <a:ln>
            <a:noFill/>
          </a:ln>
          <a:effectLst>
            <a:outerShdw blurRad="38100" sx="101000" sy="101000" algn="ctr" rotWithShape="0">
              <a:prstClr val="black">
                <a:alpha val="40000"/>
              </a:prstClr>
            </a:outerShdw>
          </a:effectLst>
        </p:spPr>
      </p:pic>
      <p:sp>
        <p:nvSpPr>
          <p:cNvPr id="16" name="矩形 15"/>
          <p:cNvSpPr/>
          <p:nvPr/>
        </p:nvSpPr>
        <p:spPr>
          <a:xfrm>
            <a:off x="2066052" y="3842332"/>
            <a:ext cx="2505948" cy="1384995"/>
          </a:xfrm>
          <a:prstGeom prst="rect">
            <a:avLst/>
          </a:prstGeom>
        </p:spPr>
        <p:txBody>
          <a:bodyPr wrap="square">
            <a:spAutoFit/>
          </a:bodyPr>
          <a:lstStyle/>
          <a:p>
            <a:pPr>
              <a:lnSpc>
                <a:spcPct val="120000"/>
              </a:lnSpc>
            </a:pPr>
            <a:r>
              <a:rPr lang="zh-CN" altLang="en-US" sz="1400" dirty="0">
                <a:solidFill>
                  <a:srgbClr val="2A2A2A"/>
                </a:solidFill>
                <a:latin typeface="微软雅黑" panose="020B0503020204020204" pitchFamily="34" charset="-122"/>
                <a:ea typeface="微软雅黑" panose="020B0503020204020204" pitchFamily="34" charset="-122"/>
              </a:rPr>
              <a:t>信息技术、生物技术、新能源技术、新材料技术等交叉融合正在</a:t>
            </a:r>
            <a:r>
              <a:rPr lang="zh-CN" altLang="en-US" sz="1400" dirty="0">
                <a:solidFill>
                  <a:srgbClr val="FF0000"/>
                </a:solidFill>
                <a:latin typeface="微软雅黑" panose="020B0503020204020204" pitchFamily="34" charset="-122"/>
                <a:ea typeface="微软雅黑" panose="020B0503020204020204" pitchFamily="34" charset="-122"/>
              </a:rPr>
              <a:t>引发新一轮科技革命和产业</a:t>
            </a:r>
            <a:r>
              <a:rPr lang="zh-CN" altLang="en-US" sz="1400" dirty="0" smtClean="0">
                <a:solidFill>
                  <a:srgbClr val="FF0000"/>
                </a:solidFill>
                <a:latin typeface="微软雅黑" panose="020B0503020204020204" pitchFamily="34" charset="-122"/>
                <a:ea typeface="微软雅黑" panose="020B0503020204020204" pitchFamily="34" charset="-122"/>
              </a:rPr>
              <a:t>变革</a:t>
            </a:r>
            <a:r>
              <a:rPr lang="zh-CN" altLang="en-US" sz="1400" dirty="0" smtClean="0">
                <a:solidFill>
                  <a:srgbClr val="2A2A2A"/>
                </a:solidFill>
                <a:latin typeface="微软雅黑" panose="020B0503020204020204" pitchFamily="34" charset="-122"/>
                <a:ea typeface="微软雅黑" panose="020B0503020204020204" pitchFamily="34" charset="-122"/>
              </a:rPr>
              <a:t>，这</a:t>
            </a:r>
            <a:r>
              <a:rPr lang="zh-CN" altLang="en-US" sz="1400" dirty="0">
                <a:solidFill>
                  <a:srgbClr val="2A2A2A"/>
                </a:solidFill>
                <a:latin typeface="微软雅黑" panose="020B0503020204020204" pitchFamily="34" charset="-122"/>
                <a:ea typeface="微软雅黑" panose="020B0503020204020204" pitchFamily="34" charset="-122"/>
              </a:rPr>
              <a:t>将给人类社会发展带来新的机遇。</a:t>
            </a:r>
            <a:endParaRPr lang="zh-CN" altLang="en-US" sz="1400" dirty="0">
              <a:latin typeface="微软雅黑" panose="020B0503020204020204" pitchFamily="34" charset="-122"/>
              <a:ea typeface="微软雅黑" panose="020B0503020204020204" pitchFamily="34" charset="-122"/>
            </a:endParaRPr>
          </a:p>
        </p:txBody>
      </p:sp>
      <p:sp>
        <p:nvSpPr>
          <p:cNvPr id="17" name="矩形 16"/>
          <p:cNvSpPr/>
          <p:nvPr/>
        </p:nvSpPr>
        <p:spPr>
          <a:xfrm>
            <a:off x="4713074" y="3842332"/>
            <a:ext cx="2506875" cy="738664"/>
          </a:xfrm>
          <a:prstGeom prst="rect">
            <a:avLst/>
          </a:prstGeom>
        </p:spPr>
        <p:txBody>
          <a:bodyPr wrap="square">
            <a:spAutoFit/>
          </a:bodyPr>
          <a:lstStyle/>
          <a:p>
            <a:r>
              <a:rPr lang="en-US" altLang="zh-CN" sz="1400" dirty="0">
                <a:solidFill>
                  <a:srgbClr val="444444"/>
                </a:solidFill>
                <a:latin typeface="Times New Roman" panose="02020603050405020304" pitchFamily="18" charset="0"/>
                <a:cs typeface="Times New Roman" panose="02020603050405020304" pitchFamily="18" charset="0"/>
              </a:rPr>
              <a:t>We want the next revolution of manufacturing to be made in </a:t>
            </a:r>
            <a:r>
              <a:rPr lang="en-US" altLang="zh-CN" sz="1400" dirty="0" smtClean="0">
                <a:solidFill>
                  <a:srgbClr val="444444"/>
                </a:solidFill>
                <a:latin typeface="Times New Roman" panose="02020603050405020304" pitchFamily="18" charset="0"/>
                <a:cs typeface="Times New Roman" panose="02020603050405020304" pitchFamily="18" charset="0"/>
              </a:rPr>
              <a:t>America</a:t>
            </a:r>
            <a:r>
              <a:rPr lang="en-US" altLang="zh-CN" sz="1400" dirty="0">
                <a:solidFill>
                  <a:srgbClr val="444444"/>
                </a:solidFill>
                <a:latin typeface="Times New Roman" panose="02020603050405020304" pitchFamily="18" charset="0"/>
                <a:cs typeface="Times New Roman" panose="02020603050405020304" pitchFamily="18" charset="0"/>
              </a:rPr>
              <a:t>.</a:t>
            </a:r>
            <a:endParaRPr lang="zh-CN" altLang="en-US" sz="1400" dirty="0">
              <a:latin typeface="Times New Roman" panose="02020603050405020304" pitchFamily="18" charset="0"/>
              <a:cs typeface="Times New Roman" panose="02020603050405020304" pitchFamily="18" charset="0"/>
            </a:endParaRPr>
          </a:p>
        </p:txBody>
      </p:sp>
      <p:sp>
        <p:nvSpPr>
          <p:cNvPr id="18" name="矩形 17"/>
          <p:cNvSpPr/>
          <p:nvPr/>
        </p:nvSpPr>
        <p:spPr>
          <a:xfrm>
            <a:off x="4716016" y="4588969"/>
            <a:ext cx="2383364" cy="523220"/>
          </a:xfrm>
          <a:prstGeom prst="rect">
            <a:avLst/>
          </a:prstGeom>
        </p:spPr>
        <p:txBody>
          <a:bodyPr wrap="square">
            <a:spAutoFit/>
          </a:bodyPr>
          <a:lstStyle/>
          <a:p>
            <a:r>
              <a:rPr lang="zh-CN" altLang="en-US" sz="1400" dirty="0" smtClean="0">
                <a:solidFill>
                  <a:srgbClr val="444444"/>
                </a:solidFill>
                <a:latin typeface="微软雅黑" panose="020B0503020204020204" pitchFamily="34" charset="-122"/>
                <a:ea typeface="微软雅黑" panose="020B0503020204020204" pitchFamily="34" charset="-122"/>
                <a:cs typeface="Times New Roman" panose="02020603050405020304" pitchFamily="18" charset="0"/>
              </a:rPr>
              <a:t>我们希望</a:t>
            </a:r>
            <a:r>
              <a:rPr lang="zh-CN" altLang="en-US" sz="1400"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新一轮制造业革命</a:t>
            </a:r>
            <a:r>
              <a:rPr lang="zh-CN" altLang="en-US" sz="1400" dirty="0">
                <a:solidFill>
                  <a:srgbClr val="444444"/>
                </a:solidFill>
                <a:latin typeface="微软雅黑" panose="020B0503020204020204" pitchFamily="34" charset="-122"/>
                <a:ea typeface="微软雅黑" panose="020B0503020204020204" pitchFamily="34" charset="-122"/>
                <a:cs typeface="Times New Roman" panose="02020603050405020304" pitchFamily="18" charset="0"/>
              </a:rPr>
              <a:t>率先</a:t>
            </a:r>
            <a:r>
              <a:rPr lang="zh-CN" altLang="en-US" sz="1400" dirty="0" smtClean="0">
                <a:solidFill>
                  <a:srgbClr val="444444"/>
                </a:solidFill>
                <a:latin typeface="微软雅黑" panose="020B0503020204020204" pitchFamily="34" charset="-122"/>
                <a:ea typeface="微软雅黑" panose="020B0503020204020204" pitchFamily="34" charset="-122"/>
                <a:cs typeface="Times New Roman" panose="02020603050405020304" pitchFamily="18" charset="0"/>
              </a:rPr>
              <a:t>发生在美国。</a:t>
            </a:r>
            <a:endParaRPr lang="zh-CN" altLang="en-US" sz="1400"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9" name="图片 18"/>
          <p:cNvPicPr>
            <a:picLocks noChangeAspect="1"/>
          </p:cNvPicPr>
          <p:nvPr/>
        </p:nvPicPr>
        <p:blipFill>
          <a:blip r:embed="rId6" cstate="print"/>
          <a:stretch>
            <a:fillRect/>
          </a:stretch>
        </p:blipFill>
        <p:spPr>
          <a:xfrm>
            <a:off x="7186839" y="3755415"/>
            <a:ext cx="1623366" cy="1152564"/>
          </a:xfrm>
          <a:prstGeom prst="rect">
            <a:avLst/>
          </a:prstGeom>
          <a:noFill/>
          <a:ln>
            <a:noFill/>
          </a:ln>
          <a:effectLst>
            <a:outerShdw blurRad="38100" sx="101000" sy="101000" algn="ctr" rotWithShape="0">
              <a:prstClr val="black">
                <a:alpha val="40000"/>
              </a:prstClr>
            </a:outerShdw>
          </a:effectLst>
        </p:spPr>
      </p:pic>
      <p:pic>
        <p:nvPicPr>
          <p:cNvPr id="20" name="Picture 3" descr="C:\Users\think\AppData\Roaming\Tencent\Users\13190725\QQ\WinTemp\RichOle\[$)Z_VNK72QXXOGIMD)L5_H.jpg"/>
          <p:cNvPicPr>
            <a:picLocks noChangeAspect="1" noChangeArrowheads="1"/>
          </p:cNvPicPr>
          <p:nvPr/>
        </p:nvPicPr>
        <p:blipFill>
          <a:blip r:embed="rId7" cstate="print"/>
          <a:srcRect/>
          <a:stretch>
            <a:fillRect/>
          </a:stretch>
        </p:blipFill>
        <p:spPr bwMode="auto">
          <a:xfrm>
            <a:off x="4788024" y="5544237"/>
            <a:ext cx="991472" cy="980753"/>
          </a:xfrm>
          <a:prstGeom prst="rect">
            <a:avLst/>
          </a:prstGeom>
          <a:noFill/>
        </p:spPr>
      </p:pic>
      <p:pic>
        <p:nvPicPr>
          <p:cNvPr id="21" name="Picture 7"/>
          <p:cNvPicPr>
            <a:picLocks noChangeAspect="1" noChangeArrowheads="1"/>
          </p:cNvPicPr>
          <p:nvPr/>
        </p:nvPicPr>
        <p:blipFill>
          <a:blip r:embed="rId8" cstate="print"/>
          <a:srcRect/>
          <a:stretch>
            <a:fillRect/>
          </a:stretch>
        </p:blipFill>
        <p:spPr bwMode="auto">
          <a:xfrm>
            <a:off x="539552" y="5688253"/>
            <a:ext cx="928694" cy="500066"/>
          </a:xfrm>
          <a:prstGeom prst="rect">
            <a:avLst/>
          </a:prstGeom>
          <a:noFill/>
          <a:ln w="9525">
            <a:noFill/>
            <a:miter lim="800000"/>
            <a:headEnd/>
            <a:tailEnd/>
          </a:ln>
          <a:effectLst/>
        </p:spPr>
      </p:pic>
      <p:sp>
        <p:nvSpPr>
          <p:cNvPr id="22" name="TextBox 21"/>
          <p:cNvSpPr txBox="1"/>
          <p:nvPr/>
        </p:nvSpPr>
        <p:spPr bwMode="auto">
          <a:xfrm>
            <a:off x="6300192" y="5400221"/>
            <a:ext cx="2448272" cy="1341009"/>
          </a:xfrm>
          <a:prstGeom prst="rect">
            <a:avLst/>
          </a:prstGeom>
          <a:noFill/>
          <a:ln w="12700" algn="ctr">
            <a:noFill/>
            <a:miter lim="800000"/>
            <a:headEnd type="none" w="sm" len="sm"/>
            <a:tailEnd type="none" w="sm" len="sm"/>
          </a:ln>
          <a:effectLst/>
        </p:spPr>
        <p:txBody>
          <a:bodyPr wrap="square" tIns="46800" bIns="46800" rtlCol="0">
            <a:spAutoFit/>
          </a:bodyPr>
          <a:lstStyle/>
          <a:p>
            <a:pPr>
              <a:lnSpc>
                <a:spcPct val="90000"/>
              </a:lnSpc>
            </a:pPr>
            <a:r>
              <a:rPr lang="zh-CN" altLang="en-US" sz="1500" b="1" dirty="0" smtClean="0">
                <a:solidFill>
                  <a:srgbClr val="FF0000"/>
                </a:solidFill>
                <a:latin typeface="楷体_GB2312" pitchFamily="49" charset="-122"/>
                <a:ea typeface="楷体_GB2312" pitchFamily="49" charset="-122"/>
                <a:cs typeface="Times New Roman" pitchFamily="18" charset="0"/>
              </a:rPr>
              <a:t>通用电气</a:t>
            </a:r>
            <a:r>
              <a:rPr lang="en-US" altLang="zh-CN" sz="1500" b="1" dirty="0" smtClean="0">
                <a:solidFill>
                  <a:srgbClr val="FF0000"/>
                </a:solidFill>
                <a:latin typeface="楷体_GB2312" pitchFamily="49" charset="-122"/>
                <a:ea typeface="楷体_GB2312" pitchFamily="49" charset="-122"/>
                <a:cs typeface="Times New Roman" pitchFamily="18" charset="0"/>
              </a:rPr>
              <a:t>CEO</a:t>
            </a:r>
            <a:r>
              <a:rPr lang="zh-CN" altLang="en-US" sz="1500" b="1" dirty="0" smtClean="0">
                <a:solidFill>
                  <a:srgbClr val="FF0000"/>
                </a:solidFill>
                <a:latin typeface="楷体_GB2312" pitchFamily="49" charset="-122"/>
                <a:ea typeface="楷体_GB2312" pitchFamily="49" charset="-122"/>
                <a:cs typeface="Times New Roman" pitchFamily="18" charset="0"/>
              </a:rPr>
              <a:t>伊梅尔特：</a:t>
            </a:r>
            <a:endParaRPr lang="en-US" altLang="zh-CN" sz="1500" dirty="0" smtClean="0">
              <a:solidFill>
                <a:srgbClr val="000000"/>
              </a:solidFill>
              <a:latin typeface="微软雅黑" pitchFamily="34" charset="-122"/>
              <a:ea typeface="微软雅黑" pitchFamily="34" charset="-122"/>
              <a:cs typeface="Times New Roman" pitchFamily="18" charset="0"/>
            </a:endParaRPr>
          </a:p>
          <a:p>
            <a:pPr>
              <a:lnSpc>
                <a:spcPct val="150000"/>
              </a:lnSpc>
            </a:pPr>
            <a:r>
              <a:rPr lang="zh-CN" altLang="en-US" sz="1500" dirty="0" smtClean="0">
                <a:solidFill>
                  <a:srgbClr val="000000"/>
                </a:solidFill>
                <a:latin typeface="微软雅黑" pitchFamily="34" charset="-122"/>
                <a:ea typeface="微软雅黑" pitchFamily="34" charset="-122"/>
                <a:cs typeface="Times New Roman" pitchFamily="18" charset="0"/>
              </a:rPr>
              <a:t>工业</a:t>
            </a:r>
            <a:r>
              <a:rPr lang="en-US" altLang="zh-CN" sz="1500" dirty="0" smtClean="0">
                <a:solidFill>
                  <a:srgbClr val="000000"/>
                </a:solidFill>
                <a:latin typeface="微软雅黑" pitchFamily="34" charset="-122"/>
                <a:ea typeface="微软雅黑" pitchFamily="34" charset="-122"/>
                <a:cs typeface="Times New Roman" pitchFamily="18" charset="0"/>
              </a:rPr>
              <a:t>+</a:t>
            </a:r>
            <a:r>
              <a:rPr lang="zh-CN" altLang="en-US" sz="1500" dirty="0" smtClean="0">
                <a:solidFill>
                  <a:srgbClr val="000000"/>
                </a:solidFill>
                <a:latin typeface="微软雅黑" pitchFamily="34" charset="-122"/>
                <a:ea typeface="微软雅黑" pitchFamily="34" charset="-122"/>
                <a:cs typeface="Times New Roman" pitchFamily="18" charset="0"/>
              </a:rPr>
              <a:t>互联网</a:t>
            </a:r>
            <a:r>
              <a:rPr lang="en-US" altLang="zh-CN" sz="1500" dirty="0" smtClean="0">
                <a:solidFill>
                  <a:srgbClr val="000000"/>
                </a:solidFill>
                <a:latin typeface="微软雅黑" pitchFamily="34" charset="-122"/>
                <a:ea typeface="微软雅黑" pitchFamily="34" charset="-122"/>
                <a:cs typeface="Times New Roman" pitchFamily="18" charset="0"/>
              </a:rPr>
              <a:t>=</a:t>
            </a:r>
            <a:r>
              <a:rPr lang="zh-CN" altLang="en-US" sz="1500" dirty="0" smtClean="0">
                <a:solidFill>
                  <a:srgbClr val="000000"/>
                </a:solidFill>
                <a:latin typeface="微软雅黑" pitchFamily="34" charset="-122"/>
                <a:ea typeface="微软雅黑" pitchFamily="34" charset="-122"/>
                <a:cs typeface="Times New Roman" pitchFamily="18" charset="0"/>
              </a:rPr>
              <a:t>未来</a:t>
            </a:r>
            <a:endParaRPr lang="en-US" altLang="zh-CN" sz="1500" dirty="0" smtClean="0">
              <a:solidFill>
                <a:srgbClr val="000000"/>
              </a:solidFill>
              <a:latin typeface="微软雅黑" pitchFamily="34" charset="-122"/>
              <a:ea typeface="微软雅黑" pitchFamily="34" charset="-122"/>
              <a:cs typeface="Times New Roman" pitchFamily="18" charset="0"/>
            </a:endParaRPr>
          </a:p>
          <a:p>
            <a:pPr>
              <a:lnSpc>
                <a:spcPct val="150000"/>
              </a:lnSpc>
            </a:pPr>
            <a:r>
              <a:rPr lang="en-US" altLang="zh-CN" sz="1500" dirty="0" smtClean="0">
                <a:solidFill>
                  <a:srgbClr val="000000"/>
                </a:solidFill>
                <a:latin typeface="微软雅黑" pitchFamily="34" charset="-122"/>
                <a:ea typeface="微软雅黑" pitchFamily="34" charset="-122"/>
                <a:cs typeface="Times New Roman" pitchFamily="18" charset="0"/>
              </a:rPr>
              <a:t>1%</a:t>
            </a:r>
            <a:r>
              <a:rPr lang="zh-CN" altLang="en-US" sz="1500" dirty="0" smtClean="0">
                <a:solidFill>
                  <a:srgbClr val="000000"/>
                </a:solidFill>
                <a:latin typeface="微软雅黑" pitchFamily="34" charset="-122"/>
                <a:ea typeface="微软雅黑" pitchFamily="34" charset="-122"/>
                <a:cs typeface="Times New Roman" pitchFamily="18" charset="0"/>
              </a:rPr>
              <a:t>的效率提升</a:t>
            </a:r>
            <a:r>
              <a:rPr lang="en-US" altLang="zh-CN" sz="1500" dirty="0" smtClean="0">
                <a:solidFill>
                  <a:srgbClr val="000000"/>
                </a:solidFill>
                <a:latin typeface="微软雅黑" pitchFamily="34" charset="-122"/>
                <a:ea typeface="微软雅黑" pitchFamily="34" charset="-122"/>
                <a:cs typeface="Times New Roman" pitchFamily="18" charset="0"/>
              </a:rPr>
              <a:t>=</a:t>
            </a:r>
            <a:r>
              <a:rPr lang="zh-CN" altLang="en-US" sz="1500" dirty="0" smtClean="0">
                <a:solidFill>
                  <a:srgbClr val="000000"/>
                </a:solidFill>
                <a:latin typeface="微软雅黑" pitchFamily="34" charset="-122"/>
                <a:ea typeface="微软雅黑" pitchFamily="34" charset="-122"/>
                <a:cs typeface="Times New Roman" pitchFamily="18" charset="0"/>
              </a:rPr>
              <a:t>巨大上升空间</a:t>
            </a:r>
            <a:endParaRPr lang="zh-CN" altLang="en-US" sz="1500" dirty="0">
              <a:solidFill>
                <a:srgbClr val="000000"/>
              </a:solidFill>
              <a:latin typeface="微软雅黑" pitchFamily="34" charset="-122"/>
              <a:ea typeface="微软雅黑" pitchFamily="34" charset="-122"/>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4</a:t>
            </a:fld>
            <a:endParaRPr lang="en-US" altLang="zh-CN" b="0" dirty="0" smtClean="0">
              <a:solidFill>
                <a:schemeClr val="tx1"/>
              </a:solidFill>
            </a:endParaRPr>
          </a:p>
        </p:txBody>
      </p:sp>
      <p:sp>
        <p:nvSpPr>
          <p:cNvPr id="28674" name="标题 1"/>
          <p:cNvSpPr>
            <a:spLocks noGrp="1"/>
          </p:cNvSpPr>
          <p:nvPr>
            <p:ph type="title"/>
          </p:nvPr>
        </p:nvSpPr>
        <p:spPr>
          <a:xfrm>
            <a:off x="-157138" y="-71454"/>
            <a:ext cx="9301138" cy="1143000"/>
          </a:xfrm>
        </p:spPr>
        <p:txBody>
          <a:bodyPr>
            <a:normAutofit/>
          </a:bodyPr>
          <a:lstStyle/>
          <a:p>
            <a:r>
              <a:rPr lang="zh-CN" altLang="en-US" sz="3200" dirty="0" smtClean="0">
                <a:solidFill>
                  <a:srgbClr val="0F0FD7"/>
                </a:solidFill>
                <a:latin typeface="黑体" pitchFamily="49" charset="-122"/>
                <a:ea typeface="黑体" pitchFamily="49" charset="-122"/>
                <a:sym typeface="黑体" pitchFamily="49" charset="-122"/>
              </a:rPr>
              <a:t>（二）</a:t>
            </a:r>
            <a:r>
              <a:rPr lang="en-US" altLang="zh-CN" sz="3200" dirty="0" smtClean="0">
                <a:solidFill>
                  <a:srgbClr val="0F0FD7"/>
                </a:solidFill>
                <a:latin typeface="黑体" pitchFamily="49" charset="-122"/>
                <a:ea typeface="黑体" pitchFamily="49" charset="-122"/>
                <a:sym typeface="黑体" pitchFamily="49" charset="-122"/>
              </a:rPr>
              <a:t>ICT</a:t>
            </a:r>
            <a:r>
              <a:rPr lang="zh-CN" altLang="en-US" sz="3200" dirty="0" smtClean="0">
                <a:solidFill>
                  <a:srgbClr val="0F0FD7"/>
                </a:solidFill>
                <a:latin typeface="黑体" pitchFamily="49" charset="-122"/>
                <a:ea typeface="黑体" pitchFamily="49" charset="-122"/>
                <a:sym typeface="黑体" pitchFamily="49" charset="-122"/>
              </a:rPr>
              <a:t>是驱动现代制造业变革的关键动力</a:t>
            </a:r>
          </a:p>
        </p:txBody>
      </p:sp>
      <p:sp>
        <p:nvSpPr>
          <p:cNvPr id="69" name="矩形 68"/>
          <p:cNvSpPr/>
          <p:nvPr/>
        </p:nvSpPr>
        <p:spPr>
          <a:xfrm>
            <a:off x="467544" y="5589334"/>
            <a:ext cx="6120680" cy="938587"/>
          </a:xfrm>
          <a:prstGeom prst="rect">
            <a:avLst/>
          </a:prstGeom>
          <a:solidFill>
            <a:srgbClr val="FEFCB8"/>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467544" y="3645118"/>
            <a:ext cx="6120680" cy="181013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467544" y="2932350"/>
            <a:ext cx="6120680" cy="66361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3" name="表格 72"/>
          <p:cNvGraphicFramePr>
            <a:graphicFrameLocks noGrp="1"/>
          </p:cNvGraphicFramePr>
          <p:nvPr>
            <p:extLst>
              <p:ext uri="{D42A27DB-BD31-4B8C-83A1-F6EECF244321}">
                <p14:modId xmlns="" xmlns:p14="http://schemas.microsoft.com/office/powerpoint/2010/main" val="1252515947"/>
              </p:ext>
            </p:extLst>
          </p:nvPr>
        </p:nvGraphicFramePr>
        <p:xfrm>
          <a:off x="1214414" y="2572408"/>
          <a:ext cx="6072336" cy="3881120"/>
        </p:xfrm>
        <a:graphic>
          <a:graphicData uri="http://schemas.openxmlformats.org/drawingml/2006/table">
            <a:tbl>
              <a:tblPr firstRow="1" bandRow="1">
                <a:tableStyleId>{5C22544A-7EE6-4342-B048-85BDC9FD1C3A}</a:tableStyleId>
              </a:tblPr>
              <a:tblGrid>
                <a:gridCol w="2643865"/>
                <a:gridCol w="3428471"/>
              </a:tblGrid>
              <a:tr h="370840">
                <a:tc>
                  <a:txBody>
                    <a:bodyPr/>
                    <a:lstStyle/>
                    <a:p>
                      <a:endParaRPr lang="zh-CN" altLang="en-US" sz="1200" b="1"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endParaRPr lang="zh-CN" altLang="en-US" sz="1200" b="1" dirty="0"/>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n-US" altLang="zh-CN" sz="1200" b="1" dirty="0" smtClean="0"/>
                        <a:t>1946</a:t>
                      </a:r>
                      <a:r>
                        <a:rPr lang="zh-CN" altLang="en-US" sz="1200" b="1" dirty="0" smtClean="0"/>
                        <a:t>年计算机诞生</a:t>
                      </a:r>
                      <a:endParaRPr lang="zh-CN" altLang="en-US" sz="1200" b="1"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1952</a:t>
                      </a:r>
                      <a:r>
                        <a:rPr lang="zh-CN" altLang="en-US" sz="1200" b="1" dirty="0" smtClean="0"/>
                        <a:t>年数控系统诞生</a:t>
                      </a:r>
                      <a:endParaRPr lang="zh-CN" altLang="en-US" sz="1200" b="1"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60</a:t>
                      </a:r>
                      <a:r>
                        <a:rPr lang="zh-CN" altLang="en-US" sz="1200" b="1" dirty="0" smtClean="0"/>
                        <a:t>年代半导体逻辑元件诞生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1969</a:t>
                      </a:r>
                      <a:r>
                        <a:rPr lang="zh-CN" altLang="en-US" sz="1200" b="1" dirty="0" smtClean="0"/>
                        <a:t>年可编程</a:t>
                      </a:r>
                      <a:r>
                        <a:rPr lang="en-US" altLang="zh-CN" sz="1200" b="1" dirty="0" smtClean="0"/>
                        <a:t>PLC</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60-70</a:t>
                      </a:r>
                      <a:r>
                        <a:rPr lang="zh-CN" altLang="en-US" sz="1200" b="1" dirty="0" smtClean="0"/>
                        <a:t>年代计算机图形软件商品化</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70</a:t>
                      </a:r>
                      <a:r>
                        <a:rPr lang="zh-CN" altLang="en-US" sz="1200" b="1" dirty="0" smtClean="0"/>
                        <a:t>年代</a:t>
                      </a:r>
                      <a:r>
                        <a:rPr lang="en-US" altLang="zh-CN" sz="1200" b="1" dirty="0" smtClean="0"/>
                        <a:t>CAD</a:t>
                      </a:r>
                      <a:r>
                        <a:rPr lang="zh-CN" altLang="en-US" sz="1200" b="1" dirty="0" smtClean="0"/>
                        <a:t>技术创新开始</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1980</a:t>
                      </a:r>
                      <a:r>
                        <a:rPr lang="zh-CN" altLang="en-US" sz="1200" b="1" dirty="0" smtClean="0"/>
                        <a:t>年以太网标准诞生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2000</a:t>
                      </a:r>
                      <a:r>
                        <a:rPr lang="zh-CN" altLang="en-US" sz="1200" b="1" dirty="0" smtClean="0"/>
                        <a:t>年后工业以太网标准相继推出</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1982</a:t>
                      </a:r>
                      <a:r>
                        <a:rPr lang="zh-CN" altLang="en-US" sz="1200" b="1" dirty="0" smtClean="0"/>
                        <a:t>年</a:t>
                      </a:r>
                      <a:r>
                        <a:rPr lang="en-US" altLang="zh-CN" sz="1200" b="1" dirty="0" smtClean="0"/>
                        <a:t>IBM</a:t>
                      </a:r>
                      <a:r>
                        <a:rPr lang="zh-CN" altLang="en-US" sz="1200" b="1" dirty="0" smtClean="0"/>
                        <a:t>最早使用总线技术</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80</a:t>
                      </a:r>
                      <a:r>
                        <a:rPr lang="zh-CN" altLang="en-US" sz="1200" b="1" dirty="0" smtClean="0"/>
                        <a:t>年代中后期工业现场总线发展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80</a:t>
                      </a:r>
                      <a:r>
                        <a:rPr lang="zh-CN" altLang="en-US" sz="1200" b="1" dirty="0" smtClean="0"/>
                        <a:t>年代数据库大发展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90</a:t>
                      </a:r>
                      <a:r>
                        <a:rPr lang="zh-CN" altLang="en-US" sz="1200" b="1" dirty="0" smtClean="0"/>
                        <a:t>年代</a:t>
                      </a:r>
                      <a:r>
                        <a:rPr lang="en-US" altLang="zh-CN" sz="1200" b="1" dirty="0" smtClean="0"/>
                        <a:t>ERP</a:t>
                      </a:r>
                      <a:r>
                        <a:rPr lang="zh-CN" altLang="en-US" sz="1200" b="1" dirty="0" smtClean="0"/>
                        <a:t>、</a:t>
                      </a:r>
                      <a:r>
                        <a:rPr lang="en-US" altLang="zh-CN" sz="1200" b="1" dirty="0" smtClean="0"/>
                        <a:t>MES</a:t>
                      </a:r>
                      <a:r>
                        <a:rPr lang="zh-CN" altLang="en-US" sz="1200" b="1" dirty="0" smtClean="0"/>
                        <a:t>系统软件出现</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90</a:t>
                      </a:r>
                      <a:r>
                        <a:rPr lang="zh-CN" altLang="en-US" sz="1200" b="1" dirty="0" smtClean="0"/>
                        <a:t>年代</a:t>
                      </a:r>
                      <a:r>
                        <a:rPr lang="zh-CN" altLang="en-US" sz="1200" b="1" dirty="0" smtClean="0">
                          <a:solidFill>
                            <a:srgbClr val="FF0000"/>
                          </a:solidFill>
                        </a:rPr>
                        <a:t>互联网</a:t>
                      </a:r>
                      <a:r>
                        <a:rPr lang="zh-CN" altLang="en-US" sz="1200" b="1" dirty="0" smtClean="0"/>
                        <a:t>迅速发展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90</a:t>
                      </a:r>
                      <a:r>
                        <a:rPr lang="zh-CN" altLang="en-US" sz="1200" b="1" dirty="0" smtClean="0"/>
                        <a:t>年代电子商务、</a:t>
                      </a:r>
                      <a:r>
                        <a:rPr lang="en-US" altLang="zh-CN" sz="1200" b="1" dirty="0" smtClean="0">
                          <a:solidFill>
                            <a:srgbClr val="FF0000"/>
                          </a:solidFill>
                        </a:rPr>
                        <a:t>B2B</a:t>
                      </a:r>
                      <a:r>
                        <a:rPr lang="zh-CN" altLang="en-US" sz="1200" b="1" dirty="0" smtClean="0"/>
                        <a:t>诞生</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2004</a:t>
                      </a:r>
                      <a:r>
                        <a:rPr lang="zh-CN" altLang="en-US" sz="1200" b="1" dirty="0" smtClean="0"/>
                        <a:t>年进入</a:t>
                      </a:r>
                      <a:r>
                        <a:rPr lang="en-US" altLang="zh-CN" sz="1200" b="1" dirty="0" smtClean="0"/>
                        <a:t>web2.0</a:t>
                      </a:r>
                      <a:r>
                        <a:rPr lang="zh-CN" altLang="en-US" sz="1200" b="1" dirty="0" smtClean="0"/>
                        <a:t>时代</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2005</a:t>
                      </a:r>
                      <a:r>
                        <a:rPr lang="zh-CN" altLang="en-US" sz="1200" b="1" dirty="0" smtClean="0"/>
                        <a:t>年左右众包概念出现，网络营销、</a:t>
                      </a:r>
                      <a:endParaRPr lang="en-US" altLang="zh-CN" sz="1200" b="1" dirty="0" smtClean="0"/>
                    </a:p>
                    <a:p>
                      <a:r>
                        <a:rPr lang="en-US" altLang="zh-CN" sz="1200" b="1" dirty="0" smtClean="0"/>
                        <a:t>B2B</a:t>
                      </a:r>
                      <a:r>
                        <a:rPr lang="zh-CN" altLang="en-US" sz="1200" b="1" dirty="0" smtClean="0"/>
                        <a:t>大发展</a:t>
                      </a:r>
                      <a:endParaRPr lang="zh-CN" altLang="en-US" sz="1200"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r h="370840">
                <a:tc>
                  <a:txBody>
                    <a:bodyPr/>
                    <a:lstStyle/>
                    <a:p>
                      <a:r>
                        <a:rPr lang="en-US" altLang="zh-CN" sz="1200" b="1" dirty="0" smtClean="0"/>
                        <a:t>2010</a:t>
                      </a:r>
                      <a:r>
                        <a:rPr lang="zh-CN" altLang="en-US" sz="1200" b="1" dirty="0" smtClean="0"/>
                        <a:t>年左右</a:t>
                      </a:r>
                      <a:r>
                        <a:rPr lang="zh-CN" altLang="en-US" sz="1200" b="1" dirty="0" smtClean="0">
                          <a:solidFill>
                            <a:srgbClr val="FF0000"/>
                          </a:solidFill>
                        </a:rPr>
                        <a:t>云计算、大数据、</a:t>
                      </a:r>
                      <a:endParaRPr lang="en-US" altLang="zh-CN" sz="1200" b="1" dirty="0" smtClean="0">
                        <a:solidFill>
                          <a:srgbClr val="FF0000"/>
                        </a:solidFill>
                      </a:endParaRPr>
                    </a:p>
                    <a:p>
                      <a:r>
                        <a:rPr lang="zh-CN" altLang="en-US" sz="1200" b="1" dirty="0" smtClean="0">
                          <a:solidFill>
                            <a:srgbClr val="FF0000"/>
                          </a:solidFill>
                        </a:rPr>
                        <a:t>物联网、移动互联网</a:t>
                      </a:r>
                      <a:r>
                        <a:rPr lang="zh-CN" altLang="en-US" sz="1200" b="1" dirty="0" smtClean="0"/>
                        <a:t>加快发展</a:t>
                      </a:r>
                      <a:endParaRPr lang="zh-CN" altLang="en-US" sz="12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n-US" altLang="zh-CN" sz="1200" b="1" dirty="0" smtClean="0"/>
                        <a:t>2010</a:t>
                      </a:r>
                      <a:r>
                        <a:rPr lang="zh-CN" altLang="en-US" sz="1200" b="1" dirty="0" smtClean="0"/>
                        <a:t>年后</a:t>
                      </a:r>
                      <a:r>
                        <a:rPr lang="en-US" altLang="zh-CN" sz="1200" b="1" dirty="0" smtClean="0">
                          <a:solidFill>
                            <a:srgbClr val="FF0000"/>
                          </a:solidFill>
                        </a:rPr>
                        <a:t>CPS</a:t>
                      </a:r>
                      <a:r>
                        <a:rPr lang="zh-CN" altLang="en-US" sz="1200" b="1" dirty="0" smtClean="0">
                          <a:solidFill>
                            <a:srgbClr val="FF0000"/>
                          </a:solidFill>
                        </a:rPr>
                        <a:t>系统、工业互联网、</a:t>
                      </a:r>
                      <a:endParaRPr lang="en-US" altLang="zh-CN" sz="1200" b="1" dirty="0" smtClean="0">
                        <a:solidFill>
                          <a:srgbClr val="FF0000"/>
                        </a:solidFill>
                      </a:endParaRPr>
                    </a:p>
                    <a:p>
                      <a:r>
                        <a:rPr lang="zh-CN" altLang="en-US" sz="1200" b="1" dirty="0" smtClean="0">
                          <a:solidFill>
                            <a:srgbClr val="FF0000"/>
                          </a:solidFill>
                        </a:rPr>
                        <a:t>智能制造</a:t>
                      </a:r>
                      <a:endParaRPr lang="zh-CN" altLang="en-US" sz="1200" b="1" dirty="0">
                        <a:solidFill>
                          <a:srgbClr val="FF0000"/>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
        <p:nvSpPr>
          <p:cNvPr id="74" name="矩形 73"/>
          <p:cNvSpPr/>
          <p:nvPr/>
        </p:nvSpPr>
        <p:spPr>
          <a:xfrm>
            <a:off x="323528" y="1036925"/>
            <a:ext cx="8568952" cy="1421928"/>
          </a:xfrm>
          <a:prstGeom prst="rect">
            <a:avLst/>
          </a:prstGeom>
        </p:spPr>
        <p:txBody>
          <a:bodyPr wrap="square">
            <a:spAutoFit/>
          </a:bodyPr>
          <a:lstStyle/>
          <a:p>
            <a:pPr>
              <a:lnSpc>
                <a:spcPct val="120000"/>
              </a:lnSpc>
            </a:pPr>
            <a:r>
              <a:rPr lang="en-US" altLang="zh-CN" dirty="0" smtClean="0">
                <a:solidFill>
                  <a:schemeClr val="tx1"/>
                </a:solidFill>
                <a:latin typeface="微软雅黑" panose="020B0503020204020204" pitchFamily="34" charset="-122"/>
                <a:ea typeface="微软雅黑" panose="020B0503020204020204" pitchFamily="34" charset="-122"/>
              </a:rPr>
              <a:t>——</a:t>
            </a:r>
            <a:r>
              <a:rPr lang="zh-CN" altLang="en-US" dirty="0" smtClean="0">
                <a:solidFill>
                  <a:schemeClr val="tx1"/>
                </a:solidFill>
                <a:latin typeface="微软雅黑" panose="020B0503020204020204" pitchFamily="34" charset="-122"/>
                <a:ea typeface="微软雅黑" panose="020B0503020204020204" pitchFamily="34" charset="-122"/>
              </a:rPr>
              <a:t>现代制造业发展始终在吸纳应用</a:t>
            </a:r>
            <a:r>
              <a:rPr lang="en-US" altLang="zh-CN" dirty="0" smtClean="0">
                <a:solidFill>
                  <a:schemeClr val="tx1"/>
                </a:solidFill>
                <a:latin typeface="微软雅黑" panose="020B0503020204020204" pitchFamily="34" charset="-122"/>
                <a:ea typeface="微软雅黑" panose="020B0503020204020204" pitchFamily="34" charset="-122"/>
              </a:rPr>
              <a:t>ICT</a:t>
            </a:r>
            <a:r>
              <a:rPr lang="zh-CN" altLang="en-US" dirty="0" smtClean="0">
                <a:solidFill>
                  <a:schemeClr val="tx1"/>
                </a:solidFill>
                <a:latin typeface="微软雅黑" panose="020B0503020204020204" pitchFamily="34" charset="-122"/>
                <a:ea typeface="微软雅黑" panose="020B0503020204020204" pitchFamily="34" charset="-122"/>
              </a:rPr>
              <a:t>技术解决自身问题（质量、过程、能耗、需求等都在不断变化）。</a:t>
            </a:r>
            <a:r>
              <a:rPr lang="zh-CN" altLang="en-US" dirty="0" smtClean="0">
                <a:solidFill>
                  <a:srgbClr val="FF0000"/>
                </a:solidFill>
                <a:latin typeface="微软雅黑" panose="020B0503020204020204" pitchFamily="34" charset="-122"/>
                <a:ea typeface="微软雅黑" panose="020B0503020204020204" pitchFamily="34" charset="-122"/>
              </a:rPr>
              <a:t>新的</a:t>
            </a:r>
            <a:r>
              <a:rPr lang="en-US" altLang="zh-CN" dirty="0" smtClean="0">
                <a:solidFill>
                  <a:srgbClr val="FF0000"/>
                </a:solidFill>
                <a:latin typeface="微软雅黑" panose="020B0503020204020204" pitchFamily="34" charset="-122"/>
                <a:ea typeface="微软雅黑" panose="020B0503020204020204" pitchFamily="34" charset="-122"/>
              </a:rPr>
              <a:t>ICT</a:t>
            </a:r>
            <a:r>
              <a:rPr lang="zh-CN" altLang="en-US" dirty="0" smtClean="0">
                <a:solidFill>
                  <a:srgbClr val="FF0000"/>
                </a:solidFill>
                <a:latin typeface="微软雅黑" panose="020B0503020204020204" pitchFamily="34" charset="-122"/>
                <a:ea typeface="微软雅黑" panose="020B0503020204020204" pitchFamily="34" charset="-122"/>
              </a:rPr>
              <a:t>技术几乎都会在</a:t>
            </a:r>
            <a:r>
              <a:rPr lang="en-US" altLang="zh-CN" dirty="0" smtClean="0">
                <a:solidFill>
                  <a:srgbClr val="FF0000"/>
                </a:solidFill>
                <a:latin typeface="微软雅黑" panose="020B0503020204020204" pitchFamily="34" charset="-122"/>
                <a:ea typeface="微软雅黑" panose="020B0503020204020204" pitchFamily="34" charset="-122"/>
              </a:rPr>
              <a:t>10</a:t>
            </a:r>
            <a:r>
              <a:rPr lang="zh-CN" altLang="en-US" dirty="0" smtClean="0">
                <a:solidFill>
                  <a:srgbClr val="FF0000"/>
                </a:solidFill>
                <a:latin typeface="微软雅黑" panose="020B0503020204020204" pitchFamily="34" charset="-122"/>
                <a:ea typeface="微软雅黑" panose="020B0503020204020204" pitchFamily="34" charset="-122"/>
              </a:rPr>
              <a:t>年内为制造业带来新的变化</a:t>
            </a:r>
          </a:p>
          <a:p>
            <a:pPr>
              <a:lnSpc>
                <a:spcPct val="120000"/>
              </a:lnSpc>
            </a:pPr>
            <a:r>
              <a:rPr lang="en-US" altLang="zh-CN" dirty="0" smtClean="0">
                <a:solidFill>
                  <a:schemeClr val="tx1"/>
                </a:solidFill>
                <a:latin typeface="微软雅黑" panose="020B0503020204020204" pitchFamily="34" charset="-122"/>
                <a:ea typeface="微软雅黑" panose="020B0503020204020204" pitchFamily="34" charset="-122"/>
              </a:rPr>
              <a:t>——</a:t>
            </a:r>
            <a:r>
              <a:rPr lang="zh-CN" altLang="en-US" dirty="0" smtClean="0">
                <a:solidFill>
                  <a:schemeClr val="tx1"/>
                </a:solidFill>
                <a:latin typeface="微软雅黑" panose="020B0503020204020204" pitchFamily="34" charset="-122"/>
                <a:ea typeface="微软雅黑" panose="020B0503020204020204" pitchFamily="34" charset="-122"/>
              </a:rPr>
              <a:t>互联网与制造业融合是</a:t>
            </a:r>
            <a:r>
              <a:rPr lang="en-US" altLang="zh-CN" dirty="0" smtClean="0">
                <a:solidFill>
                  <a:schemeClr val="tx1"/>
                </a:solidFill>
                <a:latin typeface="微软雅黑" panose="020B0503020204020204" pitchFamily="34" charset="-122"/>
                <a:ea typeface="微软雅黑" panose="020B0503020204020204" pitchFamily="34" charset="-122"/>
              </a:rPr>
              <a:t>ICT</a:t>
            </a:r>
            <a:r>
              <a:rPr lang="zh-CN" altLang="en-US" dirty="0" smtClean="0">
                <a:solidFill>
                  <a:schemeClr val="tx1"/>
                </a:solidFill>
                <a:latin typeface="微软雅黑" panose="020B0503020204020204" pitchFamily="34" charset="-122"/>
                <a:ea typeface="微软雅黑" panose="020B0503020204020204" pitchFamily="34" charset="-122"/>
              </a:rPr>
              <a:t>与制造业融合的延续，是</a:t>
            </a:r>
            <a:r>
              <a:rPr lang="en-US" altLang="zh-CN" dirty="0" smtClean="0">
                <a:solidFill>
                  <a:schemeClr val="tx1"/>
                </a:solidFill>
                <a:latin typeface="微软雅黑" panose="020B0503020204020204" pitchFamily="34" charset="-122"/>
                <a:ea typeface="微软雅黑" panose="020B0503020204020204" pitchFamily="34" charset="-122"/>
              </a:rPr>
              <a:t>ICT</a:t>
            </a:r>
            <a:r>
              <a:rPr lang="zh-CN" altLang="en-US" dirty="0" smtClean="0">
                <a:solidFill>
                  <a:schemeClr val="tx1"/>
                </a:solidFill>
                <a:latin typeface="微软雅黑" panose="020B0503020204020204" pitchFamily="34" charset="-122"/>
                <a:ea typeface="微软雅黑" panose="020B0503020204020204" pitchFamily="34" charset="-122"/>
              </a:rPr>
              <a:t>发展到互联网时代的必然结果</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6786578" y="2818388"/>
            <a:ext cx="1872208" cy="738664"/>
          </a:xfrm>
          <a:prstGeom prst="rect">
            <a:avLst/>
          </a:prstGeom>
          <a:noFill/>
        </p:spPr>
        <p:txBody>
          <a:bodyPr wrap="square" rtlCol="0" anchor="ctr">
            <a:spAutoFit/>
          </a:bodyPr>
          <a:lstStyle/>
          <a:p>
            <a:pPr algn="just"/>
            <a:r>
              <a:rPr lang="zh-CN" altLang="en-US" sz="1400" dirty="0" smtClean="0">
                <a:solidFill>
                  <a:srgbClr val="FF0000"/>
                </a:solidFill>
                <a:latin typeface="微软雅黑" panose="020B0503020204020204" pitchFamily="34" charset="-122"/>
                <a:ea typeface="微软雅黑" panose="020B0503020204020204" pitchFamily="34" charset="-122"/>
              </a:rPr>
              <a:t>辅助</a:t>
            </a:r>
            <a:r>
              <a:rPr lang="en-US" altLang="zh-CN" sz="1400" dirty="0" smtClean="0">
                <a:latin typeface="微软雅黑" panose="020B0503020204020204" pitchFamily="34" charset="-122"/>
                <a:ea typeface="微软雅黑" panose="020B0503020204020204" pitchFamily="34" charset="-122"/>
              </a:rPr>
              <a:t>——ICT</a:t>
            </a:r>
            <a:r>
              <a:rPr lang="zh-CN" altLang="en-US" sz="1400" dirty="0" smtClean="0">
                <a:latin typeface="微软雅黑" panose="020B0503020204020204" pitchFamily="34" charset="-122"/>
                <a:ea typeface="微软雅黑" panose="020B0503020204020204" pitchFamily="34" charset="-122"/>
              </a:rPr>
              <a:t>主要是计算机成为制造业的辅助工具</a:t>
            </a:r>
          </a:p>
        </p:txBody>
      </p:sp>
      <p:sp>
        <p:nvSpPr>
          <p:cNvPr id="76" name="TextBox 75"/>
          <p:cNvSpPr txBox="1"/>
          <p:nvPr/>
        </p:nvSpPr>
        <p:spPr>
          <a:xfrm>
            <a:off x="6786578" y="4043105"/>
            <a:ext cx="1872208" cy="954107"/>
          </a:xfrm>
          <a:prstGeom prst="rect">
            <a:avLst/>
          </a:prstGeom>
          <a:noFill/>
        </p:spPr>
        <p:txBody>
          <a:bodyPr wrap="square" rtlCol="0" anchor="ctr">
            <a:spAutoFit/>
          </a:bodyPr>
          <a:lstStyle/>
          <a:p>
            <a:pPr algn="just"/>
            <a:r>
              <a:rPr lang="zh-CN" altLang="en-US" sz="1400" dirty="0" smtClean="0">
                <a:solidFill>
                  <a:srgbClr val="FF0000"/>
                </a:solidFill>
                <a:latin typeface="微软雅黑" panose="020B0503020204020204" pitchFamily="34" charset="-122"/>
                <a:ea typeface="微软雅黑" panose="020B0503020204020204" pitchFamily="34" charset="-122"/>
              </a:rPr>
              <a:t>集成</a:t>
            </a:r>
            <a:r>
              <a:rPr lang="en-US" altLang="zh-CN" sz="1400" dirty="0" smtClean="0">
                <a:latin typeface="微软雅黑" panose="020B0503020204020204" pitchFamily="34" charset="-122"/>
                <a:ea typeface="微软雅黑" panose="020B0503020204020204" pitchFamily="34" charset="-122"/>
              </a:rPr>
              <a:t>——</a:t>
            </a:r>
            <a:r>
              <a:rPr lang="zh-CN" altLang="en-US" sz="1400" dirty="0" smtClean="0">
                <a:latin typeface="微软雅黑" panose="020B0503020204020204" pitchFamily="34" charset="-122"/>
                <a:ea typeface="微软雅黑" panose="020B0503020204020204" pitchFamily="34" charset="-122"/>
              </a:rPr>
              <a:t>计算机、软件、通信、网络与制造技术相集成，生产自动化程度不断提升</a:t>
            </a:r>
          </a:p>
        </p:txBody>
      </p:sp>
      <p:sp>
        <p:nvSpPr>
          <p:cNvPr id="77" name="TextBox 76"/>
          <p:cNvSpPr txBox="1"/>
          <p:nvPr/>
        </p:nvSpPr>
        <p:spPr>
          <a:xfrm>
            <a:off x="6786578" y="5475953"/>
            <a:ext cx="1872208" cy="954107"/>
          </a:xfrm>
          <a:prstGeom prst="rect">
            <a:avLst/>
          </a:prstGeom>
          <a:noFill/>
        </p:spPr>
        <p:txBody>
          <a:bodyPr wrap="square" rtlCol="0" anchor="ctr">
            <a:spAutoFit/>
          </a:bodyPr>
          <a:lstStyle/>
          <a:p>
            <a:pPr algn="just"/>
            <a:r>
              <a:rPr lang="zh-CN" altLang="en-US" sz="1400" dirty="0" smtClean="0">
                <a:solidFill>
                  <a:srgbClr val="FF0000"/>
                </a:solidFill>
                <a:latin typeface="微软雅黑" panose="020B0503020204020204" pitchFamily="34" charset="-122"/>
                <a:ea typeface="微软雅黑" panose="020B0503020204020204" pitchFamily="34" charset="-122"/>
              </a:rPr>
              <a:t>融合</a:t>
            </a:r>
            <a:r>
              <a:rPr lang="en-US" altLang="zh-CN" sz="1400" dirty="0" smtClean="0">
                <a:latin typeface="微软雅黑" panose="020B0503020204020204" pitchFamily="34" charset="-122"/>
                <a:ea typeface="微软雅黑" panose="020B0503020204020204" pitchFamily="34" charset="-122"/>
              </a:rPr>
              <a:t>——ICT</a:t>
            </a:r>
            <a:r>
              <a:rPr lang="zh-CN" altLang="en-US" sz="1400" dirty="0" smtClean="0">
                <a:latin typeface="微软雅黑" panose="020B0503020204020204" pitchFamily="34" charset="-122"/>
                <a:ea typeface="微软雅黑" panose="020B0503020204020204" pitchFamily="34" charset="-122"/>
              </a:rPr>
              <a:t>在制造业全产业链全面融合渗透，制造的外延和生产模式全面变革</a:t>
            </a:r>
          </a:p>
        </p:txBody>
      </p:sp>
      <p:sp>
        <p:nvSpPr>
          <p:cNvPr id="78" name="矩形 77"/>
          <p:cNvSpPr/>
          <p:nvPr/>
        </p:nvSpPr>
        <p:spPr>
          <a:xfrm>
            <a:off x="251520" y="1000108"/>
            <a:ext cx="8640960" cy="1393467"/>
          </a:xfrm>
          <a:prstGeom prst="rect">
            <a:avLst/>
          </a:prstGeom>
          <a:no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575639" y="2637006"/>
            <a:ext cx="1196161" cy="307777"/>
          </a:xfrm>
          <a:prstGeom prst="rect">
            <a:avLst/>
          </a:prstGeom>
          <a:noFill/>
        </p:spPr>
        <p:txBody>
          <a:bodyPr wrap="none" rtlCol="0">
            <a:spAutoFit/>
          </a:bodyPr>
          <a:lstStyle/>
          <a:p>
            <a:r>
              <a:rPr lang="en-US" altLang="zh-CN" sz="1400" dirty="0" smtClean="0">
                <a:solidFill>
                  <a:srgbClr val="FF0000"/>
                </a:solidFill>
                <a:latin typeface="微软雅黑" panose="020B0503020204020204" pitchFamily="34" charset="-122"/>
                <a:ea typeface="微软雅黑" panose="020B0503020204020204" pitchFamily="34" charset="-122"/>
              </a:rPr>
              <a:t>ICT</a:t>
            </a:r>
            <a:r>
              <a:rPr lang="zh-CN" altLang="en-US" sz="1400" dirty="0" smtClean="0">
                <a:solidFill>
                  <a:srgbClr val="FF0000"/>
                </a:solidFill>
                <a:latin typeface="微软雅黑" panose="020B0503020204020204" pitchFamily="34" charset="-122"/>
                <a:ea typeface="微软雅黑" panose="020B0503020204020204" pitchFamily="34" charset="-122"/>
              </a:rPr>
              <a:t>技术创新</a:t>
            </a:r>
          </a:p>
        </p:txBody>
      </p:sp>
      <p:sp>
        <p:nvSpPr>
          <p:cNvPr id="80" name="TextBox 79"/>
          <p:cNvSpPr txBox="1"/>
          <p:nvPr/>
        </p:nvSpPr>
        <p:spPr>
          <a:xfrm>
            <a:off x="4354716" y="2637006"/>
            <a:ext cx="1441420" cy="307777"/>
          </a:xfrm>
          <a:prstGeom prst="rect">
            <a:avLst/>
          </a:prstGeom>
          <a:noFill/>
        </p:spPr>
        <p:txBody>
          <a:bodyPr wrap="none" rtlCol="0">
            <a:spAutoFit/>
          </a:bodyPr>
          <a:lstStyle/>
          <a:p>
            <a:r>
              <a:rPr lang="zh-CN" altLang="en-US" sz="1400" dirty="0" smtClean="0">
                <a:solidFill>
                  <a:srgbClr val="FF0000"/>
                </a:solidFill>
                <a:latin typeface="微软雅黑" panose="020B0503020204020204" pitchFamily="34" charset="-122"/>
                <a:ea typeface="微软雅黑" panose="020B0503020204020204" pitchFamily="34" charset="-122"/>
              </a:rPr>
              <a:t>制造业相应变革</a:t>
            </a:r>
          </a:p>
        </p:txBody>
      </p:sp>
      <p:sp>
        <p:nvSpPr>
          <p:cNvPr id="81" name="下箭头 80"/>
          <p:cNvSpPr/>
          <p:nvPr/>
        </p:nvSpPr>
        <p:spPr>
          <a:xfrm>
            <a:off x="7434650" y="3557052"/>
            <a:ext cx="432048" cy="432048"/>
          </a:xfrm>
          <a:prstGeom prst="downArrow">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下箭头 81"/>
          <p:cNvSpPr/>
          <p:nvPr/>
        </p:nvSpPr>
        <p:spPr>
          <a:xfrm>
            <a:off x="7434650" y="4997212"/>
            <a:ext cx="432048" cy="432048"/>
          </a:xfrm>
          <a:prstGeom prst="downArrow">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971600" y="2564998"/>
            <a:ext cx="2520280" cy="388843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矩形 83"/>
          <p:cNvSpPr/>
          <p:nvPr/>
        </p:nvSpPr>
        <p:spPr>
          <a:xfrm>
            <a:off x="3707904" y="2564998"/>
            <a:ext cx="2736304" cy="3888432"/>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下箭头 84"/>
          <p:cNvSpPr/>
          <p:nvPr/>
        </p:nvSpPr>
        <p:spPr>
          <a:xfrm rot="16200000">
            <a:off x="3537816" y="2303038"/>
            <a:ext cx="268168" cy="936104"/>
          </a:xfrm>
          <a:prstGeom prst="downArrow">
            <a:avLst/>
          </a:prstGeom>
          <a:solidFill>
            <a:srgbClr val="9E007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6" name="组合 56"/>
          <p:cNvGrpSpPr/>
          <p:nvPr/>
        </p:nvGrpSpPr>
        <p:grpSpPr>
          <a:xfrm>
            <a:off x="467544" y="3069054"/>
            <a:ext cx="216024" cy="3419138"/>
            <a:chOff x="-3564904" y="2708920"/>
            <a:chExt cx="216024" cy="3672408"/>
          </a:xfrm>
        </p:grpSpPr>
        <p:cxnSp>
          <p:nvCxnSpPr>
            <p:cNvPr id="87" name="直接箭头连接符 86"/>
            <p:cNvCxnSpPr/>
            <p:nvPr/>
          </p:nvCxnSpPr>
          <p:spPr>
            <a:xfrm>
              <a:off x="-3564904" y="2708920"/>
              <a:ext cx="0" cy="367240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3564904" y="2845624"/>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3564904" y="314096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3564904" y="350100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3564904" y="386104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3564904" y="422108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3564904" y="458112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3564904" y="494116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564904" y="5301208"/>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564904" y="5805264"/>
              <a:ext cx="21602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25374" y="142852"/>
            <a:ext cx="9169374" cy="563563"/>
          </a:xfrm>
        </p:spPr>
        <p:txBody>
          <a:bodyPr>
            <a:noAutofit/>
          </a:bodyPr>
          <a:lstStyle/>
          <a:p>
            <a:pPr eaLnBrk="1" hangingPunct="1"/>
            <a:r>
              <a:rPr lang="zh-CN" altLang="en-US" sz="3200" b="0" dirty="0" smtClean="0">
                <a:solidFill>
                  <a:srgbClr val="0000FF"/>
                </a:solidFill>
                <a:latin typeface="黑体" pitchFamily="49" charset="-122"/>
                <a:sym typeface="黑体" pitchFamily="49" charset="-122"/>
              </a:rPr>
              <a:t>（三）互联网</a:t>
            </a:r>
            <a:r>
              <a:rPr lang="en-US" altLang="zh-CN" sz="3200" b="0" dirty="0" smtClean="0">
                <a:solidFill>
                  <a:srgbClr val="0000FF"/>
                </a:solidFill>
                <a:latin typeface="黑体" pitchFamily="49" charset="-122"/>
                <a:sym typeface="黑体" pitchFamily="49" charset="-122"/>
              </a:rPr>
              <a:t>+</a:t>
            </a:r>
            <a:r>
              <a:rPr lang="zh-CN" altLang="en-US" sz="3200" b="0" dirty="0" smtClean="0">
                <a:solidFill>
                  <a:srgbClr val="0000FF"/>
                </a:solidFill>
                <a:latin typeface="黑体" pitchFamily="49" charset="-122"/>
                <a:sym typeface="黑体" pitchFamily="49" charset="-122"/>
              </a:rPr>
              <a:t>生活：深刻改变生活方式</a:t>
            </a:r>
          </a:p>
        </p:txBody>
      </p:sp>
      <p:sp>
        <p:nvSpPr>
          <p:cNvPr id="17411" name="直接连接符 41"/>
          <p:cNvSpPr>
            <a:spLocks noChangeShapeType="1"/>
          </p:cNvSpPr>
          <p:nvPr/>
        </p:nvSpPr>
        <p:spPr bwMode="auto">
          <a:xfrm flipH="1">
            <a:off x="4500563" y="620713"/>
            <a:ext cx="0" cy="3455987"/>
          </a:xfrm>
          <a:prstGeom prst="line">
            <a:avLst/>
          </a:prstGeom>
          <a:noFill/>
          <a:ln w="9525">
            <a:solidFill>
              <a:srgbClr val="0000FF"/>
            </a:solidFill>
            <a:prstDash val="dash"/>
            <a:bevel/>
            <a:headEnd/>
            <a:tailEnd/>
          </a:ln>
        </p:spPr>
        <p:txBody>
          <a:bodyPr/>
          <a:lstStyle/>
          <a:p>
            <a:endParaRPr lang="zh-CN" altLang="en-US"/>
          </a:p>
        </p:txBody>
      </p:sp>
      <p:sp>
        <p:nvSpPr>
          <p:cNvPr id="17412" name="直接连接符 41"/>
          <p:cNvSpPr>
            <a:spLocks noChangeShapeType="1"/>
          </p:cNvSpPr>
          <p:nvPr/>
        </p:nvSpPr>
        <p:spPr bwMode="auto">
          <a:xfrm flipH="1">
            <a:off x="0" y="4076700"/>
            <a:ext cx="4500563" cy="1009650"/>
          </a:xfrm>
          <a:prstGeom prst="line">
            <a:avLst/>
          </a:prstGeom>
          <a:noFill/>
          <a:ln w="9525">
            <a:solidFill>
              <a:srgbClr val="0000FF"/>
            </a:solidFill>
            <a:prstDash val="dash"/>
            <a:bevel/>
            <a:headEnd/>
            <a:tailEnd/>
          </a:ln>
        </p:spPr>
        <p:txBody>
          <a:bodyPr/>
          <a:lstStyle/>
          <a:p>
            <a:endParaRPr lang="zh-CN" altLang="en-US"/>
          </a:p>
        </p:txBody>
      </p:sp>
      <p:sp>
        <p:nvSpPr>
          <p:cNvPr id="17413" name="直接连接符 41"/>
          <p:cNvSpPr>
            <a:spLocks noChangeShapeType="1"/>
          </p:cNvSpPr>
          <p:nvPr/>
        </p:nvSpPr>
        <p:spPr bwMode="auto">
          <a:xfrm flipH="1" flipV="1">
            <a:off x="4500563" y="4076700"/>
            <a:ext cx="4606925" cy="792163"/>
          </a:xfrm>
          <a:prstGeom prst="line">
            <a:avLst/>
          </a:prstGeom>
          <a:noFill/>
          <a:ln w="9525">
            <a:solidFill>
              <a:srgbClr val="0000FF"/>
            </a:solidFill>
            <a:prstDash val="dash"/>
            <a:bevel/>
            <a:headEnd/>
            <a:tailEnd/>
          </a:ln>
        </p:spPr>
        <p:txBody>
          <a:bodyPr/>
          <a:lstStyle/>
          <a:p>
            <a:endParaRPr lang="zh-CN" altLang="en-US"/>
          </a:p>
        </p:txBody>
      </p:sp>
      <p:sp>
        <p:nvSpPr>
          <p:cNvPr id="17414" name="TextBox 14"/>
          <p:cNvSpPr>
            <a:spLocks noChangeArrowheads="1"/>
          </p:cNvSpPr>
          <p:nvPr/>
        </p:nvSpPr>
        <p:spPr bwMode="auto">
          <a:xfrm>
            <a:off x="214313" y="779459"/>
            <a:ext cx="3997325" cy="460375"/>
          </a:xfrm>
          <a:prstGeom prst="rect">
            <a:avLst/>
          </a:prstGeom>
          <a:noFill/>
          <a:ln w="9525">
            <a:noFill/>
            <a:miter lim="800000"/>
            <a:headEnd/>
            <a:tailEnd/>
          </a:ln>
        </p:spPr>
        <p:txBody>
          <a:bodyPr>
            <a:spAutoFit/>
          </a:bodyPr>
          <a:lstStyle/>
          <a:p>
            <a:pPr algn="ctr">
              <a:lnSpc>
                <a:spcPct val="120000"/>
              </a:lnSpc>
            </a:pPr>
            <a:r>
              <a:rPr lang="zh-CN" altLang="en-US" sz="2000" b="1" dirty="0">
                <a:latin typeface="微软雅黑" pitchFamily="34" charset="-122"/>
                <a:ea typeface="微软雅黑" pitchFamily="34" charset="-122"/>
                <a:sym typeface="微软雅黑" pitchFamily="34" charset="-122"/>
              </a:rPr>
              <a:t>网络购物，加速改变传统消费习惯</a:t>
            </a:r>
            <a:endParaRPr lang="zh-CN" altLang="en-US" dirty="0"/>
          </a:p>
        </p:txBody>
      </p:sp>
      <p:sp>
        <p:nvSpPr>
          <p:cNvPr id="17415" name="TextBox 17"/>
          <p:cNvSpPr>
            <a:spLocks noChangeArrowheads="1"/>
          </p:cNvSpPr>
          <p:nvPr/>
        </p:nvSpPr>
        <p:spPr bwMode="auto">
          <a:xfrm>
            <a:off x="4716463" y="779459"/>
            <a:ext cx="3997325" cy="430374"/>
          </a:xfrm>
          <a:prstGeom prst="rect">
            <a:avLst/>
          </a:prstGeom>
          <a:noFill/>
          <a:ln w="9525">
            <a:noFill/>
            <a:miter lim="800000"/>
            <a:headEnd/>
            <a:tailEnd/>
          </a:ln>
        </p:spPr>
        <p:txBody>
          <a:bodyPr>
            <a:spAutoFit/>
          </a:bodyPr>
          <a:lstStyle/>
          <a:p>
            <a:pPr algn="ctr">
              <a:lnSpc>
                <a:spcPct val="120000"/>
              </a:lnSpc>
            </a:pPr>
            <a:r>
              <a:rPr lang="zh-CN" altLang="en-US" sz="2000" b="1" dirty="0">
                <a:latin typeface="微软雅黑" pitchFamily="34" charset="-122"/>
                <a:ea typeface="微软雅黑" pitchFamily="34" charset="-122"/>
                <a:sym typeface="微软雅黑" pitchFamily="34" charset="-122"/>
              </a:rPr>
              <a:t>地图应用，不断优化人们出行选择</a:t>
            </a:r>
          </a:p>
        </p:txBody>
      </p:sp>
      <p:sp>
        <p:nvSpPr>
          <p:cNvPr id="17416" name="TextBox 18"/>
          <p:cNvSpPr>
            <a:spLocks noChangeArrowheads="1"/>
          </p:cNvSpPr>
          <p:nvPr/>
        </p:nvSpPr>
        <p:spPr bwMode="auto">
          <a:xfrm>
            <a:off x="2590800" y="4438650"/>
            <a:ext cx="3997325" cy="430374"/>
          </a:xfrm>
          <a:prstGeom prst="rect">
            <a:avLst/>
          </a:prstGeom>
          <a:noFill/>
          <a:ln w="9525">
            <a:noFill/>
            <a:miter lim="800000"/>
            <a:headEnd/>
            <a:tailEnd/>
          </a:ln>
        </p:spPr>
        <p:txBody>
          <a:bodyPr>
            <a:spAutoFit/>
          </a:bodyPr>
          <a:lstStyle/>
          <a:p>
            <a:pPr algn="ctr">
              <a:lnSpc>
                <a:spcPct val="120000"/>
              </a:lnSpc>
            </a:pPr>
            <a:r>
              <a:rPr lang="zh-CN" altLang="en-US" sz="2000" b="1" dirty="0">
                <a:latin typeface="微软雅黑" pitchFamily="34" charset="-122"/>
                <a:ea typeface="微软雅黑" pitchFamily="34" charset="-122"/>
                <a:sym typeface="微软雅黑" pitchFamily="34" charset="-122"/>
              </a:rPr>
              <a:t>社交应用，逐步影响社交习惯变迁</a:t>
            </a:r>
          </a:p>
        </p:txBody>
      </p:sp>
      <p:sp>
        <p:nvSpPr>
          <p:cNvPr id="17417" name="TextBox 25"/>
          <p:cNvSpPr>
            <a:spLocks noChangeArrowheads="1"/>
          </p:cNvSpPr>
          <p:nvPr/>
        </p:nvSpPr>
        <p:spPr bwMode="auto">
          <a:xfrm>
            <a:off x="71439" y="1255709"/>
            <a:ext cx="4214810" cy="1426031"/>
          </a:xfrm>
          <a:prstGeom prst="rect">
            <a:avLst/>
          </a:prstGeom>
          <a:noFill/>
          <a:ln w="9525">
            <a:solidFill>
              <a:schemeClr val="accent2"/>
            </a:solidFill>
            <a:miter lim="800000"/>
            <a:headEnd/>
            <a:tailEnd/>
          </a:ln>
        </p:spPr>
        <p:txBody>
          <a:bodyPr wrap="square">
            <a:spAutoFit/>
          </a:bodyPr>
          <a:lstStyle/>
          <a:p>
            <a:pPr>
              <a:lnSpc>
                <a:spcPts val="2600"/>
              </a:lnSpc>
            </a:pPr>
            <a:r>
              <a:rPr lang="zh-CN" altLang="en-US" sz="1600" dirty="0" smtClean="0">
                <a:solidFill>
                  <a:srgbClr val="000000"/>
                </a:solidFill>
                <a:latin typeface="微软雅黑" pitchFamily="34" charset="-122"/>
                <a:ea typeface="微软雅黑" pitchFamily="34" charset="-122"/>
                <a:sym typeface="微软雅黑" pitchFamily="34" charset="-122"/>
              </a:rPr>
              <a:t>截至</a:t>
            </a:r>
            <a:r>
              <a:rPr lang="en-US" altLang="zh-CN" sz="1600" dirty="0" smtClean="0">
                <a:solidFill>
                  <a:srgbClr val="000000"/>
                </a:solidFill>
                <a:latin typeface="微软雅黑" pitchFamily="34" charset="-122"/>
                <a:ea typeface="微软雅黑" pitchFamily="34" charset="-122"/>
                <a:sym typeface="微软雅黑" pitchFamily="34" charset="-122"/>
              </a:rPr>
              <a:t>2014</a:t>
            </a:r>
            <a:r>
              <a:rPr lang="zh-CN" altLang="en-US" sz="1600" dirty="0" smtClean="0">
                <a:solidFill>
                  <a:srgbClr val="000000"/>
                </a:solidFill>
                <a:latin typeface="微软雅黑" pitchFamily="34" charset="-122"/>
                <a:ea typeface="微软雅黑" pitchFamily="34" charset="-122"/>
                <a:sym typeface="微软雅黑" pitchFamily="34" charset="-122"/>
              </a:rPr>
              <a:t>年</a:t>
            </a:r>
            <a:r>
              <a:rPr lang="en-US" altLang="zh-CN" sz="1600" dirty="0" smtClean="0">
                <a:solidFill>
                  <a:srgbClr val="000000"/>
                </a:solidFill>
                <a:latin typeface="微软雅黑" pitchFamily="34" charset="-122"/>
                <a:ea typeface="微软雅黑" pitchFamily="34" charset="-122"/>
                <a:sym typeface="微软雅黑" pitchFamily="34" charset="-122"/>
              </a:rPr>
              <a:t>12</a:t>
            </a:r>
            <a:r>
              <a:rPr lang="zh-CN" altLang="en-US" sz="1600" dirty="0" smtClean="0">
                <a:solidFill>
                  <a:srgbClr val="000000"/>
                </a:solidFill>
                <a:latin typeface="微软雅黑" pitchFamily="34" charset="-122"/>
                <a:ea typeface="微软雅黑" pitchFamily="34" charset="-122"/>
                <a:sym typeface="微软雅黑" pitchFamily="34" charset="-122"/>
              </a:rPr>
              <a:t>月底，全国网络零售市场交易规模达</a:t>
            </a:r>
            <a:r>
              <a:rPr lang="en-US" altLang="zh-CN" sz="1600" b="1" dirty="0" smtClean="0">
                <a:solidFill>
                  <a:srgbClr val="FF0000"/>
                </a:solidFill>
                <a:latin typeface="微软雅黑" pitchFamily="34" charset="-122"/>
                <a:ea typeface="微软雅黑" pitchFamily="34" charset="-122"/>
                <a:sym typeface="微软雅黑" pitchFamily="34" charset="-122"/>
              </a:rPr>
              <a:t>2.6</a:t>
            </a:r>
            <a:r>
              <a:rPr lang="zh-CN" altLang="en-US" sz="1600" b="1" dirty="0" smtClean="0">
                <a:solidFill>
                  <a:srgbClr val="FF0000"/>
                </a:solidFill>
                <a:latin typeface="微软雅黑" pitchFamily="34" charset="-122"/>
                <a:ea typeface="微软雅黑" pitchFamily="34" charset="-122"/>
                <a:sym typeface="微软雅黑" pitchFamily="34" charset="-122"/>
              </a:rPr>
              <a:t>万亿元</a:t>
            </a:r>
            <a:r>
              <a:rPr lang="zh-CN" altLang="en-US" sz="1600" dirty="0" smtClean="0">
                <a:solidFill>
                  <a:srgbClr val="000000"/>
                </a:solidFill>
                <a:latin typeface="微软雅黑" pitchFamily="34" charset="-122"/>
                <a:ea typeface="微软雅黑" pitchFamily="34" charset="-122"/>
                <a:sym typeface="微软雅黑" pitchFamily="34" charset="-122"/>
              </a:rPr>
              <a:t>，同比增长</a:t>
            </a:r>
            <a:r>
              <a:rPr lang="en-US" altLang="zh-CN" sz="1600" dirty="0" smtClean="0">
                <a:solidFill>
                  <a:srgbClr val="000000"/>
                </a:solidFill>
                <a:latin typeface="微软雅黑" pitchFamily="34" charset="-122"/>
                <a:ea typeface="微软雅黑" pitchFamily="34" charset="-122"/>
                <a:sym typeface="微软雅黑" pitchFamily="34" charset="-122"/>
              </a:rPr>
              <a:t>41%</a:t>
            </a:r>
            <a:r>
              <a:rPr lang="zh-CN" altLang="en-US" sz="1600" dirty="0" smtClean="0">
                <a:solidFill>
                  <a:srgbClr val="000000"/>
                </a:solidFill>
                <a:latin typeface="微软雅黑" pitchFamily="34" charset="-122"/>
                <a:ea typeface="微软雅黑" pitchFamily="34" charset="-122"/>
                <a:sym typeface="微软雅黑" pitchFamily="34" charset="-122"/>
              </a:rPr>
              <a:t>，网络购物用户规模达到 </a:t>
            </a:r>
            <a:r>
              <a:rPr lang="en-US" altLang="zh-CN" sz="1600" b="1" dirty="0" smtClean="0">
                <a:solidFill>
                  <a:srgbClr val="FF0000"/>
                </a:solidFill>
                <a:latin typeface="微软雅黑" pitchFamily="34" charset="-122"/>
                <a:ea typeface="微软雅黑" pitchFamily="34" charset="-122"/>
                <a:sym typeface="微软雅黑" pitchFamily="34" charset="-122"/>
              </a:rPr>
              <a:t>3.61 </a:t>
            </a:r>
            <a:r>
              <a:rPr lang="zh-CN" altLang="en-US" sz="1600" b="1" dirty="0" smtClean="0">
                <a:solidFill>
                  <a:srgbClr val="FF0000"/>
                </a:solidFill>
                <a:latin typeface="微软雅黑" pitchFamily="34" charset="-122"/>
                <a:ea typeface="微软雅黑" pitchFamily="34" charset="-122"/>
                <a:sym typeface="微软雅黑" pitchFamily="34" charset="-122"/>
              </a:rPr>
              <a:t>亿</a:t>
            </a:r>
            <a:r>
              <a:rPr lang="zh-CN" altLang="en-US" sz="1600" dirty="0" smtClean="0">
                <a:solidFill>
                  <a:srgbClr val="000000"/>
                </a:solidFill>
                <a:latin typeface="微软雅黑" pitchFamily="34" charset="-122"/>
                <a:ea typeface="微软雅黑" pitchFamily="34" charset="-122"/>
                <a:sym typeface="微软雅黑" pitchFamily="34" charset="-122"/>
              </a:rPr>
              <a:t>，同比增长 </a:t>
            </a:r>
            <a:r>
              <a:rPr lang="en-US" altLang="zh-CN" sz="1600" dirty="0" smtClean="0">
                <a:solidFill>
                  <a:srgbClr val="000000"/>
                </a:solidFill>
                <a:latin typeface="微软雅黑" pitchFamily="34" charset="-122"/>
                <a:ea typeface="微软雅黑" pitchFamily="34" charset="-122"/>
                <a:sym typeface="微软雅黑" pitchFamily="34" charset="-122"/>
              </a:rPr>
              <a:t>19.7%</a:t>
            </a:r>
            <a:r>
              <a:rPr lang="zh-CN" altLang="en-US" sz="1600" dirty="0" smtClean="0">
                <a:solidFill>
                  <a:srgbClr val="000000"/>
                </a:solidFill>
                <a:latin typeface="微软雅黑" pitchFamily="34" charset="-122"/>
                <a:ea typeface="微软雅黑" pitchFamily="34" charset="-122"/>
                <a:sym typeface="微软雅黑" pitchFamily="34" charset="-122"/>
              </a:rPr>
              <a:t>，平均两人中就有一位是网购者。</a:t>
            </a:r>
            <a:endParaRPr lang="zh-CN" altLang="en-US" sz="1600" dirty="0">
              <a:solidFill>
                <a:srgbClr val="000000"/>
              </a:solidFill>
              <a:latin typeface="微软雅黑" pitchFamily="34" charset="-122"/>
              <a:ea typeface="微软雅黑" pitchFamily="34" charset="-122"/>
              <a:sym typeface="微软雅黑" pitchFamily="34" charset="-122"/>
            </a:endParaRPr>
          </a:p>
        </p:txBody>
      </p:sp>
      <p:sp>
        <p:nvSpPr>
          <p:cNvPr id="17418" name="椭圆 55"/>
          <p:cNvSpPr>
            <a:spLocks noChangeArrowheads="1"/>
          </p:cNvSpPr>
          <p:nvPr/>
        </p:nvSpPr>
        <p:spPr bwMode="auto">
          <a:xfrm>
            <a:off x="2786050" y="2643182"/>
            <a:ext cx="1282713" cy="1282706"/>
          </a:xfrm>
          <a:prstGeom prst="ellipse">
            <a:avLst/>
          </a:prstGeom>
          <a:solidFill>
            <a:srgbClr val="66CCFF"/>
          </a:solidFill>
          <a:ln w="3175">
            <a:solidFill>
              <a:srgbClr val="0070C0"/>
            </a:solidFill>
            <a:bevel/>
            <a:headEnd/>
            <a:tailEnd/>
          </a:ln>
        </p:spPr>
        <p:txBody>
          <a:bodyPr wrap="none" lIns="45720" rIns="45720" anchor="ctr"/>
          <a:lstStyle/>
          <a:p>
            <a:pPr marL="228600" indent="-228600" algn="ctr"/>
            <a:r>
              <a:rPr lang="en-US" altLang="zh-CN" b="1" dirty="0" smtClean="0">
                <a:solidFill>
                  <a:srgbClr val="000000"/>
                </a:solidFill>
                <a:latin typeface="黑体" pitchFamily="49" charset="-122"/>
                <a:ea typeface="黑体" pitchFamily="49" charset="-122"/>
                <a:sym typeface="Arial" pitchFamily="34" charset="0"/>
              </a:rPr>
              <a:t>2014</a:t>
            </a:r>
            <a:r>
              <a:rPr lang="zh-CN" altLang="en-US" b="1" dirty="0" smtClean="0">
                <a:solidFill>
                  <a:srgbClr val="000000"/>
                </a:solidFill>
                <a:latin typeface="黑体" pitchFamily="49" charset="-122"/>
                <a:ea typeface="黑体" pitchFamily="49" charset="-122"/>
                <a:sym typeface="Arial" pitchFamily="34" charset="0"/>
              </a:rPr>
              <a:t>年</a:t>
            </a:r>
            <a:endParaRPr lang="en-US" b="1" dirty="0">
              <a:solidFill>
                <a:srgbClr val="000000"/>
              </a:solidFill>
              <a:latin typeface="黑体" pitchFamily="49" charset="-122"/>
              <a:ea typeface="黑体" pitchFamily="49" charset="-122"/>
              <a:sym typeface="Arial" pitchFamily="34" charset="0"/>
            </a:endParaRPr>
          </a:p>
          <a:p>
            <a:pPr marL="228600" indent="-228600" algn="ctr"/>
            <a:r>
              <a:rPr lang="en-US" altLang="zh-CN" b="1" dirty="0" smtClean="0">
                <a:solidFill>
                  <a:srgbClr val="000000"/>
                </a:solidFill>
                <a:latin typeface="黑体" pitchFamily="49" charset="-122"/>
                <a:ea typeface="黑体" pitchFamily="49" charset="-122"/>
                <a:sym typeface="Arial" pitchFamily="34" charset="0"/>
              </a:rPr>
              <a:t>26000</a:t>
            </a:r>
            <a:r>
              <a:rPr lang="zh-CN" altLang="en-US" b="1" dirty="0">
                <a:solidFill>
                  <a:srgbClr val="000000"/>
                </a:solidFill>
                <a:latin typeface="黑体" pitchFamily="49" charset="-122"/>
                <a:ea typeface="黑体" pitchFamily="49" charset="-122"/>
                <a:sym typeface="Arial" pitchFamily="34" charset="0"/>
              </a:rPr>
              <a:t>亿</a:t>
            </a:r>
            <a:endParaRPr lang="zh-CN" altLang="en-US" dirty="0"/>
          </a:p>
        </p:txBody>
      </p:sp>
      <p:sp>
        <p:nvSpPr>
          <p:cNvPr id="17419" name="椭圆 56"/>
          <p:cNvSpPr>
            <a:spLocks noChangeArrowheads="1"/>
          </p:cNvSpPr>
          <p:nvPr/>
        </p:nvSpPr>
        <p:spPr bwMode="auto">
          <a:xfrm>
            <a:off x="34925" y="3933825"/>
            <a:ext cx="865188" cy="760413"/>
          </a:xfrm>
          <a:prstGeom prst="ellipse">
            <a:avLst/>
          </a:prstGeom>
          <a:solidFill>
            <a:srgbClr val="EE6C00"/>
          </a:solidFill>
          <a:ln w="3175">
            <a:solidFill>
              <a:schemeClr val="tx1"/>
            </a:solidFill>
            <a:bevel/>
            <a:headEnd/>
            <a:tailEnd/>
          </a:ln>
        </p:spPr>
        <p:txBody>
          <a:bodyPr wrap="none" lIns="45720" rIns="45720" anchor="ctr"/>
          <a:lstStyle/>
          <a:p>
            <a:pPr marL="228600" indent="-228600" algn="ctr"/>
            <a:r>
              <a:rPr lang="en-US" altLang="zh-CN" sz="1600" b="1">
                <a:solidFill>
                  <a:srgbClr val="000000"/>
                </a:solidFill>
                <a:latin typeface="黑体" pitchFamily="49" charset="-122"/>
                <a:ea typeface="黑体" pitchFamily="49" charset="-122"/>
                <a:sym typeface="Arial" pitchFamily="34" charset="0"/>
              </a:rPr>
              <a:t>2006</a:t>
            </a:r>
            <a:r>
              <a:rPr lang="zh-CN" altLang="en-US" sz="1600" b="1">
                <a:solidFill>
                  <a:srgbClr val="000000"/>
                </a:solidFill>
                <a:latin typeface="黑体" pitchFamily="49" charset="-122"/>
                <a:ea typeface="黑体" pitchFamily="49" charset="-122"/>
                <a:sym typeface="Arial" pitchFamily="34" charset="0"/>
              </a:rPr>
              <a:t>年</a:t>
            </a:r>
            <a:endParaRPr lang="en-US" sz="1600" b="1">
              <a:solidFill>
                <a:srgbClr val="000000"/>
              </a:solidFill>
              <a:latin typeface="黑体" pitchFamily="49" charset="-122"/>
              <a:ea typeface="黑体" pitchFamily="49" charset="-122"/>
              <a:sym typeface="Arial" pitchFamily="34" charset="0"/>
            </a:endParaRPr>
          </a:p>
          <a:p>
            <a:pPr marL="228600" indent="-228600" algn="ctr"/>
            <a:r>
              <a:rPr lang="en-US" altLang="zh-CN" sz="1600" b="1">
                <a:solidFill>
                  <a:srgbClr val="000000"/>
                </a:solidFill>
                <a:latin typeface="黑体" pitchFamily="49" charset="-122"/>
                <a:ea typeface="黑体" pitchFamily="49" charset="-122"/>
                <a:sym typeface="Arial" pitchFamily="34" charset="0"/>
              </a:rPr>
              <a:t>263</a:t>
            </a:r>
            <a:r>
              <a:rPr lang="zh-CN" altLang="en-US" sz="1600" b="1">
                <a:solidFill>
                  <a:srgbClr val="000000"/>
                </a:solidFill>
                <a:latin typeface="黑体" pitchFamily="49" charset="-122"/>
                <a:ea typeface="黑体" pitchFamily="49" charset="-122"/>
                <a:sym typeface="Arial" pitchFamily="34" charset="0"/>
              </a:rPr>
              <a:t>亿</a:t>
            </a:r>
            <a:endParaRPr lang="zh-CN" altLang="en-US"/>
          </a:p>
        </p:txBody>
      </p:sp>
      <p:sp>
        <p:nvSpPr>
          <p:cNvPr id="17420" name="椭圆 62"/>
          <p:cNvSpPr>
            <a:spLocks noChangeArrowheads="1"/>
          </p:cNvSpPr>
          <p:nvPr/>
        </p:nvSpPr>
        <p:spPr bwMode="auto">
          <a:xfrm>
            <a:off x="1357289" y="3500438"/>
            <a:ext cx="982685" cy="936625"/>
          </a:xfrm>
          <a:prstGeom prst="ellipse">
            <a:avLst/>
          </a:prstGeom>
          <a:solidFill>
            <a:srgbClr val="EE6C00"/>
          </a:solidFill>
          <a:ln w="3175">
            <a:solidFill>
              <a:schemeClr val="tx1"/>
            </a:solidFill>
            <a:bevel/>
            <a:headEnd/>
            <a:tailEnd/>
          </a:ln>
        </p:spPr>
        <p:txBody>
          <a:bodyPr wrap="none" lIns="45720" rIns="45720" anchor="ctr"/>
          <a:lstStyle/>
          <a:p>
            <a:pPr marL="228600" indent="-228600" algn="ctr"/>
            <a:r>
              <a:rPr lang="en-US" altLang="zh-CN" sz="1600" b="1">
                <a:solidFill>
                  <a:srgbClr val="000000"/>
                </a:solidFill>
                <a:latin typeface="黑体" pitchFamily="49" charset="-122"/>
                <a:ea typeface="黑体" pitchFamily="49" charset="-122"/>
                <a:sym typeface="Arial" pitchFamily="34" charset="0"/>
              </a:rPr>
              <a:t>2010</a:t>
            </a:r>
            <a:r>
              <a:rPr lang="zh-CN" altLang="en-US" sz="1600" b="1">
                <a:solidFill>
                  <a:srgbClr val="000000"/>
                </a:solidFill>
                <a:latin typeface="黑体" pitchFamily="49" charset="-122"/>
                <a:ea typeface="黑体" pitchFamily="49" charset="-122"/>
                <a:sym typeface="Arial" pitchFamily="34" charset="0"/>
              </a:rPr>
              <a:t>年</a:t>
            </a:r>
            <a:endParaRPr lang="en-US" sz="1600" b="1">
              <a:solidFill>
                <a:srgbClr val="000000"/>
              </a:solidFill>
              <a:latin typeface="黑体" pitchFamily="49" charset="-122"/>
              <a:ea typeface="黑体" pitchFamily="49" charset="-122"/>
              <a:sym typeface="Arial" pitchFamily="34" charset="0"/>
            </a:endParaRPr>
          </a:p>
          <a:p>
            <a:pPr marL="228600" indent="-228600" algn="ctr"/>
            <a:r>
              <a:rPr lang="en-US" altLang="zh-CN" sz="1600" b="1">
                <a:solidFill>
                  <a:srgbClr val="000000"/>
                </a:solidFill>
                <a:latin typeface="黑体" pitchFamily="49" charset="-122"/>
                <a:ea typeface="黑体" pitchFamily="49" charset="-122"/>
                <a:sym typeface="Arial" pitchFamily="34" charset="0"/>
              </a:rPr>
              <a:t>5000</a:t>
            </a:r>
            <a:r>
              <a:rPr lang="zh-CN" altLang="en-US" sz="1600" b="1">
                <a:solidFill>
                  <a:srgbClr val="000000"/>
                </a:solidFill>
                <a:latin typeface="黑体" pitchFamily="49" charset="-122"/>
                <a:ea typeface="黑体" pitchFamily="49" charset="-122"/>
                <a:sym typeface="Arial" pitchFamily="34" charset="0"/>
              </a:rPr>
              <a:t>亿</a:t>
            </a:r>
            <a:endParaRPr lang="zh-CN" altLang="en-US"/>
          </a:p>
        </p:txBody>
      </p:sp>
      <p:sp>
        <p:nvSpPr>
          <p:cNvPr id="17421" name="Freeform 14"/>
          <p:cNvSpPr>
            <a:spLocks/>
          </p:cNvSpPr>
          <p:nvPr/>
        </p:nvSpPr>
        <p:spPr bwMode="auto">
          <a:xfrm>
            <a:off x="179388" y="3714752"/>
            <a:ext cx="3892546" cy="1082673"/>
          </a:xfrm>
          <a:custGeom>
            <a:avLst/>
            <a:gdLst>
              <a:gd name="T0" fmla="*/ 6089 w 1845"/>
              <a:gd name="T1" fmla="*/ 1046788 h 1452"/>
              <a:gd name="T2" fmla="*/ 184708 w 1845"/>
              <a:gd name="T3" fmla="*/ 1022997 h 1452"/>
              <a:gd name="T4" fmla="*/ 399863 w 1845"/>
              <a:gd name="T5" fmla="*/ 996976 h 1452"/>
              <a:gd name="T6" fmla="*/ 596750 w 1845"/>
              <a:gd name="T7" fmla="*/ 969468 h 1452"/>
              <a:gd name="T8" fmla="*/ 836262 w 1845"/>
              <a:gd name="T9" fmla="*/ 936013 h 1452"/>
              <a:gd name="T10" fmla="*/ 1092012 w 1845"/>
              <a:gd name="T11" fmla="*/ 894379 h 1452"/>
              <a:gd name="T12" fmla="*/ 1280780 w 1845"/>
              <a:gd name="T13" fmla="*/ 854976 h 1452"/>
              <a:gd name="T14" fmla="*/ 1483757 w 1845"/>
              <a:gd name="T15" fmla="*/ 812599 h 1452"/>
              <a:gd name="T16" fmla="*/ 1717179 w 1845"/>
              <a:gd name="T17" fmla="*/ 761300 h 1452"/>
              <a:gd name="T18" fmla="*/ 1944513 w 1845"/>
              <a:gd name="T19" fmla="*/ 704054 h 1452"/>
              <a:gd name="T20" fmla="*/ 2074417 w 1845"/>
              <a:gd name="T21" fmla="*/ 667625 h 1452"/>
              <a:gd name="T22" fmla="*/ 2218531 w 1845"/>
              <a:gd name="T23" fmla="*/ 625248 h 1452"/>
              <a:gd name="T24" fmla="*/ 2356555 w 1845"/>
              <a:gd name="T25" fmla="*/ 585844 h 1452"/>
              <a:gd name="T26" fmla="*/ 2468192 w 1845"/>
              <a:gd name="T27" fmla="*/ 549415 h 1452"/>
              <a:gd name="T28" fmla="*/ 2583888 w 1845"/>
              <a:gd name="T29" fmla="*/ 510755 h 1452"/>
              <a:gd name="T30" fmla="*/ 2734090 w 1845"/>
              <a:gd name="T31" fmla="*/ 455739 h 1452"/>
              <a:gd name="T32" fmla="*/ 2866025 w 1845"/>
              <a:gd name="T33" fmla="*/ 405184 h 1452"/>
              <a:gd name="T34" fmla="*/ 2989841 w 1845"/>
              <a:gd name="T35" fmla="*/ 350912 h 1452"/>
              <a:gd name="T36" fmla="*/ 3101477 w 1845"/>
              <a:gd name="T37" fmla="*/ 304074 h 1452"/>
              <a:gd name="T38" fmla="*/ 3188757 w 1845"/>
              <a:gd name="T39" fmla="*/ 259467 h 1452"/>
              <a:gd name="T40" fmla="*/ 3269948 w 1845"/>
              <a:gd name="T41" fmla="*/ 217090 h 1452"/>
              <a:gd name="T42" fmla="*/ 3359257 w 1845"/>
              <a:gd name="T43" fmla="*/ 170995 h 1452"/>
              <a:gd name="T44" fmla="*/ 3430299 w 1845"/>
              <a:gd name="T45" fmla="*/ 136053 h 1452"/>
              <a:gd name="T46" fmla="*/ 3261829 w 1845"/>
              <a:gd name="T47" fmla="*/ 150922 h 1452"/>
              <a:gd name="T48" fmla="*/ 3742882 w 1845"/>
              <a:gd name="T49" fmla="*/ 0 h 1452"/>
              <a:gd name="T50" fmla="*/ 3543966 w 1845"/>
              <a:gd name="T51" fmla="*/ 226011 h 1452"/>
              <a:gd name="T52" fmla="*/ 3521638 w 1845"/>
              <a:gd name="T53" fmla="*/ 162817 h 1452"/>
              <a:gd name="T54" fmla="*/ 3430299 w 1845"/>
              <a:gd name="T55" fmla="*/ 211142 h 1452"/>
              <a:gd name="T56" fmla="*/ 3349108 w 1845"/>
              <a:gd name="T57" fmla="*/ 253519 h 1452"/>
              <a:gd name="T58" fmla="*/ 3269948 w 1845"/>
              <a:gd name="T59" fmla="*/ 295896 h 1452"/>
              <a:gd name="T60" fmla="*/ 3174549 w 1845"/>
              <a:gd name="T61" fmla="*/ 344221 h 1452"/>
              <a:gd name="T62" fmla="*/ 3073061 w 1845"/>
              <a:gd name="T63" fmla="*/ 388828 h 1452"/>
              <a:gd name="T64" fmla="*/ 2963454 w 1845"/>
              <a:gd name="T65" fmla="*/ 434179 h 1452"/>
              <a:gd name="T66" fmla="*/ 2811221 w 1845"/>
              <a:gd name="T67" fmla="*/ 494399 h 1452"/>
              <a:gd name="T68" fmla="*/ 2677257 w 1845"/>
              <a:gd name="T69" fmla="*/ 539750 h 1452"/>
              <a:gd name="T70" fmla="*/ 2541263 w 1845"/>
              <a:gd name="T71" fmla="*/ 585844 h 1452"/>
              <a:gd name="T72" fmla="*/ 2409329 w 1845"/>
              <a:gd name="T73" fmla="*/ 625248 h 1452"/>
              <a:gd name="T74" fmla="*/ 2299721 w 1845"/>
              <a:gd name="T75" fmla="*/ 658703 h 1452"/>
              <a:gd name="T76" fmla="*/ 2147489 w 1845"/>
              <a:gd name="T77" fmla="*/ 704054 h 1452"/>
              <a:gd name="T78" fmla="*/ 1972929 w 1845"/>
              <a:gd name="T79" fmla="*/ 749405 h 1452"/>
              <a:gd name="T80" fmla="*/ 1828816 w 1845"/>
              <a:gd name="T81" fmla="*/ 785834 h 1452"/>
              <a:gd name="T82" fmla="*/ 1680643 w 1845"/>
              <a:gd name="T83" fmla="*/ 818547 h 1452"/>
              <a:gd name="T84" fmla="*/ 1550739 w 1845"/>
              <a:gd name="T85" fmla="*/ 852002 h 1452"/>
              <a:gd name="T86" fmla="*/ 1382268 w 1845"/>
              <a:gd name="T87" fmla="*/ 888432 h 1452"/>
              <a:gd name="T88" fmla="*/ 1207709 w 1845"/>
              <a:gd name="T89" fmla="*/ 924117 h 1452"/>
              <a:gd name="T90" fmla="*/ 1018941 w 1845"/>
              <a:gd name="T91" fmla="*/ 963521 h 1452"/>
              <a:gd name="T92" fmla="*/ 844381 w 1845"/>
              <a:gd name="T93" fmla="*/ 990285 h 1452"/>
              <a:gd name="T94" fmla="*/ 631256 w 1845"/>
              <a:gd name="T95" fmla="*/ 1021510 h 1452"/>
              <a:gd name="T96" fmla="*/ 462786 w 1845"/>
              <a:gd name="T97" fmla="*/ 1043814 h 1452"/>
              <a:gd name="T98" fmla="*/ 306494 w 1845"/>
              <a:gd name="T99" fmla="*/ 1063887 h 1452"/>
              <a:gd name="T100" fmla="*/ 196887 w 1845"/>
              <a:gd name="T101" fmla="*/ 1078757 h 1452"/>
              <a:gd name="T102" fmla="*/ 0 w 1845"/>
              <a:gd name="T103" fmla="*/ 1078757 h 1452"/>
              <a:gd name="T104" fmla="*/ 6089 w 1845"/>
              <a:gd name="T105" fmla="*/ 1046788 h 145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45"/>
              <a:gd name="T160" fmla="*/ 0 h 1452"/>
              <a:gd name="T161" fmla="*/ 1845 w 1845"/>
              <a:gd name="T162" fmla="*/ 1452 h 145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45" h="1452">
                <a:moveTo>
                  <a:pt x="3" y="1408"/>
                </a:moveTo>
                <a:lnTo>
                  <a:pt x="91" y="1376"/>
                </a:lnTo>
                <a:lnTo>
                  <a:pt x="197" y="1341"/>
                </a:lnTo>
                <a:lnTo>
                  <a:pt x="294" y="1304"/>
                </a:lnTo>
                <a:lnTo>
                  <a:pt x="412" y="1259"/>
                </a:lnTo>
                <a:lnTo>
                  <a:pt x="538" y="1203"/>
                </a:lnTo>
                <a:lnTo>
                  <a:pt x="631" y="1150"/>
                </a:lnTo>
                <a:lnTo>
                  <a:pt x="731" y="1093"/>
                </a:lnTo>
                <a:lnTo>
                  <a:pt x="846" y="1024"/>
                </a:lnTo>
                <a:lnTo>
                  <a:pt x="958" y="947"/>
                </a:lnTo>
                <a:lnTo>
                  <a:pt x="1022" y="898"/>
                </a:lnTo>
                <a:lnTo>
                  <a:pt x="1093" y="841"/>
                </a:lnTo>
                <a:lnTo>
                  <a:pt x="1161" y="788"/>
                </a:lnTo>
                <a:lnTo>
                  <a:pt x="1216" y="739"/>
                </a:lnTo>
                <a:lnTo>
                  <a:pt x="1273" y="687"/>
                </a:lnTo>
                <a:lnTo>
                  <a:pt x="1347" y="613"/>
                </a:lnTo>
                <a:lnTo>
                  <a:pt x="1412" y="545"/>
                </a:lnTo>
                <a:lnTo>
                  <a:pt x="1473" y="472"/>
                </a:lnTo>
                <a:lnTo>
                  <a:pt x="1528" y="409"/>
                </a:lnTo>
                <a:lnTo>
                  <a:pt x="1571" y="349"/>
                </a:lnTo>
                <a:lnTo>
                  <a:pt x="1611" y="292"/>
                </a:lnTo>
                <a:lnTo>
                  <a:pt x="1655" y="230"/>
                </a:lnTo>
                <a:lnTo>
                  <a:pt x="1690" y="183"/>
                </a:lnTo>
                <a:lnTo>
                  <a:pt x="1607" y="203"/>
                </a:lnTo>
                <a:lnTo>
                  <a:pt x="1844" y="0"/>
                </a:lnTo>
                <a:lnTo>
                  <a:pt x="1746" y="304"/>
                </a:lnTo>
                <a:lnTo>
                  <a:pt x="1735" y="219"/>
                </a:lnTo>
                <a:lnTo>
                  <a:pt x="1690" y="284"/>
                </a:lnTo>
                <a:lnTo>
                  <a:pt x="1650" y="341"/>
                </a:lnTo>
                <a:lnTo>
                  <a:pt x="1611" y="398"/>
                </a:lnTo>
                <a:lnTo>
                  <a:pt x="1564" y="463"/>
                </a:lnTo>
                <a:lnTo>
                  <a:pt x="1514" y="523"/>
                </a:lnTo>
                <a:lnTo>
                  <a:pt x="1460" y="584"/>
                </a:lnTo>
                <a:lnTo>
                  <a:pt x="1385" y="665"/>
                </a:lnTo>
                <a:lnTo>
                  <a:pt x="1319" y="726"/>
                </a:lnTo>
                <a:lnTo>
                  <a:pt x="1252" y="788"/>
                </a:lnTo>
                <a:lnTo>
                  <a:pt x="1187" y="841"/>
                </a:lnTo>
                <a:lnTo>
                  <a:pt x="1133" y="886"/>
                </a:lnTo>
                <a:lnTo>
                  <a:pt x="1058" y="947"/>
                </a:lnTo>
                <a:lnTo>
                  <a:pt x="972" y="1008"/>
                </a:lnTo>
                <a:lnTo>
                  <a:pt x="901" y="1057"/>
                </a:lnTo>
                <a:lnTo>
                  <a:pt x="828" y="1101"/>
                </a:lnTo>
                <a:lnTo>
                  <a:pt x="764" y="1146"/>
                </a:lnTo>
                <a:lnTo>
                  <a:pt x="681" y="1195"/>
                </a:lnTo>
                <a:lnTo>
                  <a:pt x="595" y="1243"/>
                </a:lnTo>
                <a:lnTo>
                  <a:pt x="502" y="1296"/>
                </a:lnTo>
                <a:lnTo>
                  <a:pt x="416" y="1332"/>
                </a:lnTo>
                <a:lnTo>
                  <a:pt x="311" y="1374"/>
                </a:lnTo>
                <a:lnTo>
                  <a:pt x="228" y="1404"/>
                </a:lnTo>
                <a:lnTo>
                  <a:pt x="151" y="1431"/>
                </a:lnTo>
                <a:lnTo>
                  <a:pt x="97" y="1451"/>
                </a:lnTo>
                <a:lnTo>
                  <a:pt x="0" y="1451"/>
                </a:lnTo>
                <a:lnTo>
                  <a:pt x="3" y="1408"/>
                </a:lnTo>
              </a:path>
            </a:pathLst>
          </a:custGeom>
          <a:gradFill rotWithShape="0">
            <a:gsLst>
              <a:gs pos="0">
                <a:srgbClr val="F2A733"/>
              </a:gs>
              <a:gs pos="100000">
                <a:srgbClr val="EF9100"/>
              </a:gs>
            </a:gsLst>
            <a:lin ang="18900000" scaled="1"/>
          </a:gradFill>
          <a:ln w="9525" cap="rnd">
            <a:solidFill>
              <a:srgbClr val="000000"/>
            </a:solidFill>
            <a:bevel/>
            <a:headEnd/>
            <a:tailEnd/>
          </a:ln>
        </p:spPr>
        <p:txBody>
          <a:bodyPr/>
          <a:lstStyle/>
          <a:p>
            <a:pPr algn="ctr"/>
            <a:endParaRPr lang="zh-CN" altLang="zh-CN" sz="1200">
              <a:solidFill>
                <a:srgbClr val="000000"/>
              </a:solidFill>
              <a:ea typeface="黑体" pitchFamily="49" charset="-122"/>
            </a:endParaRPr>
          </a:p>
        </p:txBody>
      </p:sp>
      <p:sp>
        <p:nvSpPr>
          <p:cNvPr id="17422" name="TextBox 30"/>
          <p:cNvSpPr>
            <a:spLocks noChangeArrowheads="1"/>
          </p:cNvSpPr>
          <p:nvPr/>
        </p:nvSpPr>
        <p:spPr bwMode="auto">
          <a:xfrm>
            <a:off x="71406" y="2876132"/>
            <a:ext cx="2749538" cy="338554"/>
          </a:xfrm>
          <a:prstGeom prst="rect">
            <a:avLst/>
          </a:prstGeom>
          <a:noFill/>
          <a:ln w="9525">
            <a:noFill/>
            <a:miter lim="800000"/>
            <a:headEnd/>
            <a:tailEnd/>
          </a:ln>
        </p:spPr>
        <p:txBody>
          <a:bodyPr wrap="square">
            <a:spAutoFit/>
          </a:bodyPr>
          <a:lstStyle/>
          <a:p>
            <a:pPr algn="ctr"/>
            <a:r>
              <a:rPr lang="zh-CN" altLang="en-US" sz="1600" b="1" dirty="0">
                <a:solidFill>
                  <a:srgbClr val="FF0000"/>
                </a:solidFill>
                <a:latin typeface="黑体" pitchFamily="49" charset="-122"/>
                <a:ea typeface="黑体" pitchFamily="49" charset="-122"/>
                <a:sym typeface="黑体" pitchFamily="49" charset="-122"/>
              </a:rPr>
              <a:t>网络</a:t>
            </a:r>
            <a:r>
              <a:rPr lang="zh-CN" altLang="en-US" sz="1600" b="1" dirty="0" smtClean="0">
                <a:solidFill>
                  <a:srgbClr val="FF0000"/>
                </a:solidFill>
                <a:latin typeface="黑体" pitchFamily="49" charset="-122"/>
                <a:ea typeface="黑体" pitchFamily="49" charset="-122"/>
                <a:sym typeface="黑体" pitchFamily="49" charset="-122"/>
              </a:rPr>
              <a:t>零售额</a:t>
            </a:r>
            <a:r>
              <a:rPr lang="en-US" altLang="zh-CN" sz="1600" b="1" dirty="0" smtClean="0">
                <a:solidFill>
                  <a:srgbClr val="FF0000"/>
                </a:solidFill>
                <a:latin typeface="黑体" pitchFamily="49" charset="-122"/>
                <a:ea typeface="黑体" pitchFamily="49" charset="-122"/>
                <a:sym typeface="黑体" pitchFamily="49" charset="-122"/>
              </a:rPr>
              <a:t>8</a:t>
            </a:r>
            <a:r>
              <a:rPr lang="zh-CN" altLang="en-US" sz="1600" b="1" dirty="0" smtClean="0">
                <a:solidFill>
                  <a:srgbClr val="FF0000"/>
                </a:solidFill>
                <a:latin typeface="黑体" pitchFamily="49" charset="-122"/>
                <a:ea typeface="黑体" pitchFamily="49" charset="-122"/>
                <a:sym typeface="黑体" pitchFamily="49" charset="-122"/>
              </a:rPr>
              <a:t>年增长近</a:t>
            </a:r>
            <a:r>
              <a:rPr lang="en-US" altLang="zh-CN" sz="1600" b="1" dirty="0" smtClean="0">
                <a:solidFill>
                  <a:srgbClr val="FF0000"/>
                </a:solidFill>
                <a:latin typeface="黑体" pitchFamily="49" charset="-122"/>
                <a:ea typeface="黑体" pitchFamily="49" charset="-122"/>
                <a:sym typeface="黑体" pitchFamily="49" charset="-122"/>
              </a:rPr>
              <a:t>100</a:t>
            </a:r>
            <a:r>
              <a:rPr lang="zh-CN" altLang="en-US" sz="1600" b="1" dirty="0" smtClean="0">
                <a:solidFill>
                  <a:srgbClr val="FF0000"/>
                </a:solidFill>
                <a:latin typeface="黑体" pitchFamily="49" charset="-122"/>
                <a:ea typeface="黑体" pitchFamily="49" charset="-122"/>
                <a:sym typeface="黑体" pitchFamily="49" charset="-122"/>
              </a:rPr>
              <a:t>倍</a:t>
            </a:r>
            <a:endParaRPr lang="zh-CN" altLang="en-US" sz="1600" b="1" dirty="0">
              <a:solidFill>
                <a:srgbClr val="FF0000"/>
              </a:solidFill>
              <a:latin typeface="黑体" pitchFamily="49" charset="-122"/>
              <a:ea typeface="黑体" pitchFamily="49" charset="-122"/>
              <a:sym typeface="黑体" pitchFamily="49" charset="-122"/>
            </a:endParaRPr>
          </a:p>
        </p:txBody>
      </p:sp>
      <p:sp>
        <p:nvSpPr>
          <p:cNvPr id="17423" name="TextBox 25"/>
          <p:cNvSpPr>
            <a:spLocks noChangeArrowheads="1"/>
          </p:cNvSpPr>
          <p:nvPr/>
        </p:nvSpPr>
        <p:spPr bwMode="auto">
          <a:xfrm>
            <a:off x="4606925" y="1239834"/>
            <a:ext cx="4429125" cy="1760538"/>
          </a:xfrm>
          <a:prstGeom prst="rect">
            <a:avLst/>
          </a:prstGeom>
          <a:noFill/>
          <a:ln w="9525">
            <a:solidFill>
              <a:schemeClr val="accent2"/>
            </a:solidFill>
            <a:miter lim="800000"/>
            <a:headEnd/>
            <a:tailEnd/>
          </a:ln>
        </p:spPr>
        <p:txBody>
          <a:bodyPr>
            <a:spAutoFit/>
          </a:bodyPr>
          <a:lstStyle/>
          <a:p>
            <a:pPr>
              <a:lnSpc>
                <a:spcPts val="2600"/>
              </a:lnSpc>
            </a:pPr>
            <a:r>
              <a:rPr lang="zh-CN" altLang="en-US" sz="1600" dirty="0">
                <a:solidFill>
                  <a:srgbClr val="000000"/>
                </a:solidFill>
                <a:latin typeface="微软雅黑" pitchFamily="34" charset="-122"/>
                <a:ea typeface="微软雅黑" pitchFamily="34" charset="-122"/>
                <a:sym typeface="微软雅黑" pitchFamily="34" charset="-122"/>
              </a:rPr>
              <a:t>地图应用为用户提供了路径规划、导航、查找商户位置、查找公交路线、打车等一系列实用功能</a:t>
            </a:r>
            <a:r>
              <a:rPr lang="zh-CN" altLang="en-US" sz="1600" dirty="0" smtClean="0">
                <a:solidFill>
                  <a:srgbClr val="000000"/>
                </a:solidFill>
                <a:latin typeface="微软雅黑" pitchFamily="34" charset="-122"/>
                <a:ea typeface="微软雅黑" pitchFamily="34" charset="-122"/>
                <a:sym typeface="微软雅黑" pitchFamily="34" charset="-122"/>
              </a:rPr>
              <a:t>。截至</a:t>
            </a:r>
            <a:r>
              <a:rPr lang="en-US" altLang="zh-CN" sz="1600" dirty="0" smtClean="0">
                <a:solidFill>
                  <a:srgbClr val="000000"/>
                </a:solidFill>
                <a:latin typeface="微软雅黑" pitchFamily="34" charset="-122"/>
                <a:ea typeface="微软雅黑" pitchFamily="34" charset="-122"/>
                <a:sym typeface="微软雅黑" pitchFamily="34" charset="-122"/>
              </a:rPr>
              <a:t>2014</a:t>
            </a:r>
            <a:r>
              <a:rPr lang="zh-CN" altLang="en-US" sz="1600" dirty="0" smtClean="0">
                <a:solidFill>
                  <a:srgbClr val="000000"/>
                </a:solidFill>
                <a:latin typeface="微软雅黑" pitchFamily="34" charset="-122"/>
                <a:ea typeface="微软雅黑" pitchFamily="34" charset="-122"/>
                <a:sym typeface="微软雅黑" pitchFamily="34" charset="-122"/>
              </a:rPr>
              <a:t>年</a:t>
            </a:r>
            <a:r>
              <a:rPr lang="en-US" altLang="zh-CN" sz="1600" dirty="0" smtClean="0">
                <a:solidFill>
                  <a:srgbClr val="000000"/>
                </a:solidFill>
                <a:latin typeface="微软雅黑" pitchFamily="34" charset="-122"/>
                <a:ea typeface="微软雅黑" pitchFamily="34" charset="-122"/>
                <a:sym typeface="微软雅黑" pitchFamily="34" charset="-122"/>
              </a:rPr>
              <a:t>6</a:t>
            </a:r>
            <a:r>
              <a:rPr lang="zh-CN" altLang="en-US" sz="1600" dirty="0" smtClean="0">
                <a:solidFill>
                  <a:srgbClr val="000000"/>
                </a:solidFill>
                <a:latin typeface="微软雅黑" pitchFamily="34" charset="-122"/>
                <a:ea typeface="微软雅黑" pitchFamily="34" charset="-122"/>
                <a:sym typeface="微软雅黑" pitchFamily="34" charset="-122"/>
              </a:rPr>
              <a:t>月，我国手机地图用户在手机网民中的渗透率达</a:t>
            </a:r>
            <a:r>
              <a:rPr lang="en-US" altLang="zh-CN" sz="1600" b="1" dirty="0" smtClean="0">
                <a:solidFill>
                  <a:srgbClr val="FF0000"/>
                </a:solidFill>
                <a:latin typeface="微软雅黑" pitchFamily="34" charset="-122"/>
                <a:ea typeface="微软雅黑" pitchFamily="34" charset="-122"/>
                <a:sym typeface="微软雅黑" pitchFamily="34" charset="-122"/>
              </a:rPr>
              <a:t>46.9%</a:t>
            </a:r>
            <a:r>
              <a:rPr lang="zh-CN" altLang="en-US" sz="1600" dirty="0" smtClean="0">
                <a:solidFill>
                  <a:srgbClr val="000000"/>
                </a:solidFill>
                <a:latin typeface="微软雅黑" pitchFamily="34" charset="-122"/>
                <a:ea typeface="微软雅黑" pitchFamily="34" charset="-122"/>
                <a:sym typeface="微软雅黑" pitchFamily="34" charset="-122"/>
              </a:rPr>
              <a:t>，同比增长</a:t>
            </a:r>
            <a:r>
              <a:rPr lang="en-US" altLang="zh-CN" sz="1600" dirty="0" smtClean="0">
                <a:solidFill>
                  <a:srgbClr val="000000"/>
                </a:solidFill>
                <a:latin typeface="微软雅黑" pitchFamily="34" charset="-122"/>
                <a:ea typeface="微软雅黑" pitchFamily="34" charset="-122"/>
                <a:sym typeface="微软雅黑" pitchFamily="34" charset="-122"/>
              </a:rPr>
              <a:t>11.5</a:t>
            </a:r>
            <a:r>
              <a:rPr lang="zh-CN" altLang="en-US" sz="1600" dirty="0" smtClean="0">
                <a:solidFill>
                  <a:srgbClr val="000000"/>
                </a:solidFill>
                <a:latin typeface="微软雅黑" pitchFamily="34" charset="-122"/>
                <a:ea typeface="微软雅黑" pitchFamily="34" charset="-122"/>
                <a:sym typeface="微软雅黑" pitchFamily="34" charset="-122"/>
              </a:rPr>
              <a:t>个百分点。</a:t>
            </a:r>
            <a:endParaRPr lang="zh-CN" altLang="en-US" sz="1600" dirty="0">
              <a:solidFill>
                <a:srgbClr val="000000"/>
              </a:solidFill>
              <a:latin typeface="微软雅黑" pitchFamily="34" charset="-122"/>
              <a:ea typeface="微软雅黑" pitchFamily="34" charset="-122"/>
              <a:sym typeface="微软雅黑" pitchFamily="34" charset="-122"/>
            </a:endParaRPr>
          </a:p>
        </p:txBody>
      </p:sp>
      <p:sp>
        <p:nvSpPr>
          <p:cNvPr id="17425" name="矩形 38"/>
          <p:cNvSpPr>
            <a:spLocks noChangeArrowheads="1"/>
          </p:cNvSpPr>
          <p:nvPr/>
        </p:nvSpPr>
        <p:spPr bwMode="auto">
          <a:xfrm>
            <a:off x="4643438" y="3000375"/>
            <a:ext cx="3384550" cy="1076325"/>
          </a:xfrm>
          <a:prstGeom prst="rect">
            <a:avLst/>
          </a:prstGeom>
          <a:noFill/>
          <a:ln w="9525">
            <a:noFill/>
            <a:miter lim="800000"/>
            <a:headEnd/>
            <a:tailEnd/>
          </a:ln>
        </p:spPr>
        <p:txBody>
          <a:bodyPr>
            <a:spAutoFit/>
          </a:bodyPr>
          <a:lstStyle/>
          <a:p>
            <a:pPr>
              <a:buFont typeface="Wingdings" pitchFamily="2" charset="2"/>
              <a:buChar char="u"/>
            </a:pPr>
            <a:r>
              <a:rPr lang="en-US" altLang="zh-CN" sz="1600" dirty="0">
                <a:solidFill>
                  <a:srgbClr val="000000"/>
                </a:solidFill>
                <a:latin typeface="黑体" pitchFamily="49" charset="-122"/>
                <a:ea typeface="黑体" pitchFamily="49" charset="-122"/>
                <a:sym typeface="黑体" pitchFamily="49" charset="-122"/>
              </a:rPr>
              <a:t> </a:t>
            </a:r>
            <a:r>
              <a:rPr lang="en-US" altLang="zh-CN" sz="1600" b="1" dirty="0" smtClean="0">
                <a:solidFill>
                  <a:srgbClr val="000000"/>
                </a:solidFill>
                <a:latin typeface="黑体" pitchFamily="49" charset="-122"/>
                <a:ea typeface="黑体" pitchFamily="49" charset="-122"/>
                <a:sym typeface="黑体" pitchFamily="49" charset="-122"/>
              </a:rPr>
              <a:t>3500</a:t>
            </a:r>
            <a:r>
              <a:rPr lang="zh-CN" altLang="en-US" sz="1600" b="1" dirty="0">
                <a:solidFill>
                  <a:srgbClr val="000000"/>
                </a:solidFill>
                <a:latin typeface="黑体" pitchFamily="49" charset="-122"/>
                <a:ea typeface="黑体" pitchFamily="49" charset="-122"/>
                <a:sym typeface="黑体" pitchFamily="49" charset="-122"/>
              </a:rPr>
              <a:t>万</a:t>
            </a:r>
            <a:r>
              <a:rPr lang="zh-CN" altLang="en-US" sz="1600" dirty="0">
                <a:solidFill>
                  <a:srgbClr val="000000"/>
                </a:solidFill>
                <a:latin typeface="黑体" pitchFamily="49" charset="-122"/>
                <a:ea typeface="黑体" pitchFamily="49" charset="-122"/>
                <a:sym typeface="黑体" pitchFamily="49" charset="-122"/>
              </a:rPr>
              <a:t>个地标信息；</a:t>
            </a:r>
            <a:endParaRPr lang="en-US" sz="1600" dirty="0">
              <a:solidFill>
                <a:srgbClr val="000000"/>
              </a:solidFill>
              <a:latin typeface="黑体" pitchFamily="49" charset="-122"/>
              <a:ea typeface="黑体" pitchFamily="49" charset="-122"/>
              <a:sym typeface="黑体" pitchFamily="49" charset="-122"/>
            </a:endParaRPr>
          </a:p>
          <a:p>
            <a:pPr>
              <a:buFont typeface="Wingdings" pitchFamily="2" charset="2"/>
              <a:buChar char="u"/>
            </a:pPr>
            <a:r>
              <a:rPr lang="en-US" sz="1600" b="1" dirty="0">
                <a:solidFill>
                  <a:srgbClr val="000000"/>
                </a:solidFill>
                <a:latin typeface="黑体" pitchFamily="49" charset="-122"/>
                <a:ea typeface="黑体" pitchFamily="49" charset="-122"/>
                <a:sym typeface="黑体" pitchFamily="49" charset="-122"/>
              </a:rPr>
              <a:t> </a:t>
            </a:r>
            <a:r>
              <a:rPr lang="en-US" altLang="zh-CN" sz="1600" b="1" dirty="0">
                <a:solidFill>
                  <a:srgbClr val="000000"/>
                </a:solidFill>
                <a:latin typeface="黑体" pitchFamily="49" charset="-122"/>
                <a:ea typeface="黑体" pitchFamily="49" charset="-122"/>
                <a:sym typeface="黑体" pitchFamily="49" charset="-122"/>
              </a:rPr>
              <a:t>420</a:t>
            </a:r>
            <a:r>
              <a:rPr lang="zh-CN" altLang="en-US" sz="1600" b="1" dirty="0">
                <a:solidFill>
                  <a:srgbClr val="000000"/>
                </a:solidFill>
                <a:latin typeface="黑体" pitchFamily="49" charset="-122"/>
                <a:ea typeface="黑体" pitchFamily="49" charset="-122"/>
                <a:sym typeface="黑体" pitchFamily="49" charset="-122"/>
              </a:rPr>
              <a:t>万</a:t>
            </a:r>
            <a:r>
              <a:rPr lang="zh-CN" altLang="en-US" sz="1600" dirty="0">
                <a:solidFill>
                  <a:srgbClr val="000000"/>
                </a:solidFill>
                <a:latin typeface="黑体" pitchFamily="49" charset="-122"/>
                <a:ea typeface="黑体" pitchFamily="49" charset="-122"/>
                <a:sym typeface="黑体" pitchFamily="49" charset="-122"/>
              </a:rPr>
              <a:t>公里的路网信息；</a:t>
            </a:r>
            <a:endParaRPr lang="en-US" sz="1600" dirty="0">
              <a:solidFill>
                <a:srgbClr val="000000"/>
              </a:solidFill>
              <a:latin typeface="黑体" pitchFamily="49" charset="-122"/>
              <a:ea typeface="黑体" pitchFamily="49" charset="-122"/>
              <a:sym typeface="黑体" pitchFamily="49" charset="-122"/>
            </a:endParaRPr>
          </a:p>
          <a:p>
            <a:pPr>
              <a:buFont typeface="Wingdings" pitchFamily="2" charset="2"/>
              <a:buChar char="u"/>
            </a:pPr>
            <a:r>
              <a:rPr lang="zh-CN" altLang="en-US" sz="1600" dirty="0">
                <a:solidFill>
                  <a:srgbClr val="000000"/>
                </a:solidFill>
                <a:latin typeface="黑体" pitchFamily="49" charset="-122"/>
                <a:ea typeface="黑体" pitchFamily="49" charset="-122"/>
                <a:sym typeface="黑体" pitchFamily="49" charset="-122"/>
              </a:rPr>
              <a:t> 超过</a:t>
            </a:r>
            <a:r>
              <a:rPr lang="en-US" altLang="zh-CN" sz="1600" b="1" dirty="0">
                <a:solidFill>
                  <a:srgbClr val="000000"/>
                </a:solidFill>
                <a:latin typeface="黑体" pitchFamily="49" charset="-122"/>
                <a:ea typeface="黑体" pitchFamily="49" charset="-122"/>
                <a:sym typeface="黑体" pitchFamily="49" charset="-122"/>
              </a:rPr>
              <a:t>500</a:t>
            </a:r>
            <a:r>
              <a:rPr lang="zh-CN" altLang="en-US" sz="1600" b="1" dirty="0">
                <a:solidFill>
                  <a:srgbClr val="000000"/>
                </a:solidFill>
                <a:latin typeface="黑体" pitchFamily="49" charset="-122"/>
                <a:ea typeface="黑体" pitchFamily="49" charset="-122"/>
                <a:sym typeface="黑体" pitchFamily="49" charset="-122"/>
              </a:rPr>
              <a:t>万</a:t>
            </a:r>
            <a:r>
              <a:rPr lang="zh-CN" altLang="en-US" sz="1600" dirty="0">
                <a:solidFill>
                  <a:srgbClr val="000000"/>
                </a:solidFill>
                <a:latin typeface="黑体" pitchFamily="49" charset="-122"/>
                <a:ea typeface="黑体" pitchFamily="49" charset="-122"/>
                <a:sym typeface="黑体" pitchFamily="49" charset="-122"/>
              </a:rPr>
              <a:t>的商户数据；</a:t>
            </a:r>
            <a:endParaRPr lang="en-US" sz="1600" dirty="0">
              <a:solidFill>
                <a:srgbClr val="000000"/>
              </a:solidFill>
              <a:latin typeface="黑体" pitchFamily="49" charset="-122"/>
              <a:ea typeface="黑体" pitchFamily="49" charset="-122"/>
              <a:sym typeface="黑体" pitchFamily="49" charset="-122"/>
            </a:endParaRPr>
          </a:p>
          <a:p>
            <a:pPr>
              <a:buFont typeface="Wingdings" pitchFamily="2" charset="2"/>
              <a:buChar char="u"/>
            </a:pPr>
            <a:r>
              <a:rPr lang="en-US" sz="1600" b="1" dirty="0">
                <a:solidFill>
                  <a:srgbClr val="000000"/>
                </a:solidFill>
                <a:latin typeface="黑体" pitchFamily="49" charset="-122"/>
                <a:ea typeface="黑体" pitchFamily="49" charset="-122"/>
                <a:sym typeface="黑体" pitchFamily="49" charset="-122"/>
              </a:rPr>
              <a:t> </a:t>
            </a:r>
            <a:r>
              <a:rPr lang="en-US" altLang="zh-CN" sz="1600" b="1" dirty="0">
                <a:solidFill>
                  <a:srgbClr val="000000"/>
                </a:solidFill>
                <a:latin typeface="黑体" pitchFamily="49" charset="-122"/>
                <a:ea typeface="黑体" pitchFamily="49" charset="-122"/>
                <a:sym typeface="黑体" pitchFamily="49" charset="-122"/>
              </a:rPr>
              <a:t>40</a:t>
            </a:r>
            <a:r>
              <a:rPr lang="zh-CN" altLang="en-US" sz="1600" b="1" dirty="0">
                <a:solidFill>
                  <a:srgbClr val="000000"/>
                </a:solidFill>
                <a:latin typeface="黑体" pitchFamily="49" charset="-122"/>
                <a:ea typeface="黑体" pitchFamily="49" charset="-122"/>
                <a:sym typeface="黑体" pitchFamily="49" charset="-122"/>
              </a:rPr>
              <a:t>万</a:t>
            </a:r>
            <a:r>
              <a:rPr lang="zh-CN" altLang="en-US" sz="1600" dirty="0">
                <a:solidFill>
                  <a:srgbClr val="000000"/>
                </a:solidFill>
                <a:latin typeface="黑体" pitchFamily="49" charset="-122"/>
                <a:ea typeface="黑体" pitchFamily="49" charset="-122"/>
                <a:sym typeface="黑体" pitchFamily="49" charset="-122"/>
              </a:rPr>
              <a:t>出租车信息，覆盖</a:t>
            </a:r>
            <a:r>
              <a:rPr lang="en-US" altLang="zh-CN" sz="1600" dirty="0">
                <a:solidFill>
                  <a:srgbClr val="000000"/>
                </a:solidFill>
                <a:latin typeface="黑体" pitchFamily="49" charset="-122"/>
                <a:ea typeface="黑体" pitchFamily="49" charset="-122"/>
                <a:sym typeface="黑体" pitchFamily="49" charset="-122"/>
              </a:rPr>
              <a:t>26</a:t>
            </a:r>
            <a:r>
              <a:rPr lang="zh-CN" altLang="en-US" sz="1600" dirty="0">
                <a:solidFill>
                  <a:srgbClr val="000000"/>
                </a:solidFill>
                <a:latin typeface="黑体" pitchFamily="49" charset="-122"/>
                <a:ea typeface="黑体" pitchFamily="49" charset="-122"/>
                <a:sym typeface="黑体" pitchFamily="49" charset="-122"/>
              </a:rPr>
              <a:t>个城市。</a:t>
            </a:r>
          </a:p>
        </p:txBody>
      </p:sp>
      <p:sp>
        <p:nvSpPr>
          <p:cNvPr id="17426" name="TextBox 25"/>
          <p:cNvSpPr>
            <a:spLocks noChangeArrowheads="1"/>
          </p:cNvSpPr>
          <p:nvPr/>
        </p:nvSpPr>
        <p:spPr bwMode="auto">
          <a:xfrm>
            <a:off x="357159" y="5143512"/>
            <a:ext cx="3286147" cy="1569660"/>
          </a:xfrm>
          <a:prstGeom prst="rect">
            <a:avLst/>
          </a:prstGeom>
          <a:solidFill>
            <a:schemeClr val="bg1"/>
          </a:solidFill>
          <a:ln w="9525">
            <a:solidFill>
              <a:schemeClr val="accent2"/>
            </a:solidFill>
            <a:miter lim="800000"/>
            <a:headEnd/>
            <a:tailEnd/>
          </a:ln>
        </p:spPr>
        <p:txBody>
          <a:bodyPr wrap="square">
            <a:spAutoFit/>
          </a:bodyPr>
          <a:lstStyle/>
          <a:p>
            <a:r>
              <a:rPr lang="en-US" altLang="zh-CN" sz="1600" dirty="0">
                <a:solidFill>
                  <a:srgbClr val="000000"/>
                </a:solidFill>
                <a:latin typeface="微软雅黑" pitchFamily="34" charset="-122"/>
                <a:ea typeface="微软雅黑" pitchFamily="34" charset="-122"/>
                <a:sym typeface="微软雅黑" pitchFamily="34" charset="-122"/>
              </a:rPr>
              <a:t>2014</a:t>
            </a:r>
            <a:r>
              <a:rPr lang="zh-CN" altLang="en-US" sz="1600" dirty="0">
                <a:solidFill>
                  <a:srgbClr val="000000"/>
                </a:solidFill>
                <a:latin typeface="微软雅黑" pitchFamily="34" charset="-122"/>
                <a:ea typeface="微软雅黑" pitchFamily="34" charset="-122"/>
                <a:sym typeface="微软雅黑" pitchFamily="34" charset="-122"/>
              </a:rPr>
              <a:t>年除夕夜，短信发送量同比下降</a:t>
            </a:r>
            <a:r>
              <a:rPr lang="en-US" altLang="zh-CN" sz="1600" b="1" dirty="0">
                <a:solidFill>
                  <a:srgbClr val="00B050"/>
                </a:solidFill>
                <a:latin typeface="微软雅黑" pitchFamily="34" charset="-122"/>
                <a:ea typeface="微软雅黑" pitchFamily="34" charset="-122"/>
                <a:sym typeface="Times New Roman" pitchFamily="18" charset="0"/>
              </a:rPr>
              <a:t>8%</a:t>
            </a:r>
            <a:r>
              <a:rPr lang="zh-CN" altLang="en-US" sz="1600" dirty="0" smtClean="0">
                <a:solidFill>
                  <a:srgbClr val="000000"/>
                </a:solidFill>
                <a:latin typeface="微软雅黑" pitchFamily="34" charset="-122"/>
                <a:ea typeface="微软雅黑" pitchFamily="34" charset="-122"/>
                <a:sym typeface="微软雅黑" pitchFamily="34" charset="-122"/>
              </a:rPr>
              <a:t>，而</a:t>
            </a:r>
            <a:r>
              <a:rPr lang="zh-CN" altLang="en-US" sz="1600" dirty="0" smtClean="0">
                <a:latin typeface="微软雅黑" pitchFamily="34" charset="-122"/>
                <a:ea typeface="微软雅黑" pitchFamily="34" charset="-122"/>
              </a:rPr>
              <a:t>微信消息发送量是 </a:t>
            </a:r>
            <a:r>
              <a:rPr lang="en-US" altLang="zh-CN" sz="1600" dirty="0" smtClean="0">
                <a:latin typeface="微软雅黑" pitchFamily="34" charset="-122"/>
                <a:ea typeface="微软雅黑" pitchFamily="34" charset="-122"/>
              </a:rPr>
              <a:t>2013 </a:t>
            </a:r>
            <a:r>
              <a:rPr lang="zh-CN" altLang="en-US" sz="1600" dirty="0" smtClean="0">
                <a:latin typeface="微软雅黑" pitchFamily="34" charset="-122"/>
                <a:ea typeface="微软雅黑" pitchFamily="34" charset="-122"/>
              </a:rPr>
              <a:t>年的 </a:t>
            </a:r>
            <a:r>
              <a:rPr lang="en-US" altLang="zh-CN" sz="1600" b="1" dirty="0" smtClean="0">
                <a:solidFill>
                  <a:srgbClr val="FF0000"/>
                </a:solidFill>
                <a:latin typeface="微软雅黑" pitchFamily="34" charset="-122"/>
                <a:ea typeface="微软雅黑" pitchFamily="34" charset="-122"/>
              </a:rPr>
              <a:t>2 </a:t>
            </a:r>
            <a:r>
              <a:rPr lang="zh-CN" altLang="en-US" sz="1600" b="1" dirty="0" smtClean="0">
                <a:solidFill>
                  <a:srgbClr val="FF0000"/>
                </a:solidFill>
                <a:latin typeface="微软雅黑" pitchFamily="34" charset="-122"/>
                <a:ea typeface="微软雅黑" pitchFamily="34" charset="-122"/>
              </a:rPr>
              <a:t>倍</a:t>
            </a:r>
            <a:r>
              <a:rPr lang="zh-CN" altLang="en-US" sz="1600" dirty="0" smtClean="0">
                <a:latin typeface="微软雅黑" pitchFamily="34" charset="-122"/>
                <a:ea typeface="微软雅黑" pitchFamily="34" charset="-122"/>
              </a:rPr>
              <a:t>，信息收取量是 </a:t>
            </a:r>
            <a:r>
              <a:rPr lang="en-US" altLang="zh-CN" sz="1600" dirty="0" smtClean="0">
                <a:latin typeface="微软雅黑" pitchFamily="34" charset="-122"/>
                <a:ea typeface="微软雅黑" pitchFamily="34" charset="-122"/>
              </a:rPr>
              <a:t>2013 </a:t>
            </a:r>
            <a:r>
              <a:rPr lang="zh-CN" altLang="en-US" sz="1600" dirty="0" smtClean="0">
                <a:latin typeface="微软雅黑" pitchFamily="34" charset="-122"/>
                <a:ea typeface="微软雅黑" pitchFamily="34" charset="-122"/>
              </a:rPr>
              <a:t>年</a:t>
            </a:r>
            <a:r>
              <a:rPr lang="zh-CN" altLang="en-US" sz="1600" b="1" dirty="0" smtClean="0">
                <a:solidFill>
                  <a:srgbClr val="FF0000"/>
                </a:solidFill>
                <a:latin typeface="微软雅黑" pitchFamily="34" charset="-122"/>
                <a:ea typeface="微软雅黑" pitchFamily="34" charset="-122"/>
              </a:rPr>
              <a:t>的 </a:t>
            </a:r>
            <a:r>
              <a:rPr lang="en-US" altLang="zh-CN" sz="1600" b="1" dirty="0" smtClean="0">
                <a:solidFill>
                  <a:srgbClr val="FF0000"/>
                </a:solidFill>
                <a:latin typeface="微软雅黑" pitchFamily="34" charset="-122"/>
                <a:ea typeface="微软雅黑" pitchFamily="34" charset="-122"/>
              </a:rPr>
              <a:t>3 </a:t>
            </a:r>
            <a:r>
              <a:rPr lang="zh-CN" altLang="en-US" sz="1600" b="1" dirty="0" smtClean="0">
                <a:solidFill>
                  <a:srgbClr val="FF0000"/>
                </a:solidFill>
                <a:latin typeface="微软雅黑" pitchFamily="34" charset="-122"/>
                <a:ea typeface="微软雅黑" pitchFamily="34" charset="-122"/>
              </a:rPr>
              <a:t>倍</a:t>
            </a:r>
            <a:r>
              <a:rPr lang="zh-CN" altLang="en-US" sz="1600" dirty="0" smtClean="0">
                <a:latin typeface="微软雅黑" pitchFamily="34" charset="-122"/>
                <a:ea typeface="微软雅黑" pitchFamily="34" charset="-122"/>
              </a:rPr>
              <a:t>。其中除夕当天达到高峰时段，平均</a:t>
            </a:r>
            <a:r>
              <a:rPr lang="en-US" altLang="zh-CN" sz="1600" dirty="0" smtClean="0">
                <a:latin typeface="微软雅黑" pitchFamily="34" charset="-122"/>
                <a:ea typeface="微软雅黑" pitchFamily="34" charset="-122"/>
              </a:rPr>
              <a:t>1</a:t>
            </a:r>
            <a:r>
              <a:rPr lang="zh-CN" altLang="en-US" sz="1600" dirty="0" smtClean="0">
                <a:latin typeface="微软雅黑" pitchFamily="34" charset="-122"/>
                <a:ea typeface="微软雅黑" pitchFamily="34" charset="-122"/>
              </a:rPr>
              <a:t>分钟就有</a:t>
            </a:r>
            <a:r>
              <a:rPr lang="en-US" altLang="zh-CN" sz="1600" b="1" dirty="0" smtClean="0">
                <a:solidFill>
                  <a:srgbClr val="FF0000"/>
                </a:solidFill>
                <a:latin typeface="微软雅黑" pitchFamily="34" charset="-122"/>
                <a:ea typeface="微软雅黑" pitchFamily="34" charset="-122"/>
              </a:rPr>
              <a:t>1000</a:t>
            </a:r>
            <a:r>
              <a:rPr lang="zh-CN" altLang="en-US" sz="1600" b="1" dirty="0" smtClean="0">
                <a:solidFill>
                  <a:srgbClr val="FF0000"/>
                </a:solidFill>
                <a:latin typeface="微软雅黑" pitchFamily="34" charset="-122"/>
                <a:ea typeface="微软雅黑" pitchFamily="34" charset="-122"/>
              </a:rPr>
              <a:t>万条</a:t>
            </a:r>
            <a:r>
              <a:rPr lang="zh-CN" altLang="en-US" sz="1600" dirty="0" smtClean="0">
                <a:latin typeface="微软雅黑" pitchFamily="34" charset="-122"/>
                <a:ea typeface="微软雅黑" pitchFamily="34" charset="-122"/>
              </a:rPr>
              <a:t>信息发出。</a:t>
            </a:r>
            <a:endParaRPr lang="zh-CN" altLang="en-US" sz="1600" dirty="0">
              <a:solidFill>
                <a:srgbClr val="000000"/>
              </a:solidFill>
              <a:latin typeface="微软雅黑" pitchFamily="34" charset="-122"/>
              <a:ea typeface="微软雅黑" pitchFamily="34" charset="-122"/>
              <a:sym typeface="微软雅黑" pitchFamily="34" charset="-122"/>
            </a:endParaRPr>
          </a:p>
        </p:txBody>
      </p:sp>
      <p:sp>
        <p:nvSpPr>
          <p:cNvPr id="17427" name="矩形 41"/>
          <p:cNvSpPr>
            <a:spLocks noChangeArrowheads="1"/>
          </p:cNvSpPr>
          <p:nvPr/>
        </p:nvSpPr>
        <p:spPr bwMode="auto">
          <a:xfrm>
            <a:off x="4000496" y="5741275"/>
            <a:ext cx="4892679" cy="1077218"/>
          </a:xfrm>
          <a:prstGeom prst="rect">
            <a:avLst/>
          </a:prstGeom>
          <a:noFill/>
          <a:ln w="9525">
            <a:solidFill>
              <a:srgbClr val="FF0000"/>
            </a:solidFill>
            <a:miter lim="800000"/>
            <a:headEnd/>
            <a:tailEnd/>
          </a:ln>
        </p:spPr>
        <p:txBody>
          <a:bodyPr wrap="square">
            <a:spAutoFit/>
          </a:bodyPr>
          <a:lstStyle/>
          <a:p>
            <a:r>
              <a:rPr lang="zh-CN" altLang="en-US" sz="1600" b="1" dirty="0" smtClean="0">
                <a:latin typeface="微软雅黑" pitchFamily="34" charset="-122"/>
                <a:ea typeface="微软雅黑" pitchFamily="34" charset="-122"/>
              </a:rPr>
              <a:t>微信：</a:t>
            </a:r>
            <a:r>
              <a:rPr lang="en-US" altLang="zh-CN" sz="1600" dirty="0" smtClean="0">
                <a:latin typeface="微软雅黑" pitchFamily="34" charset="-122"/>
                <a:ea typeface="微软雅黑" pitchFamily="34" charset="-122"/>
              </a:rPr>
              <a:t>2014</a:t>
            </a:r>
            <a:r>
              <a:rPr lang="zh-CN" altLang="en-US" sz="1600" dirty="0" smtClean="0">
                <a:latin typeface="微软雅黑" pitchFamily="34" charset="-122"/>
                <a:ea typeface="微软雅黑" pitchFamily="34" charset="-122"/>
              </a:rPr>
              <a:t>年除夕全天微信红包收发总量达</a:t>
            </a:r>
            <a:r>
              <a:rPr lang="en-US" altLang="zh-CN" sz="1600" b="1" dirty="0" smtClean="0">
                <a:solidFill>
                  <a:srgbClr val="FF0000"/>
                </a:solidFill>
                <a:latin typeface="微软雅黑" pitchFamily="34" charset="-122"/>
                <a:ea typeface="微软雅黑" pitchFamily="34" charset="-122"/>
              </a:rPr>
              <a:t>10.1</a:t>
            </a:r>
            <a:r>
              <a:rPr lang="zh-CN" altLang="en-US" sz="1600" b="1" dirty="0" smtClean="0">
                <a:solidFill>
                  <a:srgbClr val="FF0000"/>
                </a:solidFill>
                <a:latin typeface="微软雅黑" pitchFamily="34" charset="-122"/>
                <a:ea typeface="微软雅黑" pitchFamily="34" charset="-122"/>
              </a:rPr>
              <a:t>亿次，</a:t>
            </a:r>
            <a:r>
              <a:rPr lang="zh-CN" altLang="en-US" sz="1600" dirty="0" smtClean="0">
                <a:latin typeface="微软雅黑" pitchFamily="34" charset="-122"/>
                <a:ea typeface="微软雅黑" pitchFamily="34" charset="-122"/>
              </a:rPr>
              <a:t>峰值</a:t>
            </a:r>
            <a:r>
              <a:rPr lang="en-US" altLang="zh-CN" sz="1600" b="1" dirty="0" smtClean="0">
                <a:solidFill>
                  <a:srgbClr val="FF0000"/>
                </a:solidFill>
                <a:latin typeface="微软雅黑" pitchFamily="34" charset="-122"/>
                <a:ea typeface="微软雅黑" pitchFamily="34" charset="-122"/>
              </a:rPr>
              <a:t>8.1</a:t>
            </a:r>
            <a:r>
              <a:rPr lang="zh-CN" altLang="en-US" sz="1600" b="1" dirty="0" smtClean="0">
                <a:solidFill>
                  <a:srgbClr val="FF0000"/>
                </a:solidFill>
                <a:latin typeface="微软雅黑" pitchFamily="34" charset="-122"/>
                <a:ea typeface="微软雅黑" pitchFamily="34" charset="-122"/>
              </a:rPr>
              <a:t>亿次</a:t>
            </a:r>
            <a:r>
              <a:rPr lang="en-US" altLang="zh-CN" sz="1600" b="1" dirty="0" smtClean="0">
                <a:solidFill>
                  <a:srgbClr val="FF0000"/>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分钟。</a:t>
            </a:r>
            <a:endParaRPr lang="en-US" altLang="zh-CN" sz="1600" b="1" dirty="0" smtClean="0">
              <a:solidFill>
                <a:srgbClr val="FF0000"/>
              </a:solidFill>
              <a:latin typeface="微软雅黑" pitchFamily="34" charset="-122"/>
              <a:ea typeface="微软雅黑" pitchFamily="34" charset="-122"/>
            </a:endParaRPr>
          </a:p>
          <a:p>
            <a:r>
              <a:rPr lang="zh-CN" altLang="en-US" sz="1600" b="1" dirty="0" smtClean="0">
                <a:latin typeface="微软雅黑" pitchFamily="34" charset="-122"/>
                <a:ea typeface="微软雅黑" pitchFamily="34" charset="-122"/>
              </a:rPr>
              <a:t>支付宝：</a:t>
            </a:r>
            <a:r>
              <a:rPr lang="zh-CN" altLang="en-US" sz="1600" dirty="0" smtClean="0">
                <a:latin typeface="微软雅黑" pitchFamily="34" charset="-122"/>
                <a:ea typeface="微软雅黑" pitchFamily="34" charset="-122"/>
              </a:rPr>
              <a:t>除夕全天</a:t>
            </a:r>
            <a:r>
              <a:rPr lang="en-US" altLang="zh-CN" sz="1600" b="1" dirty="0" smtClean="0">
                <a:solidFill>
                  <a:srgbClr val="FF0000"/>
                </a:solidFill>
                <a:latin typeface="微软雅黑" pitchFamily="34" charset="-122"/>
                <a:ea typeface="微软雅黑" pitchFamily="34" charset="-122"/>
              </a:rPr>
              <a:t>6.83</a:t>
            </a:r>
            <a:r>
              <a:rPr lang="zh-CN" altLang="en-US" sz="1600" b="1" dirty="0" smtClean="0">
                <a:solidFill>
                  <a:srgbClr val="FF0000"/>
                </a:solidFill>
                <a:latin typeface="微软雅黑" pitchFamily="34" charset="-122"/>
                <a:ea typeface="微软雅黑" pitchFamily="34" charset="-122"/>
              </a:rPr>
              <a:t>亿</a:t>
            </a:r>
            <a:r>
              <a:rPr lang="zh-CN" altLang="en-US" sz="1600" dirty="0" smtClean="0">
                <a:latin typeface="微软雅黑" pitchFamily="34" charset="-122"/>
                <a:ea typeface="微软雅黑" pitchFamily="34" charset="-122"/>
              </a:rPr>
              <a:t>人次参与了红包游戏，红包收发总量超过</a:t>
            </a:r>
            <a:r>
              <a:rPr lang="en-US" altLang="zh-CN" sz="1600" b="1" dirty="0" smtClean="0">
                <a:solidFill>
                  <a:srgbClr val="FF0000"/>
                </a:solidFill>
                <a:latin typeface="微软雅黑" pitchFamily="34" charset="-122"/>
                <a:ea typeface="微软雅黑" pitchFamily="34" charset="-122"/>
              </a:rPr>
              <a:t>2.4</a:t>
            </a:r>
            <a:r>
              <a:rPr lang="zh-CN" altLang="en-US" sz="1600" b="1" dirty="0" smtClean="0">
                <a:solidFill>
                  <a:srgbClr val="FF0000"/>
                </a:solidFill>
                <a:latin typeface="微软雅黑" pitchFamily="34" charset="-122"/>
                <a:ea typeface="微软雅黑" pitchFamily="34" charset="-122"/>
              </a:rPr>
              <a:t>亿个</a:t>
            </a:r>
            <a:r>
              <a:rPr lang="zh-CN" altLang="en-US" sz="1600" dirty="0" smtClean="0">
                <a:latin typeface="微软雅黑" pitchFamily="34" charset="-122"/>
                <a:ea typeface="微软雅黑" pitchFamily="34" charset="-122"/>
              </a:rPr>
              <a:t>，总金额达到</a:t>
            </a:r>
            <a:r>
              <a:rPr lang="en-US" altLang="zh-CN" sz="1600" b="1" dirty="0" smtClean="0">
                <a:solidFill>
                  <a:srgbClr val="FF0000"/>
                </a:solidFill>
                <a:latin typeface="微软雅黑" pitchFamily="34" charset="-122"/>
                <a:ea typeface="微软雅黑" pitchFamily="34" charset="-122"/>
              </a:rPr>
              <a:t>40</a:t>
            </a:r>
            <a:r>
              <a:rPr lang="zh-CN" altLang="en-US" sz="1600" b="1" dirty="0" smtClean="0">
                <a:solidFill>
                  <a:srgbClr val="FF0000"/>
                </a:solidFill>
                <a:latin typeface="微软雅黑" pitchFamily="34" charset="-122"/>
                <a:ea typeface="微软雅黑" pitchFamily="34" charset="-122"/>
              </a:rPr>
              <a:t>亿</a:t>
            </a:r>
            <a:r>
              <a:rPr lang="zh-CN" altLang="en-US" sz="1600" dirty="0" smtClean="0">
                <a:latin typeface="微软雅黑" pitchFamily="34" charset="-122"/>
                <a:ea typeface="微软雅黑" pitchFamily="34" charset="-122"/>
              </a:rPr>
              <a:t>元。</a:t>
            </a:r>
            <a:endParaRPr lang="zh-CN" altLang="en-US" sz="1600" b="1" dirty="0">
              <a:solidFill>
                <a:srgbClr val="FF0000"/>
              </a:solidFill>
              <a:latin typeface="微软雅黑" pitchFamily="34" charset="-122"/>
              <a:ea typeface="微软雅黑" pitchFamily="34" charset="-122"/>
              <a:sym typeface="黑体" pitchFamily="49" charset="-122"/>
            </a:endParaRPr>
          </a:p>
        </p:txBody>
      </p:sp>
      <p:sp>
        <p:nvSpPr>
          <p:cNvPr id="17428" name="矩形 42"/>
          <p:cNvSpPr>
            <a:spLocks noChangeArrowheads="1"/>
          </p:cNvSpPr>
          <p:nvPr/>
        </p:nvSpPr>
        <p:spPr bwMode="auto">
          <a:xfrm>
            <a:off x="6408738" y="4962525"/>
            <a:ext cx="2700337" cy="584200"/>
          </a:xfrm>
          <a:prstGeom prst="rect">
            <a:avLst/>
          </a:prstGeom>
          <a:noFill/>
          <a:ln w="9525">
            <a:solidFill>
              <a:srgbClr val="FF0000"/>
            </a:solidFill>
            <a:bevel/>
            <a:headEnd/>
            <a:tailEnd/>
          </a:ln>
        </p:spPr>
        <p:txBody>
          <a:bodyPr>
            <a:spAutoFit/>
          </a:bodyPr>
          <a:lstStyle/>
          <a:p>
            <a:r>
              <a:rPr lang="zh-CN" altLang="en-US" sz="1600" b="1">
                <a:solidFill>
                  <a:srgbClr val="000000"/>
                </a:solidFill>
                <a:latin typeface="黑体" pitchFamily="49" charset="-122"/>
                <a:ea typeface="黑体" pitchFamily="49" charset="-122"/>
                <a:sym typeface="黑体" pitchFamily="49" charset="-122"/>
              </a:rPr>
              <a:t>过去</a:t>
            </a:r>
            <a:r>
              <a:rPr lang="en-US" altLang="zh-CN" sz="1600" b="1">
                <a:solidFill>
                  <a:srgbClr val="000000"/>
                </a:solidFill>
                <a:latin typeface="黑体" pitchFamily="49" charset="-122"/>
                <a:ea typeface="黑体" pitchFamily="49" charset="-122"/>
                <a:sym typeface="黑体" pitchFamily="49" charset="-122"/>
              </a:rPr>
              <a:t>——</a:t>
            </a:r>
            <a:r>
              <a:rPr lang="zh-CN" altLang="en-US" sz="1600" b="1">
                <a:solidFill>
                  <a:srgbClr val="000000"/>
                </a:solidFill>
                <a:latin typeface="黑体" pitchFamily="49" charset="-122"/>
                <a:ea typeface="黑体" pitchFamily="49" charset="-122"/>
                <a:sym typeface="黑体" pitchFamily="49" charset="-122"/>
              </a:rPr>
              <a:t>收红包是小孩专利</a:t>
            </a:r>
            <a:endParaRPr lang="en-US" sz="1600" b="1">
              <a:solidFill>
                <a:srgbClr val="000000"/>
              </a:solidFill>
              <a:latin typeface="黑体" pitchFamily="49" charset="-122"/>
              <a:ea typeface="黑体" pitchFamily="49" charset="-122"/>
              <a:sym typeface="黑体" pitchFamily="49" charset="-122"/>
            </a:endParaRPr>
          </a:p>
          <a:p>
            <a:r>
              <a:rPr lang="zh-CN" altLang="en-US" sz="1600" b="1">
                <a:solidFill>
                  <a:srgbClr val="000000"/>
                </a:solidFill>
                <a:latin typeface="黑体" pitchFamily="49" charset="-122"/>
                <a:ea typeface="黑体" pitchFamily="49" charset="-122"/>
                <a:sym typeface="黑体" pitchFamily="49" charset="-122"/>
              </a:rPr>
              <a:t>现在</a:t>
            </a:r>
            <a:r>
              <a:rPr lang="en-US" altLang="zh-CN" sz="1600" b="1">
                <a:solidFill>
                  <a:srgbClr val="000000"/>
                </a:solidFill>
                <a:latin typeface="黑体" pitchFamily="49" charset="-122"/>
                <a:ea typeface="黑体" pitchFamily="49" charset="-122"/>
                <a:sym typeface="黑体" pitchFamily="49" charset="-122"/>
              </a:rPr>
              <a:t>——</a:t>
            </a:r>
            <a:r>
              <a:rPr lang="zh-CN" altLang="en-US" sz="1600" b="1">
                <a:solidFill>
                  <a:srgbClr val="000000"/>
                </a:solidFill>
                <a:latin typeface="黑体" pitchFamily="49" charset="-122"/>
                <a:ea typeface="黑体" pitchFamily="49" charset="-122"/>
                <a:sym typeface="黑体" pitchFamily="49" charset="-122"/>
              </a:rPr>
              <a:t>抢红包是每人乐趣</a:t>
            </a:r>
          </a:p>
        </p:txBody>
      </p:sp>
      <p:pic>
        <p:nvPicPr>
          <p:cNvPr id="44033" name="Picture 1"/>
          <p:cNvPicPr>
            <a:picLocks noChangeAspect="1" noChangeArrowheads="1"/>
          </p:cNvPicPr>
          <p:nvPr/>
        </p:nvPicPr>
        <p:blipFill>
          <a:blip r:embed="rId3"/>
          <a:srcRect/>
          <a:stretch>
            <a:fillRect/>
          </a:stretch>
        </p:blipFill>
        <p:spPr bwMode="auto">
          <a:xfrm>
            <a:off x="7929586" y="3243268"/>
            <a:ext cx="971550" cy="971550"/>
          </a:xfrm>
          <a:prstGeom prst="rect">
            <a:avLst/>
          </a:prstGeom>
          <a:noFill/>
          <a:ln w="9525">
            <a:noFill/>
            <a:miter lim="800000"/>
            <a:headEnd/>
            <a:tailEnd/>
          </a:ln>
          <a:effectLst/>
        </p:spPr>
      </p:pic>
      <p:pic>
        <p:nvPicPr>
          <p:cNvPr id="44035" name="Picture 3"/>
          <p:cNvPicPr>
            <a:picLocks noChangeAspect="1" noChangeArrowheads="1"/>
          </p:cNvPicPr>
          <p:nvPr/>
        </p:nvPicPr>
        <p:blipFill>
          <a:blip r:embed="rId4"/>
          <a:srcRect/>
          <a:stretch>
            <a:fillRect/>
          </a:stretch>
        </p:blipFill>
        <p:spPr bwMode="auto">
          <a:xfrm>
            <a:off x="3714744" y="4929198"/>
            <a:ext cx="1306169" cy="761148"/>
          </a:xfrm>
          <a:prstGeom prst="rect">
            <a:avLst/>
          </a:prstGeom>
          <a:noFill/>
          <a:ln w="9525">
            <a:noFill/>
            <a:miter lim="800000"/>
            <a:headEnd/>
            <a:tailEnd/>
          </a:ln>
          <a:effectLst/>
        </p:spPr>
      </p:pic>
      <p:pic>
        <p:nvPicPr>
          <p:cNvPr id="44036" name="Picture 4"/>
          <p:cNvPicPr>
            <a:picLocks noChangeAspect="1" noChangeArrowheads="1"/>
          </p:cNvPicPr>
          <p:nvPr/>
        </p:nvPicPr>
        <p:blipFill>
          <a:blip r:embed="rId5" cstate="print"/>
          <a:srcRect/>
          <a:stretch>
            <a:fillRect/>
          </a:stretch>
        </p:blipFill>
        <p:spPr bwMode="auto">
          <a:xfrm>
            <a:off x="5072066" y="4929198"/>
            <a:ext cx="1255428" cy="772016"/>
          </a:xfrm>
          <a:prstGeom prst="rect">
            <a:avLst/>
          </a:prstGeom>
          <a:noFill/>
          <a:ln w="9525">
            <a:noFill/>
            <a:miter lim="800000"/>
            <a:headEnd/>
            <a:tailEnd/>
          </a:ln>
          <a:effectLst/>
        </p:spPr>
      </p:pic>
      <p:sp>
        <p:nvSpPr>
          <p:cNvPr id="23" name="灯片编号占位符 22"/>
          <p:cNvSpPr>
            <a:spLocks noGrp="1"/>
          </p:cNvSpPr>
          <p:nvPr>
            <p:ph type="sldNum" sz="quarter" idx="12"/>
          </p:nvPr>
        </p:nvSpPr>
        <p:spPr/>
        <p:txBody>
          <a:bodyPr/>
          <a:lstStyle/>
          <a:p>
            <a:pPr>
              <a:defRPr/>
            </a:pPr>
            <a:fld id="{54AE1247-3C21-4221-BD23-C5659A1CB812}" type="slidenum">
              <a:rPr lang="zh-CN" altLang="en-US" smtClean="0"/>
              <a:pPr>
                <a:defRPr/>
              </a:pPr>
              <a:t>5</a:t>
            </a:fld>
            <a:endParaRPr lang="zh-CN" altLang="en-US" sz="1800" b="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136104" y="5559623"/>
            <a:ext cx="8820000"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lgn="ctr">
              <a:spcBef>
                <a:spcPts val="600"/>
              </a:spcBef>
              <a:defRPr/>
            </a:pPr>
            <a:r>
              <a:rPr lang="zh-CN" altLang="en-US" sz="2400" dirty="0" smtClean="0">
                <a:solidFill>
                  <a:srgbClr val="FF0000"/>
                </a:solidFill>
                <a:latin typeface="微软雅黑" pitchFamily="34" charset="-122"/>
                <a:ea typeface="微软雅黑" pitchFamily="34" charset="-122"/>
              </a:rPr>
              <a:t>可知、可算、可反馈、可联通</a:t>
            </a:r>
            <a:endParaRPr lang="en-US" altLang="zh-CN" sz="2400" dirty="0" smtClean="0">
              <a:solidFill>
                <a:srgbClr val="FF0000"/>
              </a:solidFill>
              <a:latin typeface="微软雅黑" pitchFamily="34" charset="-122"/>
              <a:ea typeface="微软雅黑" pitchFamily="34" charset="-122"/>
            </a:endParaRPr>
          </a:p>
        </p:txBody>
      </p:sp>
      <p:sp>
        <p:nvSpPr>
          <p:cNvPr id="6" name="圆角矩形 5"/>
          <p:cNvSpPr/>
          <p:nvPr/>
        </p:nvSpPr>
        <p:spPr bwMode="auto">
          <a:xfrm>
            <a:off x="136104" y="1844824"/>
            <a:ext cx="8828384" cy="1008112"/>
          </a:xfrm>
          <a:prstGeom prst="roundRect">
            <a:avLst>
              <a:gd name="adj" fmla="val 0"/>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defPPr>
              <a:defRPr lang="zh-CN"/>
            </a:defPPr>
            <a:lvl1pPr algn="ctr" rtl="0" fontAlgn="base">
              <a:spcBef>
                <a:spcPct val="0"/>
              </a:spcBef>
              <a:spcAft>
                <a:spcPct val="0"/>
              </a:spcAft>
              <a:defRPr b="1" kern="1200">
                <a:solidFill>
                  <a:schemeClr val="dk1"/>
                </a:solidFill>
                <a:latin typeface="+mn-lt"/>
                <a:ea typeface="+mn-ea"/>
                <a:cs typeface="+mn-cs"/>
              </a:defRPr>
            </a:lvl1pPr>
            <a:lvl2pPr marL="457200" algn="ctr" rtl="0" fontAlgn="base">
              <a:spcBef>
                <a:spcPct val="0"/>
              </a:spcBef>
              <a:spcAft>
                <a:spcPct val="0"/>
              </a:spcAft>
              <a:defRPr b="1" kern="1200">
                <a:solidFill>
                  <a:schemeClr val="dk1"/>
                </a:solidFill>
                <a:latin typeface="+mn-lt"/>
                <a:ea typeface="+mn-ea"/>
                <a:cs typeface="+mn-cs"/>
              </a:defRPr>
            </a:lvl2pPr>
            <a:lvl3pPr marL="914400" algn="ctr" rtl="0" fontAlgn="base">
              <a:spcBef>
                <a:spcPct val="0"/>
              </a:spcBef>
              <a:spcAft>
                <a:spcPct val="0"/>
              </a:spcAft>
              <a:defRPr b="1" kern="1200">
                <a:solidFill>
                  <a:schemeClr val="dk1"/>
                </a:solidFill>
                <a:latin typeface="+mn-lt"/>
                <a:ea typeface="+mn-ea"/>
                <a:cs typeface="+mn-cs"/>
              </a:defRPr>
            </a:lvl3pPr>
            <a:lvl4pPr marL="1371600" algn="ctr" rtl="0" fontAlgn="base">
              <a:spcBef>
                <a:spcPct val="0"/>
              </a:spcBef>
              <a:spcAft>
                <a:spcPct val="0"/>
              </a:spcAft>
              <a:defRPr b="1" kern="1200">
                <a:solidFill>
                  <a:schemeClr val="dk1"/>
                </a:solidFill>
                <a:latin typeface="+mn-lt"/>
                <a:ea typeface="+mn-ea"/>
                <a:cs typeface="+mn-cs"/>
              </a:defRPr>
            </a:lvl4pPr>
            <a:lvl5pPr marL="1828800" algn="ctr"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285750" indent="-285750" algn="l">
              <a:lnSpc>
                <a:spcPct val="150000"/>
              </a:lnSpc>
              <a:spcBef>
                <a:spcPts val="600"/>
              </a:spcBef>
              <a:buFont typeface="Wingdings" pitchFamily="2" charset="2"/>
              <a:buChar char="Ø"/>
              <a:defRPr/>
            </a:pPr>
            <a:r>
              <a:rPr lang="zh-CN" altLang="en-US" sz="2000" dirty="0" smtClean="0">
                <a:solidFill>
                  <a:schemeClr val="tx1"/>
                </a:solidFill>
                <a:latin typeface="微软雅黑" pitchFamily="34" charset="-122"/>
                <a:ea typeface="微软雅黑" pitchFamily="34" charset="-122"/>
              </a:rPr>
              <a:t>感知技术：</a:t>
            </a:r>
            <a:r>
              <a:rPr lang="zh-CN" altLang="en-US" sz="2000" b="0" dirty="0" smtClean="0">
                <a:solidFill>
                  <a:schemeClr val="tx1"/>
                </a:solidFill>
                <a:latin typeface="微软雅黑" pitchFamily="34" charset="-122"/>
                <a:ea typeface="微软雅黑" pitchFamily="34" charset="-122"/>
              </a:rPr>
              <a:t>可高频次实</a:t>
            </a:r>
            <a:r>
              <a:rPr lang="zh-CN" altLang="en-US" sz="2000" b="0" dirty="0">
                <a:solidFill>
                  <a:schemeClr val="tx1"/>
                </a:solidFill>
                <a:latin typeface="微软雅黑" pitchFamily="34" charset="-122"/>
                <a:ea typeface="微软雅黑" pitchFamily="34" charset="-122"/>
              </a:rPr>
              <a:t>时采</a:t>
            </a:r>
            <a:r>
              <a:rPr lang="zh-CN" altLang="en-US" sz="2000" b="0" dirty="0" smtClean="0">
                <a:solidFill>
                  <a:schemeClr val="tx1"/>
                </a:solidFill>
                <a:latin typeface="微软雅黑" pitchFamily="34" charset="-122"/>
                <a:ea typeface="微软雅黑" pitchFamily="34" charset="-122"/>
              </a:rPr>
              <a:t>集生产过程数</a:t>
            </a:r>
            <a:r>
              <a:rPr lang="zh-CN" altLang="en-US" sz="2000" b="0" dirty="0">
                <a:solidFill>
                  <a:schemeClr val="tx1"/>
                </a:solidFill>
                <a:latin typeface="微软雅黑" pitchFamily="34" charset="-122"/>
                <a:ea typeface="微软雅黑" pitchFamily="34" charset="-122"/>
              </a:rPr>
              <a:t>据</a:t>
            </a:r>
            <a:r>
              <a:rPr lang="zh-CN" altLang="en-US" sz="2000" b="0" dirty="0" smtClean="0">
                <a:solidFill>
                  <a:schemeClr val="tx1"/>
                </a:solidFill>
                <a:latin typeface="微软雅黑" pitchFamily="34" charset="-122"/>
                <a:ea typeface="微软雅黑" pitchFamily="34" charset="-122"/>
              </a:rPr>
              <a:t>，将连续的</a:t>
            </a:r>
            <a:r>
              <a:rPr lang="zh-CN" altLang="en-US" sz="2000" b="0" dirty="0">
                <a:solidFill>
                  <a:schemeClr val="tx1"/>
                </a:solidFill>
                <a:latin typeface="微软雅黑" pitchFamily="34" charset="-122"/>
                <a:ea typeface="微软雅黑" pitchFamily="34" charset="-122"/>
              </a:rPr>
              <a:t>生产流程分解</a:t>
            </a:r>
            <a:r>
              <a:rPr lang="zh-CN" altLang="en-US" sz="2000" b="0" dirty="0" smtClean="0">
                <a:solidFill>
                  <a:schemeClr val="tx1"/>
                </a:solidFill>
                <a:latin typeface="微软雅黑" pitchFamily="34" charset="-122"/>
                <a:ea typeface="微软雅黑" pitchFamily="34" charset="-122"/>
              </a:rPr>
              <a:t>成可</a:t>
            </a:r>
            <a:r>
              <a:rPr lang="zh-CN" altLang="en-US" sz="2000" b="0" dirty="0">
                <a:solidFill>
                  <a:schemeClr val="tx1"/>
                </a:solidFill>
                <a:latin typeface="微软雅黑" pitchFamily="34" charset="-122"/>
                <a:ea typeface="微软雅黑" pitchFamily="34" charset="-122"/>
              </a:rPr>
              <a:t>供处理的各类数字化信息和模型</a:t>
            </a:r>
            <a:r>
              <a:rPr lang="zh-CN" altLang="en-US" sz="2000" b="0" dirty="0" smtClean="0">
                <a:solidFill>
                  <a:schemeClr val="tx1"/>
                </a:solidFill>
                <a:latin typeface="微软雅黑" pitchFamily="34" charset="-122"/>
                <a:ea typeface="微软雅黑" pitchFamily="34" charset="-122"/>
              </a:rPr>
              <a:t>，实现物理设备和生产过程实</a:t>
            </a:r>
            <a:r>
              <a:rPr lang="zh-CN" altLang="en-US" sz="2000" b="0" dirty="0">
                <a:solidFill>
                  <a:schemeClr val="tx1"/>
                </a:solidFill>
                <a:latin typeface="微软雅黑" pitchFamily="34" charset="-122"/>
                <a:ea typeface="微软雅黑" pitchFamily="34" charset="-122"/>
              </a:rPr>
              <a:t>时监</a:t>
            </a:r>
            <a:r>
              <a:rPr lang="zh-CN" altLang="en-US" sz="2000" b="0" dirty="0" smtClean="0">
                <a:solidFill>
                  <a:schemeClr val="tx1"/>
                </a:solidFill>
                <a:latin typeface="微软雅黑" pitchFamily="34" charset="-122"/>
                <a:ea typeface="微软雅黑" pitchFamily="34" charset="-122"/>
              </a:rPr>
              <a:t>控调</a:t>
            </a:r>
            <a:r>
              <a:rPr lang="zh-CN" altLang="en-US" sz="2000" b="0" dirty="0">
                <a:solidFill>
                  <a:schemeClr val="tx1"/>
                </a:solidFill>
                <a:latin typeface="微软雅黑" pitchFamily="34" charset="-122"/>
                <a:ea typeface="微软雅黑" pitchFamily="34" charset="-122"/>
              </a:rPr>
              <a:t>节</a:t>
            </a:r>
          </a:p>
        </p:txBody>
      </p:sp>
      <p:sp>
        <p:nvSpPr>
          <p:cNvPr id="8" name="圆角矩形 7"/>
          <p:cNvSpPr/>
          <p:nvPr/>
        </p:nvSpPr>
        <p:spPr bwMode="auto">
          <a:xfrm>
            <a:off x="136104" y="3068960"/>
            <a:ext cx="8828384" cy="1008112"/>
          </a:xfrm>
          <a:prstGeom prst="roundRect">
            <a:avLst>
              <a:gd name="adj" fmla="val 0"/>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defPPr>
              <a:defRPr lang="zh-CN"/>
            </a:defPPr>
            <a:lvl1pPr algn="ctr" rtl="0" fontAlgn="base">
              <a:spcBef>
                <a:spcPct val="0"/>
              </a:spcBef>
              <a:spcAft>
                <a:spcPct val="0"/>
              </a:spcAft>
              <a:defRPr b="1" kern="1200">
                <a:solidFill>
                  <a:schemeClr val="dk1"/>
                </a:solidFill>
                <a:latin typeface="+mn-lt"/>
                <a:ea typeface="+mn-ea"/>
                <a:cs typeface="+mn-cs"/>
              </a:defRPr>
            </a:lvl1pPr>
            <a:lvl2pPr marL="457200" algn="ctr" rtl="0" fontAlgn="base">
              <a:spcBef>
                <a:spcPct val="0"/>
              </a:spcBef>
              <a:spcAft>
                <a:spcPct val="0"/>
              </a:spcAft>
              <a:defRPr b="1" kern="1200">
                <a:solidFill>
                  <a:schemeClr val="dk1"/>
                </a:solidFill>
                <a:latin typeface="+mn-lt"/>
                <a:ea typeface="+mn-ea"/>
                <a:cs typeface="+mn-cs"/>
              </a:defRPr>
            </a:lvl2pPr>
            <a:lvl3pPr marL="914400" algn="ctr" rtl="0" fontAlgn="base">
              <a:spcBef>
                <a:spcPct val="0"/>
              </a:spcBef>
              <a:spcAft>
                <a:spcPct val="0"/>
              </a:spcAft>
              <a:defRPr b="1" kern="1200">
                <a:solidFill>
                  <a:schemeClr val="dk1"/>
                </a:solidFill>
                <a:latin typeface="+mn-lt"/>
                <a:ea typeface="+mn-ea"/>
                <a:cs typeface="+mn-cs"/>
              </a:defRPr>
            </a:lvl3pPr>
            <a:lvl4pPr marL="1371600" algn="ctr" rtl="0" fontAlgn="base">
              <a:spcBef>
                <a:spcPct val="0"/>
              </a:spcBef>
              <a:spcAft>
                <a:spcPct val="0"/>
              </a:spcAft>
              <a:defRPr b="1" kern="1200">
                <a:solidFill>
                  <a:schemeClr val="dk1"/>
                </a:solidFill>
                <a:latin typeface="+mn-lt"/>
                <a:ea typeface="+mn-ea"/>
                <a:cs typeface="+mn-cs"/>
              </a:defRPr>
            </a:lvl4pPr>
            <a:lvl5pPr marL="1828800" algn="ctr"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285750" indent="-285750" algn="l">
              <a:lnSpc>
                <a:spcPct val="150000"/>
              </a:lnSpc>
              <a:spcBef>
                <a:spcPts val="600"/>
              </a:spcBef>
              <a:buFont typeface="Wingdings" pitchFamily="2" charset="2"/>
              <a:buChar char="Ø"/>
              <a:defRPr/>
            </a:pPr>
            <a:r>
              <a:rPr lang="zh-CN" altLang="en-US" sz="2000" dirty="0" smtClean="0">
                <a:solidFill>
                  <a:schemeClr val="tx1"/>
                </a:solidFill>
                <a:latin typeface="微软雅黑" pitchFamily="34" charset="-122"/>
                <a:ea typeface="微软雅黑" pitchFamily="34" charset="-122"/>
              </a:rPr>
              <a:t>宽带网络：</a:t>
            </a:r>
            <a:r>
              <a:rPr lang="zh-CN" altLang="en-US" sz="2000" b="0" dirty="0" smtClean="0">
                <a:solidFill>
                  <a:schemeClr val="tx1"/>
                </a:solidFill>
                <a:latin typeface="微软雅黑" pitchFamily="34" charset="-122"/>
                <a:ea typeface="微软雅黑" pitchFamily="34" charset="-122"/>
              </a:rPr>
              <a:t>随着信息网络向宽带、泛在、融合演进，海量工业数据尤其是各种非结构化数据的传输不再是瓶颈，方便远离生产线、生产场处理。</a:t>
            </a:r>
            <a:endParaRPr lang="zh-CN" altLang="en-US" sz="2000" b="0" dirty="0">
              <a:solidFill>
                <a:schemeClr val="tx1"/>
              </a:solidFill>
              <a:latin typeface="微软雅黑" pitchFamily="34" charset="-122"/>
              <a:ea typeface="微软雅黑" pitchFamily="34" charset="-122"/>
            </a:endParaRPr>
          </a:p>
        </p:txBody>
      </p:sp>
      <p:sp>
        <p:nvSpPr>
          <p:cNvPr id="11" name="圆角矩形 10"/>
          <p:cNvSpPr/>
          <p:nvPr/>
        </p:nvSpPr>
        <p:spPr bwMode="auto">
          <a:xfrm>
            <a:off x="136104" y="4437112"/>
            <a:ext cx="8900392" cy="1008112"/>
          </a:xfrm>
          <a:prstGeom prst="roundRect">
            <a:avLst>
              <a:gd name="adj" fmla="val 0"/>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nchor="ctr"/>
          <a:lstStyle>
            <a:defPPr>
              <a:defRPr lang="zh-CN"/>
            </a:defPPr>
            <a:lvl1pPr algn="ctr" rtl="0" fontAlgn="base">
              <a:spcBef>
                <a:spcPct val="0"/>
              </a:spcBef>
              <a:spcAft>
                <a:spcPct val="0"/>
              </a:spcAft>
              <a:defRPr b="1" kern="1200">
                <a:solidFill>
                  <a:schemeClr val="dk1"/>
                </a:solidFill>
                <a:latin typeface="+mn-lt"/>
                <a:ea typeface="+mn-ea"/>
                <a:cs typeface="+mn-cs"/>
              </a:defRPr>
            </a:lvl1pPr>
            <a:lvl2pPr marL="457200" algn="ctr" rtl="0" fontAlgn="base">
              <a:spcBef>
                <a:spcPct val="0"/>
              </a:spcBef>
              <a:spcAft>
                <a:spcPct val="0"/>
              </a:spcAft>
              <a:defRPr b="1" kern="1200">
                <a:solidFill>
                  <a:schemeClr val="dk1"/>
                </a:solidFill>
                <a:latin typeface="+mn-lt"/>
                <a:ea typeface="+mn-ea"/>
                <a:cs typeface="+mn-cs"/>
              </a:defRPr>
            </a:lvl2pPr>
            <a:lvl3pPr marL="914400" algn="ctr" rtl="0" fontAlgn="base">
              <a:spcBef>
                <a:spcPct val="0"/>
              </a:spcBef>
              <a:spcAft>
                <a:spcPct val="0"/>
              </a:spcAft>
              <a:defRPr b="1" kern="1200">
                <a:solidFill>
                  <a:schemeClr val="dk1"/>
                </a:solidFill>
                <a:latin typeface="+mn-lt"/>
                <a:ea typeface="+mn-ea"/>
                <a:cs typeface="+mn-cs"/>
              </a:defRPr>
            </a:lvl3pPr>
            <a:lvl4pPr marL="1371600" algn="ctr" rtl="0" fontAlgn="base">
              <a:spcBef>
                <a:spcPct val="0"/>
              </a:spcBef>
              <a:spcAft>
                <a:spcPct val="0"/>
              </a:spcAft>
              <a:defRPr b="1" kern="1200">
                <a:solidFill>
                  <a:schemeClr val="dk1"/>
                </a:solidFill>
                <a:latin typeface="+mn-lt"/>
                <a:ea typeface="+mn-ea"/>
                <a:cs typeface="+mn-cs"/>
              </a:defRPr>
            </a:lvl4pPr>
            <a:lvl5pPr marL="1828800" algn="ctr" rtl="0" fontAlgn="base">
              <a:spcBef>
                <a:spcPct val="0"/>
              </a:spcBef>
              <a:spcAft>
                <a:spcPct val="0"/>
              </a:spcAft>
              <a:defRPr b="1" kern="1200">
                <a:solidFill>
                  <a:schemeClr val="dk1"/>
                </a:solidFill>
                <a:latin typeface="+mn-lt"/>
                <a:ea typeface="+mn-ea"/>
                <a:cs typeface="+mn-cs"/>
              </a:defRPr>
            </a:lvl5pPr>
            <a:lvl6pPr marL="2286000" algn="l" defTabSz="914400" rtl="0" eaLnBrk="1" latinLnBrk="0" hangingPunct="1">
              <a:defRPr b="1" kern="1200">
                <a:solidFill>
                  <a:schemeClr val="dk1"/>
                </a:solidFill>
                <a:latin typeface="+mn-lt"/>
                <a:ea typeface="+mn-ea"/>
                <a:cs typeface="+mn-cs"/>
              </a:defRPr>
            </a:lvl6pPr>
            <a:lvl7pPr marL="2743200" algn="l" defTabSz="914400" rtl="0" eaLnBrk="1" latinLnBrk="0" hangingPunct="1">
              <a:defRPr b="1" kern="1200">
                <a:solidFill>
                  <a:schemeClr val="dk1"/>
                </a:solidFill>
                <a:latin typeface="+mn-lt"/>
                <a:ea typeface="+mn-ea"/>
                <a:cs typeface="+mn-cs"/>
              </a:defRPr>
            </a:lvl7pPr>
            <a:lvl8pPr marL="3200400" algn="l" defTabSz="914400" rtl="0" eaLnBrk="1" latinLnBrk="0" hangingPunct="1">
              <a:defRPr b="1" kern="1200">
                <a:solidFill>
                  <a:schemeClr val="dk1"/>
                </a:solidFill>
                <a:latin typeface="+mn-lt"/>
                <a:ea typeface="+mn-ea"/>
                <a:cs typeface="+mn-cs"/>
              </a:defRPr>
            </a:lvl8pPr>
            <a:lvl9pPr marL="3657600" algn="l" defTabSz="914400" rtl="0" eaLnBrk="1" latinLnBrk="0" hangingPunct="1">
              <a:defRPr b="1" kern="1200">
                <a:solidFill>
                  <a:schemeClr val="dk1"/>
                </a:solidFill>
                <a:latin typeface="+mn-lt"/>
                <a:ea typeface="+mn-ea"/>
                <a:cs typeface="+mn-cs"/>
              </a:defRPr>
            </a:lvl9pPr>
          </a:lstStyle>
          <a:p>
            <a:pPr marL="285750" indent="-285750" algn="l">
              <a:lnSpc>
                <a:spcPct val="150000"/>
              </a:lnSpc>
              <a:spcBef>
                <a:spcPts val="600"/>
              </a:spcBef>
              <a:buFont typeface="Wingdings" pitchFamily="2" charset="2"/>
              <a:buChar char="Ø"/>
              <a:defRPr/>
            </a:pPr>
            <a:r>
              <a:rPr lang="zh-CN" altLang="en-US" sz="2000" dirty="0" smtClean="0">
                <a:solidFill>
                  <a:schemeClr val="tx1"/>
                </a:solidFill>
                <a:latin typeface="微软雅黑" pitchFamily="34" charset="-122"/>
                <a:ea typeface="微软雅黑" pitchFamily="34" charset="-122"/>
              </a:rPr>
              <a:t>云计算：</a:t>
            </a:r>
            <a:r>
              <a:rPr lang="zh-CN" altLang="en-US" sz="2000" b="0" dirty="0" smtClean="0">
                <a:solidFill>
                  <a:schemeClr val="tx1"/>
                </a:solidFill>
                <a:latin typeface="微软雅黑" pitchFamily="34" charset="-122"/>
                <a:ea typeface="微软雅黑" pitchFamily="34" charset="-122"/>
              </a:rPr>
              <a:t>云计算、大数据技术令超大规模计算能力、数据存储及分析能力大幅攀升，能够满足海量生产数据、市场数据、供应链数据协同处理需求。</a:t>
            </a:r>
            <a:endParaRPr lang="zh-CN" altLang="en-US" sz="2000" b="0" dirty="0">
              <a:solidFill>
                <a:schemeClr val="tx1"/>
              </a:solidFill>
              <a:latin typeface="微软雅黑" pitchFamily="34" charset="-122"/>
              <a:ea typeface="微软雅黑" pitchFamily="34" charset="-122"/>
            </a:endParaRPr>
          </a:p>
        </p:txBody>
      </p:sp>
      <p:sp>
        <p:nvSpPr>
          <p:cNvPr id="9" name="矩形 8"/>
          <p:cNvSpPr/>
          <p:nvPr/>
        </p:nvSpPr>
        <p:spPr>
          <a:xfrm>
            <a:off x="179512" y="1095127"/>
            <a:ext cx="8820000" cy="461665"/>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a:spAutoFit/>
          </a:bodyPr>
          <a:lstStyle/>
          <a:p>
            <a:pPr marL="285750" indent="-285750" algn="ctr">
              <a:spcBef>
                <a:spcPts val="600"/>
              </a:spcBef>
              <a:defRPr/>
            </a:pPr>
            <a:r>
              <a:rPr lang="zh-CN" altLang="en-US" sz="2400" dirty="0" smtClean="0">
                <a:solidFill>
                  <a:srgbClr val="FF0000"/>
                </a:solidFill>
                <a:latin typeface="微软雅黑" pitchFamily="34" charset="-122"/>
                <a:ea typeface="微软雅黑" pitchFamily="34" charset="-122"/>
              </a:rPr>
              <a:t>精确感知</a:t>
            </a:r>
            <a:r>
              <a:rPr lang="en-US" altLang="zh-CN" sz="2400" dirty="0" smtClean="0">
                <a:solidFill>
                  <a:srgbClr val="FF0000"/>
                </a:solidFill>
                <a:latin typeface="微软雅黑" pitchFamily="34" charset="-122"/>
                <a:ea typeface="微软雅黑" pitchFamily="34" charset="-122"/>
              </a:rPr>
              <a:t>+</a:t>
            </a:r>
            <a:r>
              <a:rPr lang="zh-CN" altLang="en-US" sz="2400" dirty="0" smtClean="0">
                <a:solidFill>
                  <a:srgbClr val="FF0000"/>
                </a:solidFill>
                <a:latin typeface="微软雅黑" pitchFamily="34" charset="-122"/>
                <a:ea typeface="微软雅黑" pitchFamily="34" charset="-122"/>
              </a:rPr>
              <a:t>宽带互联</a:t>
            </a:r>
            <a:r>
              <a:rPr lang="en-US" altLang="zh-CN" sz="2400" dirty="0" smtClean="0">
                <a:solidFill>
                  <a:srgbClr val="FF0000"/>
                </a:solidFill>
                <a:latin typeface="微软雅黑" pitchFamily="34" charset="-122"/>
                <a:ea typeface="微软雅黑" pitchFamily="34" charset="-122"/>
              </a:rPr>
              <a:t>+</a:t>
            </a:r>
            <a:r>
              <a:rPr lang="zh-CN" altLang="en-US" sz="2400" dirty="0" smtClean="0">
                <a:solidFill>
                  <a:srgbClr val="FF0000"/>
                </a:solidFill>
                <a:latin typeface="微软雅黑" pitchFamily="34" charset="-122"/>
                <a:ea typeface="微软雅黑" pitchFamily="34" charset="-122"/>
              </a:rPr>
              <a:t>海量计算</a:t>
            </a:r>
            <a:r>
              <a:rPr lang="en-US" altLang="zh-CN" sz="2400" dirty="0" smtClean="0">
                <a:solidFill>
                  <a:srgbClr val="FF0000"/>
                </a:solidFill>
                <a:latin typeface="微软雅黑" pitchFamily="34" charset="-122"/>
                <a:ea typeface="微软雅黑" pitchFamily="34" charset="-122"/>
                <a:sym typeface="Wingdings" pitchFamily="2" charset="2"/>
              </a:rPr>
              <a:t></a:t>
            </a:r>
            <a:r>
              <a:rPr lang="zh-CN" altLang="en-US" sz="2400" dirty="0" smtClean="0">
                <a:solidFill>
                  <a:srgbClr val="FF0000"/>
                </a:solidFill>
                <a:latin typeface="微软雅黑" pitchFamily="34" charset="-122"/>
                <a:ea typeface="微软雅黑" pitchFamily="34" charset="-122"/>
                <a:sym typeface="Wingdings" pitchFamily="2" charset="2"/>
              </a:rPr>
              <a:t>面向生产需求的</a:t>
            </a:r>
            <a:r>
              <a:rPr lang="zh-CN" altLang="en-US" sz="2400" dirty="0" smtClean="0">
                <a:solidFill>
                  <a:srgbClr val="FF0000"/>
                </a:solidFill>
                <a:latin typeface="微软雅黑" pitchFamily="34" charset="-122"/>
                <a:ea typeface="微软雅黑" pitchFamily="34" charset="-122"/>
              </a:rPr>
              <a:t>互联网升级版</a:t>
            </a:r>
            <a:endParaRPr lang="en-US" altLang="zh-CN" sz="2400" dirty="0" smtClean="0">
              <a:solidFill>
                <a:srgbClr val="FF0000"/>
              </a:solidFill>
              <a:latin typeface="微软雅黑" pitchFamily="34" charset="-122"/>
              <a:ea typeface="微软雅黑" pitchFamily="34" charset="-122"/>
            </a:endParaRPr>
          </a:p>
        </p:txBody>
      </p:sp>
      <p:sp>
        <p:nvSpPr>
          <p:cNvPr id="13" name="Title 1"/>
          <p:cNvSpPr>
            <a:spLocks noGrp="1"/>
          </p:cNvSpPr>
          <p:nvPr>
            <p:ph type="title"/>
          </p:nvPr>
        </p:nvSpPr>
        <p:spPr>
          <a:xfrm>
            <a:off x="0" y="285728"/>
            <a:ext cx="9144000" cy="511156"/>
          </a:xfrm>
        </p:spPr>
        <p:txBody>
          <a:bodyPr>
            <a:noAutofit/>
          </a:bodyPr>
          <a:lstStyle/>
          <a:p>
            <a:r>
              <a:rPr lang="zh-CN" altLang="en-US" sz="3200" b="0" dirty="0" smtClean="0">
                <a:solidFill>
                  <a:srgbClr val="0000FF"/>
                </a:solidFill>
                <a:latin typeface="黑体" pitchFamily="49" charset="-122"/>
                <a:ea typeface="黑体" pitchFamily="49" charset="-122"/>
              </a:rPr>
              <a:t>（四）互联网</a:t>
            </a:r>
            <a:r>
              <a:rPr lang="en-US" altLang="zh-CN" sz="3200" b="0" dirty="0" smtClean="0">
                <a:solidFill>
                  <a:srgbClr val="0000FF"/>
                </a:solidFill>
                <a:latin typeface="黑体" pitchFamily="49" charset="-122"/>
                <a:ea typeface="黑体" pitchFamily="49" charset="-122"/>
              </a:rPr>
              <a:t>+</a:t>
            </a:r>
            <a:r>
              <a:rPr lang="zh-CN" altLang="en-US" sz="3200" b="0" dirty="0" smtClean="0">
                <a:solidFill>
                  <a:srgbClr val="0000FF"/>
                </a:solidFill>
                <a:latin typeface="黑体" pitchFamily="49" charset="-122"/>
                <a:ea typeface="黑体" pitchFamily="49" charset="-122"/>
              </a:rPr>
              <a:t>生产：正逐步满足生产需求 </a:t>
            </a:r>
            <a:endParaRPr lang="zh-CN" altLang="en-US" sz="3200" b="0" dirty="0">
              <a:solidFill>
                <a:srgbClr val="0000FF"/>
              </a:solidFill>
              <a:latin typeface="黑体" pitchFamily="49" charset="-122"/>
              <a:ea typeface="黑体" pitchFamily="49" charset="-122"/>
            </a:endParaRPr>
          </a:p>
        </p:txBody>
      </p:sp>
      <p:sp>
        <p:nvSpPr>
          <p:cNvPr id="10" name="灯片编号占位符 9"/>
          <p:cNvSpPr>
            <a:spLocks noGrp="1"/>
          </p:cNvSpPr>
          <p:nvPr>
            <p:ph type="sldNum" sz="quarter" idx="12"/>
          </p:nvPr>
        </p:nvSpPr>
        <p:spPr/>
        <p:txBody>
          <a:bodyPr/>
          <a:lstStyle/>
          <a:p>
            <a:pPr>
              <a:defRPr/>
            </a:pPr>
            <a:fld id="{730AC36A-6598-4519-A26E-8FF7902B8A0E}" type="slidenum">
              <a:rPr lang="zh-CN" altLang="en-US" smtClean="0"/>
              <a:pPr>
                <a:defRPr/>
              </a:pPr>
              <a:t>6</a:t>
            </a:fld>
            <a:endParaRPr lang="zh-CN" altLang="en-US" sz="1800" b="0"/>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noChangeArrowheads="1"/>
          </p:cNvSpPr>
          <p:nvPr>
            <p:ph type="title" idx="4294967295"/>
          </p:nvPr>
        </p:nvSpPr>
        <p:spPr>
          <a:xfrm>
            <a:off x="-142908" y="138094"/>
            <a:ext cx="9180513" cy="647700"/>
          </a:xfrm>
        </p:spPr>
        <p:txBody>
          <a:bodyPr>
            <a:normAutofit fontScale="90000"/>
          </a:bodyPr>
          <a:lstStyle/>
          <a:p>
            <a:pPr eaLnBrk="1" hangingPunct="1"/>
            <a:r>
              <a:rPr lang="zh-CN" altLang="en-US" sz="3200" b="0" dirty="0" smtClean="0">
                <a:solidFill>
                  <a:srgbClr val="0000FF"/>
                </a:solidFill>
                <a:latin typeface="黑体" pitchFamily="49" charset="-122"/>
                <a:sym typeface="黑体" pitchFamily="49" charset="-122"/>
              </a:rPr>
              <a:t>（五）互联网从生活向生产领域加速拓展乃大势所趋</a:t>
            </a:r>
            <a:endParaRPr lang="zh-CN" altLang="en-US" sz="4400" b="0" dirty="0" smtClean="0">
              <a:solidFill>
                <a:srgbClr val="0000FF"/>
              </a:solidFill>
            </a:endParaRPr>
          </a:p>
        </p:txBody>
      </p:sp>
      <p:sp>
        <p:nvSpPr>
          <p:cNvPr id="19459" name="等腰三角形 5"/>
          <p:cNvSpPr>
            <a:spLocks noChangeArrowheads="1"/>
          </p:cNvSpPr>
          <p:nvPr/>
        </p:nvSpPr>
        <p:spPr bwMode="auto">
          <a:xfrm rot="-5400000">
            <a:off x="2861469" y="-238938"/>
            <a:ext cx="4103687" cy="8461375"/>
          </a:xfrm>
          <a:prstGeom prst="triangle">
            <a:avLst>
              <a:gd name="adj" fmla="val 50000"/>
            </a:avLst>
          </a:prstGeom>
          <a:solidFill>
            <a:schemeClr val="bg2">
              <a:lumMod val="75000"/>
            </a:schemeClr>
          </a:solidFill>
          <a:ln w="19050">
            <a:solidFill>
              <a:srgbClr val="2F8EB0"/>
            </a:solidFill>
            <a:bevel/>
            <a:headEnd/>
            <a:tailEnd/>
          </a:ln>
        </p:spPr>
        <p:txBody>
          <a:bodyPr anchor="ctr"/>
          <a:lstStyle/>
          <a:p>
            <a:pPr algn="ctr"/>
            <a:endParaRPr lang="zh-CN" altLang="zh-CN" b="1" i="1" dirty="0">
              <a:solidFill>
                <a:srgbClr val="FFFFFF"/>
              </a:solidFill>
              <a:latin typeface="Corbel" pitchFamily="34" charset="0"/>
              <a:ea typeface="华文楷体" pitchFamily="2" charset="-122"/>
              <a:sym typeface="黑体" pitchFamily="49" charset="-122"/>
            </a:endParaRPr>
          </a:p>
        </p:txBody>
      </p:sp>
      <p:sp>
        <p:nvSpPr>
          <p:cNvPr id="19460" name="Line 99"/>
          <p:cNvSpPr>
            <a:spLocks noChangeShapeType="1"/>
          </p:cNvSpPr>
          <p:nvPr/>
        </p:nvSpPr>
        <p:spPr bwMode="auto">
          <a:xfrm flipV="1">
            <a:off x="684213" y="4027468"/>
            <a:ext cx="8459787" cy="0"/>
          </a:xfrm>
          <a:prstGeom prst="line">
            <a:avLst/>
          </a:prstGeom>
          <a:noFill/>
          <a:ln w="28575">
            <a:solidFill>
              <a:srgbClr val="FF0000"/>
            </a:solidFill>
            <a:bevel/>
            <a:headEnd/>
            <a:tailEnd type="triangle" w="med" len="med"/>
          </a:ln>
        </p:spPr>
        <p:txBody>
          <a:bodyPr wrap="none" anchor="ctr"/>
          <a:lstStyle/>
          <a:p>
            <a:endParaRPr lang="zh-CN" altLang="en-US"/>
          </a:p>
        </p:txBody>
      </p:sp>
      <p:sp>
        <p:nvSpPr>
          <p:cNvPr id="19461" name="Line 144"/>
          <p:cNvSpPr>
            <a:spLocks noChangeShapeType="1"/>
          </p:cNvSpPr>
          <p:nvPr/>
        </p:nvSpPr>
        <p:spPr bwMode="auto">
          <a:xfrm>
            <a:off x="682625" y="858818"/>
            <a:ext cx="4763" cy="5799138"/>
          </a:xfrm>
          <a:prstGeom prst="line">
            <a:avLst/>
          </a:prstGeom>
          <a:noFill/>
          <a:ln w="19050">
            <a:solidFill>
              <a:srgbClr val="0033CC"/>
            </a:solidFill>
            <a:bevel/>
            <a:headEnd type="triangle" w="med" len="med"/>
            <a:tailEnd type="triangle" w="med" len="med"/>
          </a:ln>
        </p:spPr>
        <p:txBody>
          <a:bodyPr wrap="none" anchor="ctr"/>
          <a:lstStyle/>
          <a:p>
            <a:endParaRPr lang="zh-CN" altLang="en-US"/>
          </a:p>
        </p:txBody>
      </p:sp>
      <p:sp>
        <p:nvSpPr>
          <p:cNvPr id="19462" name="Line 15"/>
          <p:cNvSpPr>
            <a:spLocks noChangeShapeType="1"/>
          </p:cNvSpPr>
          <p:nvPr/>
        </p:nvSpPr>
        <p:spPr bwMode="auto">
          <a:xfrm>
            <a:off x="2700338" y="787381"/>
            <a:ext cx="0" cy="6092825"/>
          </a:xfrm>
          <a:prstGeom prst="line">
            <a:avLst/>
          </a:prstGeom>
          <a:noFill/>
          <a:ln w="9525">
            <a:solidFill>
              <a:srgbClr val="FF0000"/>
            </a:solidFill>
            <a:prstDash val="dash"/>
            <a:bevel/>
            <a:headEnd/>
            <a:tailEnd/>
          </a:ln>
        </p:spPr>
        <p:txBody>
          <a:bodyPr wrap="none" anchor="ctr"/>
          <a:lstStyle/>
          <a:p>
            <a:endParaRPr lang="zh-CN" altLang="en-US"/>
          </a:p>
        </p:txBody>
      </p:sp>
      <p:sp>
        <p:nvSpPr>
          <p:cNvPr id="19463" name="Line 15"/>
          <p:cNvSpPr>
            <a:spLocks noChangeShapeType="1"/>
          </p:cNvSpPr>
          <p:nvPr/>
        </p:nvSpPr>
        <p:spPr bwMode="auto">
          <a:xfrm>
            <a:off x="6372225" y="974706"/>
            <a:ext cx="0" cy="5905500"/>
          </a:xfrm>
          <a:prstGeom prst="line">
            <a:avLst/>
          </a:prstGeom>
          <a:noFill/>
          <a:ln w="9525">
            <a:solidFill>
              <a:srgbClr val="FF0000"/>
            </a:solidFill>
            <a:prstDash val="dash"/>
            <a:bevel/>
            <a:headEnd/>
            <a:tailEnd/>
          </a:ln>
        </p:spPr>
        <p:txBody>
          <a:bodyPr wrap="none" anchor="ctr"/>
          <a:lstStyle/>
          <a:p>
            <a:endParaRPr lang="zh-CN" altLang="en-US"/>
          </a:p>
        </p:txBody>
      </p:sp>
      <p:sp>
        <p:nvSpPr>
          <p:cNvPr id="19464" name="直接连接符 10"/>
          <p:cNvSpPr>
            <a:spLocks noChangeShapeType="1"/>
          </p:cNvSpPr>
          <p:nvPr/>
        </p:nvSpPr>
        <p:spPr bwMode="auto">
          <a:xfrm>
            <a:off x="755650" y="1506518"/>
            <a:ext cx="8208963" cy="1588"/>
          </a:xfrm>
          <a:prstGeom prst="line">
            <a:avLst/>
          </a:prstGeom>
          <a:noFill/>
          <a:ln w="12000">
            <a:solidFill>
              <a:srgbClr val="000000"/>
            </a:solidFill>
            <a:prstDash val="dash"/>
            <a:bevel/>
            <a:headEnd/>
            <a:tailEnd/>
          </a:ln>
        </p:spPr>
        <p:txBody>
          <a:bodyPr/>
          <a:lstStyle/>
          <a:p>
            <a:endParaRPr lang="zh-CN" altLang="en-US"/>
          </a:p>
        </p:txBody>
      </p:sp>
      <p:sp>
        <p:nvSpPr>
          <p:cNvPr id="19465" name="TextBox 11"/>
          <p:cNvSpPr>
            <a:spLocks noChangeArrowheads="1"/>
          </p:cNvSpPr>
          <p:nvPr/>
        </p:nvSpPr>
        <p:spPr bwMode="auto">
          <a:xfrm>
            <a:off x="139672" y="2066936"/>
            <a:ext cx="431800" cy="2862262"/>
          </a:xfrm>
          <a:prstGeom prst="rect">
            <a:avLst/>
          </a:prstGeom>
          <a:noFill/>
          <a:ln w="9525">
            <a:noFill/>
            <a:miter lim="800000"/>
            <a:headEnd/>
            <a:tailEnd/>
          </a:ln>
        </p:spPr>
        <p:txBody>
          <a:bodyPr>
            <a:spAutoFit/>
          </a:bodyPr>
          <a:lstStyle/>
          <a:p>
            <a:r>
              <a:rPr lang="zh-CN" altLang="en-US" b="1" dirty="0">
                <a:solidFill>
                  <a:srgbClr val="000000"/>
                </a:solidFill>
                <a:latin typeface="Lucida Sans Unicode" pitchFamily="34" charset="0"/>
                <a:ea typeface="黑体" pitchFamily="49" charset="-122"/>
                <a:sym typeface="黑体" pitchFamily="49" charset="-122"/>
              </a:rPr>
              <a:t>互联网信息服务业范围</a:t>
            </a:r>
          </a:p>
        </p:txBody>
      </p:sp>
      <p:sp>
        <p:nvSpPr>
          <p:cNvPr id="19466" name="TextBox 12"/>
          <p:cNvSpPr>
            <a:spLocks noChangeArrowheads="1"/>
          </p:cNvSpPr>
          <p:nvPr/>
        </p:nvSpPr>
        <p:spPr bwMode="auto">
          <a:xfrm>
            <a:off x="1714480" y="1290618"/>
            <a:ext cx="2520950" cy="369888"/>
          </a:xfrm>
          <a:prstGeom prst="rect">
            <a:avLst/>
          </a:prstGeom>
          <a:solidFill>
            <a:srgbClr val="FFC000"/>
          </a:solidFill>
          <a:ln w="9525">
            <a:noFill/>
            <a:miter lim="800000"/>
            <a:headEnd/>
            <a:tailEnd/>
          </a:ln>
        </p:spPr>
        <p:txBody>
          <a:bodyPr>
            <a:spAutoFit/>
          </a:bodyPr>
          <a:lstStyle/>
          <a:p>
            <a:r>
              <a:rPr lang="zh-CN" altLang="en-US" b="1" i="1">
                <a:solidFill>
                  <a:srgbClr val="000000"/>
                </a:solidFill>
                <a:latin typeface="Lucida Sans Unicode" pitchFamily="34" charset="0"/>
                <a:ea typeface="黑体" pitchFamily="49" charset="-122"/>
                <a:sym typeface="黑体" pitchFamily="49" charset="-122"/>
              </a:rPr>
              <a:t>消费性信息服务业为主</a:t>
            </a:r>
          </a:p>
        </p:txBody>
      </p:sp>
      <p:sp>
        <p:nvSpPr>
          <p:cNvPr id="19467" name="TextBox 13"/>
          <p:cNvSpPr>
            <a:spLocks noChangeArrowheads="1"/>
          </p:cNvSpPr>
          <p:nvPr/>
        </p:nvSpPr>
        <p:spPr bwMode="auto">
          <a:xfrm>
            <a:off x="5435600" y="1290618"/>
            <a:ext cx="2520950" cy="369888"/>
          </a:xfrm>
          <a:prstGeom prst="rect">
            <a:avLst/>
          </a:prstGeom>
          <a:solidFill>
            <a:srgbClr val="0070C0"/>
          </a:solidFill>
          <a:ln w="9525">
            <a:noFill/>
            <a:miter lim="800000"/>
            <a:headEnd/>
            <a:tailEnd/>
          </a:ln>
        </p:spPr>
        <p:txBody>
          <a:bodyPr>
            <a:spAutoFit/>
          </a:bodyPr>
          <a:lstStyle/>
          <a:p>
            <a:r>
              <a:rPr lang="zh-CN" altLang="en-US" b="1" i="1">
                <a:solidFill>
                  <a:schemeClr val="bg1"/>
                </a:solidFill>
                <a:latin typeface="Lucida Sans Unicode" pitchFamily="34" charset="0"/>
                <a:ea typeface="黑体" pitchFamily="49" charset="-122"/>
                <a:sym typeface="黑体" pitchFamily="49" charset="-122"/>
              </a:rPr>
              <a:t>生产性信息服务业为主</a:t>
            </a:r>
          </a:p>
        </p:txBody>
      </p:sp>
      <p:sp>
        <p:nvSpPr>
          <p:cNvPr id="19468" name="TextBox 14"/>
          <p:cNvSpPr>
            <a:spLocks noChangeArrowheads="1"/>
          </p:cNvSpPr>
          <p:nvPr/>
        </p:nvSpPr>
        <p:spPr bwMode="auto">
          <a:xfrm>
            <a:off x="1692275" y="3883006"/>
            <a:ext cx="1150938" cy="277812"/>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业务应用</a:t>
            </a:r>
          </a:p>
        </p:txBody>
      </p:sp>
      <p:sp>
        <p:nvSpPr>
          <p:cNvPr id="19469" name="TextBox 15"/>
          <p:cNvSpPr>
            <a:spLocks noChangeArrowheads="1"/>
          </p:cNvSpPr>
          <p:nvPr/>
        </p:nvSpPr>
        <p:spPr bwMode="auto">
          <a:xfrm>
            <a:off x="6948488" y="3306743"/>
            <a:ext cx="1150937"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应用服务</a:t>
            </a:r>
          </a:p>
        </p:txBody>
      </p:sp>
      <p:sp>
        <p:nvSpPr>
          <p:cNvPr id="19470" name="TextBox 16"/>
          <p:cNvSpPr>
            <a:spLocks noChangeArrowheads="1"/>
          </p:cNvSpPr>
          <p:nvPr/>
        </p:nvSpPr>
        <p:spPr bwMode="auto">
          <a:xfrm>
            <a:off x="3492500" y="3522643"/>
            <a:ext cx="1150938"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业务应用</a:t>
            </a:r>
          </a:p>
        </p:txBody>
      </p:sp>
      <p:sp>
        <p:nvSpPr>
          <p:cNvPr id="19471" name="TextBox 17"/>
          <p:cNvSpPr>
            <a:spLocks noChangeArrowheads="1"/>
          </p:cNvSpPr>
          <p:nvPr/>
        </p:nvSpPr>
        <p:spPr bwMode="auto">
          <a:xfrm>
            <a:off x="6948488" y="3090843"/>
            <a:ext cx="1150937"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业务应用</a:t>
            </a:r>
          </a:p>
        </p:txBody>
      </p:sp>
      <p:sp>
        <p:nvSpPr>
          <p:cNvPr id="19472" name="TextBox 18"/>
          <p:cNvSpPr>
            <a:spLocks noChangeArrowheads="1"/>
          </p:cNvSpPr>
          <p:nvPr/>
        </p:nvSpPr>
        <p:spPr bwMode="auto">
          <a:xfrm>
            <a:off x="6948488" y="3738543"/>
            <a:ext cx="935037"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终端</a:t>
            </a:r>
          </a:p>
        </p:txBody>
      </p:sp>
      <p:sp>
        <p:nvSpPr>
          <p:cNvPr id="19473" name="TextBox 19"/>
          <p:cNvSpPr>
            <a:spLocks noChangeArrowheads="1"/>
          </p:cNvSpPr>
          <p:nvPr/>
        </p:nvSpPr>
        <p:spPr bwMode="auto">
          <a:xfrm>
            <a:off x="3492500" y="3738543"/>
            <a:ext cx="1150938"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应用服务</a:t>
            </a:r>
          </a:p>
        </p:txBody>
      </p:sp>
      <p:sp>
        <p:nvSpPr>
          <p:cNvPr id="19475" name="TextBox 21"/>
          <p:cNvSpPr>
            <a:spLocks noChangeArrowheads="1"/>
          </p:cNvSpPr>
          <p:nvPr/>
        </p:nvSpPr>
        <p:spPr bwMode="auto">
          <a:xfrm>
            <a:off x="4643438" y="787381"/>
            <a:ext cx="1728787" cy="522287"/>
          </a:xfrm>
          <a:prstGeom prst="rect">
            <a:avLst/>
          </a:prstGeom>
          <a:noFill/>
          <a:ln w="9525">
            <a:noFill/>
            <a:miter lim="800000"/>
            <a:headEnd/>
            <a:tailEnd/>
          </a:ln>
        </p:spPr>
        <p:txBody>
          <a:bodyPr>
            <a:spAutoFit/>
          </a:bodyPr>
          <a:lstStyle/>
          <a:p>
            <a:pPr algn="ctr"/>
            <a:r>
              <a:rPr lang="zh-CN" altLang="en-US" sz="1400" b="1" i="1" dirty="0">
                <a:latin typeface="Lucida Sans Unicode" pitchFamily="34" charset="0"/>
                <a:ea typeface="黑体" pitchFamily="49" charset="-122"/>
                <a:sym typeface="黑体" pitchFamily="49" charset="-122"/>
              </a:rPr>
              <a:t>互联网成为基本的</a:t>
            </a:r>
            <a:endParaRPr lang="en-US" sz="1400" b="1" i="1" dirty="0">
              <a:latin typeface="Lucida Sans Unicode" pitchFamily="34" charset="0"/>
              <a:cs typeface="Lucida Sans Unicode" pitchFamily="34" charset="0"/>
              <a:sym typeface="Lucida Sans Unicode" pitchFamily="34" charset="0"/>
            </a:endParaRPr>
          </a:p>
          <a:p>
            <a:pPr algn="ctr"/>
            <a:r>
              <a:rPr lang="zh-CN" altLang="en-US" sz="1400" b="1" i="1" dirty="0">
                <a:latin typeface="Lucida Sans Unicode" pitchFamily="34" charset="0"/>
                <a:ea typeface="黑体" pitchFamily="49" charset="-122"/>
                <a:sym typeface="黑体" pitchFamily="49" charset="-122"/>
              </a:rPr>
              <a:t>工作平台</a:t>
            </a:r>
          </a:p>
        </p:txBody>
      </p:sp>
      <p:sp>
        <p:nvSpPr>
          <p:cNvPr id="19476" name="TextBox 22"/>
          <p:cNvSpPr>
            <a:spLocks noChangeArrowheads="1"/>
          </p:cNvSpPr>
          <p:nvPr/>
        </p:nvSpPr>
        <p:spPr bwMode="auto">
          <a:xfrm>
            <a:off x="1116013" y="4027468"/>
            <a:ext cx="1728787" cy="369888"/>
          </a:xfrm>
          <a:prstGeom prst="rect">
            <a:avLst/>
          </a:prstGeom>
          <a:noFill/>
          <a:ln w="9525">
            <a:noFill/>
            <a:miter lim="800000"/>
            <a:headEnd/>
            <a:tailEnd/>
          </a:ln>
        </p:spPr>
        <p:txBody>
          <a:bodyPr>
            <a:spAutoFit/>
          </a:bodyPr>
          <a:lstStyle/>
          <a:p>
            <a:r>
              <a:rPr lang="zh-CN" altLang="en-US" b="1" i="1">
                <a:solidFill>
                  <a:srgbClr val="000000"/>
                </a:solidFill>
                <a:latin typeface="Lucida Sans Unicode" pitchFamily="34" charset="0"/>
                <a:ea typeface="黑体" pitchFamily="49" charset="-122"/>
                <a:sym typeface="黑体" pitchFamily="49" charset="-122"/>
              </a:rPr>
              <a:t>桌面互联网</a:t>
            </a:r>
            <a:r>
              <a:rPr lang="en-US" altLang="zh-CN" b="1" i="1">
                <a:solidFill>
                  <a:srgbClr val="000000"/>
                </a:solidFill>
                <a:latin typeface="Lucida Sans Unicode" pitchFamily="34" charset="0"/>
                <a:cs typeface="Lucida Sans Unicode" pitchFamily="34" charset="0"/>
                <a:sym typeface="Lucida Sans Unicode" pitchFamily="34" charset="0"/>
              </a:rPr>
              <a:t>1.0</a:t>
            </a:r>
            <a:endParaRPr lang="zh-CN" altLang="en-US" b="1" i="1">
              <a:solidFill>
                <a:srgbClr val="000000"/>
              </a:solidFill>
              <a:latin typeface="Lucida Sans Unicode" pitchFamily="34" charset="0"/>
              <a:ea typeface="黑体" pitchFamily="49" charset="-122"/>
              <a:sym typeface="黑体" pitchFamily="49" charset="-122"/>
            </a:endParaRPr>
          </a:p>
        </p:txBody>
      </p:sp>
      <p:sp>
        <p:nvSpPr>
          <p:cNvPr id="19477" name="TextBox 23"/>
          <p:cNvSpPr>
            <a:spLocks noChangeArrowheads="1"/>
          </p:cNvSpPr>
          <p:nvPr/>
        </p:nvSpPr>
        <p:spPr bwMode="auto">
          <a:xfrm>
            <a:off x="2843213" y="4027468"/>
            <a:ext cx="1728787" cy="369888"/>
          </a:xfrm>
          <a:prstGeom prst="rect">
            <a:avLst/>
          </a:prstGeom>
          <a:noFill/>
          <a:ln w="9525">
            <a:noFill/>
            <a:miter lim="800000"/>
            <a:headEnd/>
            <a:tailEnd/>
          </a:ln>
        </p:spPr>
        <p:txBody>
          <a:bodyPr>
            <a:spAutoFit/>
          </a:bodyPr>
          <a:lstStyle/>
          <a:p>
            <a:r>
              <a:rPr lang="zh-CN" altLang="en-US" b="1" i="1">
                <a:solidFill>
                  <a:srgbClr val="000000"/>
                </a:solidFill>
                <a:latin typeface="Lucida Sans Unicode" pitchFamily="34" charset="0"/>
                <a:ea typeface="黑体" pitchFamily="49" charset="-122"/>
                <a:sym typeface="黑体" pitchFamily="49" charset="-122"/>
              </a:rPr>
              <a:t>桌面互联网</a:t>
            </a:r>
            <a:r>
              <a:rPr lang="en-US" altLang="zh-CN" b="1" i="1">
                <a:solidFill>
                  <a:srgbClr val="000000"/>
                </a:solidFill>
                <a:latin typeface="Lucida Sans Unicode" pitchFamily="34" charset="0"/>
                <a:cs typeface="Lucida Sans Unicode" pitchFamily="34" charset="0"/>
                <a:sym typeface="Lucida Sans Unicode" pitchFamily="34" charset="0"/>
              </a:rPr>
              <a:t>2.0</a:t>
            </a:r>
            <a:endParaRPr lang="zh-CN" altLang="en-US" b="1" i="1">
              <a:solidFill>
                <a:srgbClr val="000000"/>
              </a:solidFill>
              <a:latin typeface="Lucida Sans Unicode" pitchFamily="34" charset="0"/>
              <a:ea typeface="黑体" pitchFamily="49" charset="-122"/>
              <a:sym typeface="黑体" pitchFamily="49" charset="-122"/>
            </a:endParaRPr>
          </a:p>
        </p:txBody>
      </p:sp>
      <p:sp>
        <p:nvSpPr>
          <p:cNvPr id="19478" name="TextBox 24"/>
          <p:cNvSpPr>
            <a:spLocks noChangeArrowheads="1"/>
          </p:cNvSpPr>
          <p:nvPr/>
        </p:nvSpPr>
        <p:spPr bwMode="auto">
          <a:xfrm>
            <a:off x="2700338" y="787381"/>
            <a:ext cx="1871662" cy="522287"/>
          </a:xfrm>
          <a:prstGeom prst="rect">
            <a:avLst/>
          </a:prstGeom>
          <a:noFill/>
          <a:ln w="9525">
            <a:noFill/>
            <a:miter lim="800000"/>
            <a:headEnd/>
            <a:tailEnd/>
          </a:ln>
        </p:spPr>
        <p:txBody>
          <a:bodyPr>
            <a:spAutoFit/>
          </a:bodyPr>
          <a:lstStyle/>
          <a:p>
            <a:pPr algn="ctr"/>
            <a:r>
              <a:rPr lang="zh-CN" altLang="en-US" sz="1400" b="1" i="1" dirty="0">
                <a:latin typeface="Lucida Sans Unicode" pitchFamily="34" charset="0"/>
                <a:ea typeface="黑体" pitchFamily="49" charset="-122"/>
                <a:sym typeface="黑体" pitchFamily="49" charset="-122"/>
              </a:rPr>
              <a:t>互联网成为基本的</a:t>
            </a:r>
            <a:endParaRPr lang="en-US" sz="1400" b="1" i="1" dirty="0">
              <a:latin typeface="Lucida Sans Unicode" pitchFamily="34" charset="0"/>
              <a:cs typeface="Lucida Sans Unicode" pitchFamily="34" charset="0"/>
              <a:sym typeface="Lucida Sans Unicode" pitchFamily="34" charset="0"/>
            </a:endParaRPr>
          </a:p>
          <a:p>
            <a:pPr algn="ctr"/>
            <a:r>
              <a:rPr lang="zh-CN" altLang="en-US" sz="1400" b="1" i="1" dirty="0">
                <a:latin typeface="Lucida Sans Unicode" pitchFamily="34" charset="0"/>
                <a:ea typeface="黑体" pitchFamily="49" charset="-122"/>
                <a:sym typeface="黑体" pitchFamily="49" charset="-122"/>
              </a:rPr>
              <a:t>生活平台</a:t>
            </a:r>
          </a:p>
        </p:txBody>
      </p:sp>
      <p:sp>
        <p:nvSpPr>
          <p:cNvPr id="19479" name="TextBox 25"/>
          <p:cNvSpPr>
            <a:spLocks noChangeArrowheads="1"/>
          </p:cNvSpPr>
          <p:nvPr/>
        </p:nvSpPr>
        <p:spPr bwMode="auto">
          <a:xfrm>
            <a:off x="682625" y="787381"/>
            <a:ext cx="1944688" cy="522287"/>
          </a:xfrm>
          <a:prstGeom prst="rect">
            <a:avLst/>
          </a:prstGeom>
          <a:noFill/>
          <a:ln w="9525">
            <a:noFill/>
            <a:miter lim="800000"/>
            <a:headEnd/>
            <a:tailEnd/>
          </a:ln>
        </p:spPr>
        <p:txBody>
          <a:bodyPr>
            <a:spAutoFit/>
          </a:bodyPr>
          <a:lstStyle/>
          <a:p>
            <a:pPr algn="ctr"/>
            <a:r>
              <a:rPr lang="zh-CN" altLang="en-US" sz="1400" b="1" i="1" dirty="0">
                <a:latin typeface="Lucida Sans Unicode" pitchFamily="34" charset="0"/>
                <a:ea typeface="黑体" pitchFamily="49" charset="-122"/>
                <a:sym typeface="黑体" pitchFamily="49" charset="-122"/>
              </a:rPr>
              <a:t>互联网成为基本的</a:t>
            </a:r>
            <a:endParaRPr lang="en-US" sz="1400" b="1" i="1" dirty="0">
              <a:latin typeface="Lucida Sans Unicode" pitchFamily="34" charset="0"/>
              <a:cs typeface="Lucida Sans Unicode" pitchFamily="34" charset="0"/>
              <a:sym typeface="Lucida Sans Unicode" pitchFamily="34" charset="0"/>
            </a:endParaRPr>
          </a:p>
          <a:p>
            <a:pPr algn="ctr"/>
            <a:r>
              <a:rPr lang="zh-CN" altLang="en-US" sz="1400" b="1" i="1" dirty="0">
                <a:latin typeface="Lucida Sans Unicode" pitchFamily="34" charset="0"/>
                <a:ea typeface="黑体" pitchFamily="49" charset="-122"/>
                <a:sym typeface="黑体" pitchFamily="49" charset="-122"/>
              </a:rPr>
              <a:t>信息获取平台</a:t>
            </a:r>
          </a:p>
        </p:txBody>
      </p:sp>
      <p:sp>
        <p:nvSpPr>
          <p:cNvPr id="19480" name="TextBox 26"/>
          <p:cNvSpPr>
            <a:spLocks noChangeArrowheads="1"/>
          </p:cNvSpPr>
          <p:nvPr/>
        </p:nvSpPr>
        <p:spPr bwMode="auto">
          <a:xfrm>
            <a:off x="1222375" y="4659293"/>
            <a:ext cx="1152525" cy="292388"/>
          </a:xfrm>
          <a:prstGeom prst="rect">
            <a:avLst/>
          </a:prstGeom>
          <a:solidFill>
            <a:srgbClr val="D0D7FA"/>
          </a:solidFill>
          <a:ln w="9525">
            <a:noFill/>
            <a:miter lim="800000"/>
            <a:headEnd/>
            <a:tailEnd/>
          </a:ln>
        </p:spPr>
        <p:txBody>
          <a:bodyPr>
            <a:spAutoFit/>
          </a:bodyPr>
          <a:lstStyle/>
          <a:p>
            <a:pPr algn="ctr"/>
            <a:r>
              <a:rPr lang="zh-CN" altLang="en-US" sz="1300" b="1" dirty="0">
                <a:solidFill>
                  <a:srgbClr val="000000"/>
                </a:solidFill>
                <a:latin typeface="Lucida Sans Unicode" pitchFamily="34" charset="0"/>
                <a:ea typeface="黑体" pitchFamily="49" charset="-122"/>
                <a:sym typeface="黑体" pitchFamily="49" charset="-122"/>
              </a:rPr>
              <a:t>门户</a:t>
            </a:r>
            <a:r>
              <a:rPr lang="zh-CN" altLang="en-US" sz="1300" b="1" dirty="0" smtClean="0">
                <a:solidFill>
                  <a:srgbClr val="000000"/>
                </a:solidFill>
                <a:latin typeface="Lucida Sans Unicode" pitchFamily="34" charset="0"/>
                <a:ea typeface="黑体" pitchFamily="49" charset="-122"/>
                <a:sym typeface="黑体" pitchFamily="49" charset="-122"/>
              </a:rPr>
              <a:t>网站</a:t>
            </a:r>
            <a:endParaRPr lang="zh-CN" altLang="en-US" sz="1300" b="1" dirty="0">
              <a:solidFill>
                <a:srgbClr val="000000"/>
              </a:solidFill>
              <a:latin typeface="Lucida Sans Unicode" pitchFamily="34" charset="0"/>
              <a:ea typeface="黑体" pitchFamily="49" charset="-122"/>
              <a:sym typeface="黑体" pitchFamily="49" charset="-122"/>
            </a:endParaRPr>
          </a:p>
        </p:txBody>
      </p:sp>
      <p:sp>
        <p:nvSpPr>
          <p:cNvPr id="19481" name="TextBox 27"/>
          <p:cNvSpPr>
            <a:spLocks noChangeArrowheads="1"/>
          </p:cNvSpPr>
          <p:nvPr/>
        </p:nvSpPr>
        <p:spPr bwMode="auto">
          <a:xfrm>
            <a:off x="1006475" y="5072074"/>
            <a:ext cx="1152525" cy="492443"/>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网站社区：</a:t>
            </a:r>
            <a:r>
              <a:rPr lang="en-US" altLang="zh-CN" sz="1300" b="1">
                <a:solidFill>
                  <a:srgbClr val="000000"/>
                </a:solidFill>
                <a:latin typeface="Lucida Sans Unicode" pitchFamily="34" charset="0"/>
                <a:cs typeface="Lucida Sans Unicode" pitchFamily="34" charset="0"/>
                <a:sym typeface="Lucida Sans Unicode" pitchFamily="34" charset="0"/>
              </a:rPr>
              <a:t>BBS\</a:t>
            </a:r>
            <a:r>
              <a:rPr lang="zh-CN" altLang="en-US" sz="1300" b="1">
                <a:solidFill>
                  <a:srgbClr val="000000"/>
                </a:solidFill>
                <a:latin typeface="Lucida Sans Unicode" pitchFamily="34" charset="0"/>
                <a:ea typeface="黑体" pitchFamily="49" charset="-122"/>
                <a:sym typeface="黑体" pitchFamily="49" charset="-122"/>
              </a:rPr>
              <a:t>校友录</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82" name="TextBox 28"/>
          <p:cNvSpPr>
            <a:spLocks noChangeArrowheads="1"/>
          </p:cNvSpPr>
          <p:nvPr/>
        </p:nvSpPr>
        <p:spPr bwMode="auto">
          <a:xfrm>
            <a:off x="863600" y="5595918"/>
            <a:ext cx="1350946" cy="292388"/>
          </a:xfrm>
          <a:prstGeom prst="rect">
            <a:avLst/>
          </a:prstGeom>
          <a:solidFill>
            <a:srgbClr val="D0D7FA"/>
          </a:solidFill>
          <a:ln w="9525">
            <a:noFill/>
            <a:miter lim="800000"/>
            <a:headEnd/>
            <a:tailEnd/>
          </a:ln>
        </p:spPr>
        <p:txBody>
          <a:bodyPr wrap="square">
            <a:spAutoFit/>
          </a:bodyPr>
          <a:lstStyle/>
          <a:p>
            <a:pPr algn="ctr"/>
            <a:r>
              <a:rPr lang="zh-CN" altLang="en-US" sz="1300" b="1" dirty="0">
                <a:solidFill>
                  <a:srgbClr val="000000"/>
                </a:solidFill>
                <a:latin typeface="Lucida Sans Unicode" pitchFamily="34" charset="0"/>
                <a:ea typeface="黑体" pitchFamily="49" charset="-122"/>
                <a:sym typeface="黑体" pitchFamily="49" charset="-122"/>
              </a:rPr>
              <a:t>只读、静态内容</a:t>
            </a:r>
            <a:endParaRPr lang="en-US" sz="1300" b="1" dirty="0">
              <a:solidFill>
                <a:srgbClr val="000000"/>
              </a:solidFill>
              <a:latin typeface="Lucida Sans Unicode" pitchFamily="34" charset="0"/>
              <a:cs typeface="Lucida Sans Unicode" pitchFamily="34" charset="0"/>
              <a:sym typeface="Lucida Sans Unicode" pitchFamily="34" charset="0"/>
            </a:endParaRPr>
          </a:p>
        </p:txBody>
      </p:sp>
      <p:sp>
        <p:nvSpPr>
          <p:cNvPr id="19483" name="TextBox 29"/>
          <p:cNvSpPr>
            <a:spLocks noChangeArrowheads="1"/>
          </p:cNvSpPr>
          <p:nvPr/>
        </p:nvSpPr>
        <p:spPr bwMode="auto">
          <a:xfrm>
            <a:off x="1222375" y="5883256"/>
            <a:ext cx="1657350" cy="292388"/>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网页形式</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84" name="TextBox 30"/>
          <p:cNvSpPr>
            <a:spLocks noChangeArrowheads="1"/>
          </p:cNvSpPr>
          <p:nvPr/>
        </p:nvSpPr>
        <p:spPr bwMode="auto">
          <a:xfrm>
            <a:off x="863600" y="6243618"/>
            <a:ext cx="1511300" cy="292388"/>
          </a:xfrm>
          <a:prstGeom prst="rect">
            <a:avLst/>
          </a:prstGeom>
          <a:solidFill>
            <a:srgbClr val="D0D7FA"/>
          </a:solidFill>
          <a:ln w="9525">
            <a:noFill/>
            <a:miter lim="800000"/>
            <a:headEnd/>
            <a:tailEnd/>
          </a:ln>
        </p:spPr>
        <p:txBody>
          <a:bodyPr>
            <a:spAutoFit/>
          </a:bodyPr>
          <a:lstStyle/>
          <a:p>
            <a:pPr algn="ctr"/>
            <a:r>
              <a:rPr lang="zh-CN" altLang="en-US" sz="1300" b="1" dirty="0" smtClean="0">
                <a:solidFill>
                  <a:srgbClr val="000000"/>
                </a:solidFill>
                <a:latin typeface="Lucida Sans Unicode" pitchFamily="34" charset="0"/>
                <a:ea typeface="黑体" pitchFamily="49" charset="-122"/>
                <a:sym typeface="黑体" pitchFamily="49" charset="-122"/>
              </a:rPr>
              <a:t>关注广告</a:t>
            </a:r>
            <a:r>
              <a:rPr lang="zh-CN" altLang="en-US" sz="1300" b="1" dirty="0">
                <a:solidFill>
                  <a:srgbClr val="000000"/>
                </a:solidFill>
                <a:latin typeface="Lucida Sans Unicode" pitchFamily="34" charset="0"/>
                <a:ea typeface="黑体" pitchFamily="49" charset="-122"/>
                <a:sym typeface="黑体" pitchFamily="49" charset="-122"/>
              </a:rPr>
              <a:t>客户</a:t>
            </a:r>
            <a:endParaRPr lang="en-US" sz="1300" b="1" dirty="0">
              <a:solidFill>
                <a:srgbClr val="000000"/>
              </a:solidFill>
              <a:latin typeface="Lucida Sans Unicode" pitchFamily="34" charset="0"/>
              <a:cs typeface="Lucida Sans Unicode" pitchFamily="34" charset="0"/>
              <a:sym typeface="Lucida Sans Unicode" pitchFamily="34" charset="0"/>
            </a:endParaRPr>
          </a:p>
        </p:txBody>
      </p:sp>
      <p:sp>
        <p:nvSpPr>
          <p:cNvPr id="19485" name="TextBox 31"/>
          <p:cNvSpPr>
            <a:spLocks noChangeArrowheads="1"/>
          </p:cNvSpPr>
          <p:nvPr/>
        </p:nvSpPr>
        <p:spPr bwMode="auto">
          <a:xfrm>
            <a:off x="2232025" y="5380018"/>
            <a:ext cx="1368425" cy="492443"/>
          </a:xfrm>
          <a:prstGeom prst="rect">
            <a:avLst/>
          </a:prstGeom>
          <a:solidFill>
            <a:srgbClr val="D0D7FA"/>
          </a:solidFill>
          <a:ln w="9525">
            <a:noFill/>
            <a:miter lim="800000"/>
            <a:headEnd/>
            <a:tailEnd/>
          </a:ln>
        </p:spPr>
        <p:txBody>
          <a:bodyPr>
            <a:spAutoFit/>
          </a:bodyPr>
          <a:lstStyle/>
          <a:p>
            <a:pPr algn="ctr"/>
            <a:r>
              <a:rPr lang="en-US" altLang="zh-CN" sz="1300" b="1">
                <a:solidFill>
                  <a:srgbClr val="000000"/>
                </a:solidFill>
                <a:latin typeface="Lucida Sans Unicode" pitchFamily="34" charset="0"/>
                <a:cs typeface="Lucida Sans Unicode" pitchFamily="34" charset="0"/>
                <a:sym typeface="Lucida Sans Unicode" pitchFamily="34" charset="0"/>
              </a:rPr>
              <a:t>UGC</a:t>
            </a:r>
            <a:endParaRPr lang="zh-CN" altLang="en-US" sz="1300" b="1">
              <a:solidFill>
                <a:srgbClr val="000000"/>
              </a:solidFill>
              <a:latin typeface="Lucida Sans Unicode" pitchFamily="34" charset="0"/>
              <a:cs typeface="Lucida Sans Unicode" pitchFamily="34" charset="0"/>
              <a:sym typeface="Lucida Sans Unicode" pitchFamily="34" charset="0"/>
            </a:endParaRPr>
          </a:p>
          <a:p>
            <a:pPr algn="ctr"/>
            <a:r>
              <a:rPr lang="zh-CN" altLang="en-US" sz="1300" b="1">
                <a:solidFill>
                  <a:srgbClr val="000000"/>
                </a:solidFill>
                <a:latin typeface="Lucida Sans Unicode" pitchFamily="34" charset="0"/>
                <a:ea typeface="黑体" pitchFamily="49" charset="-122"/>
                <a:sym typeface="黑体" pitchFamily="49" charset="-122"/>
              </a:rPr>
              <a:t>分享、动态内容</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86" name="TextBox 32"/>
          <p:cNvSpPr>
            <a:spLocks noChangeArrowheads="1"/>
          </p:cNvSpPr>
          <p:nvPr/>
        </p:nvSpPr>
        <p:spPr bwMode="auto">
          <a:xfrm>
            <a:off x="2232025" y="5072074"/>
            <a:ext cx="1079500" cy="292388"/>
          </a:xfrm>
          <a:prstGeom prst="rect">
            <a:avLst/>
          </a:prstGeom>
          <a:solidFill>
            <a:srgbClr val="D0D7FA"/>
          </a:solidFill>
          <a:ln w="9525">
            <a:noFill/>
            <a:miter lim="800000"/>
            <a:headEnd/>
            <a:tailEnd/>
          </a:ln>
        </p:spPr>
        <p:txBody>
          <a:bodyPr>
            <a:spAutoFit/>
          </a:bodyPr>
          <a:lstStyle/>
          <a:p>
            <a:pPr algn="ctr"/>
            <a:r>
              <a:rPr lang="zh-CN" altLang="en-US" sz="1300" b="1" dirty="0">
                <a:solidFill>
                  <a:srgbClr val="000000"/>
                </a:solidFill>
                <a:latin typeface="Lucida Sans Unicode" pitchFamily="34" charset="0"/>
                <a:ea typeface="黑体" pitchFamily="49" charset="-122"/>
                <a:sym typeface="黑体" pitchFamily="49" charset="-122"/>
              </a:rPr>
              <a:t>社交网站</a:t>
            </a:r>
            <a:endParaRPr lang="en-US" sz="1300" b="1" dirty="0">
              <a:solidFill>
                <a:srgbClr val="000000"/>
              </a:solidFill>
              <a:latin typeface="Lucida Sans Unicode" pitchFamily="34" charset="0"/>
              <a:cs typeface="Lucida Sans Unicode" pitchFamily="34" charset="0"/>
              <a:sym typeface="Lucida Sans Unicode" pitchFamily="34" charset="0"/>
            </a:endParaRPr>
          </a:p>
        </p:txBody>
      </p:sp>
      <p:sp>
        <p:nvSpPr>
          <p:cNvPr id="19487" name="TextBox 33"/>
          <p:cNvSpPr>
            <a:spLocks noChangeArrowheads="1"/>
          </p:cNvSpPr>
          <p:nvPr/>
        </p:nvSpPr>
        <p:spPr bwMode="auto">
          <a:xfrm>
            <a:off x="2519363" y="4643446"/>
            <a:ext cx="1439862" cy="292388"/>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个人主页</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88" name="TextBox 34"/>
          <p:cNvSpPr>
            <a:spLocks noChangeArrowheads="1"/>
          </p:cNvSpPr>
          <p:nvPr/>
        </p:nvSpPr>
        <p:spPr bwMode="auto">
          <a:xfrm>
            <a:off x="3348038" y="5794077"/>
            <a:ext cx="1511300" cy="492443"/>
          </a:xfrm>
          <a:prstGeom prst="rect">
            <a:avLst/>
          </a:prstGeom>
          <a:solidFill>
            <a:srgbClr val="D0D7FA"/>
          </a:solidFill>
          <a:ln w="9525">
            <a:noFill/>
            <a:miter lim="800000"/>
            <a:headEnd/>
            <a:tailEnd/>
          </a:ln>
        </p:spPr>
        <p:txBody>
          <a:bodyPr>
            <a:spAutoFit/>
          </a:bodyPr>
          <a:lstStyle/>
          <a:p>
            <a:pPr algn="ctr"/>
            <a:r>
              <a:rPr lang="en-US" altLang="zh-CN" sz="1300" b="1">
                <a:solidFill>
                  <a:srgbClr val="000000"/>
                </a:solidFill>
                <a:latin typeface="Lucida Sans Unicode" pitchFamily="34" charset="0"/>
                <a:cs typeface="Lucida Sans Unicode" pitchFamily="34" charset="0"/>
                <a:sym typeface="Lucida Sans Unicode" pitchFamily="34" charset="0"/>
              </a:rPr>
              <a:t>Web App</a:t>
            </a:r>
            <a:r>
              <a:rPr lang="zh-CN" altLang="en-US" sz="1300" b="1">
                <a:solidFill>
                  <a:srgbClr val="000000"/>
                </a:solidFill>
                <a:latin typeface="Lucida Sans Unicode" pitchFamily="34" charset="0"/>
                <a:ea typeface="黑体" pitchFamily="49" charset="-122"/>
                <a:sym typeface="黑体" pitchFamily="49" charset="-122"/>
              </a:rPr>
              <a:t>形式</a:t>
            </a:r>
            <a:endParaRPr lang="en-US" sz="1300" b="1">
              <a:solidFill>
                <a:srgbClr val="000000"/>
              </a:solidFill>
              <a:latin typeface="Lucida Sans Unicode" pitchFamily="34" charset="0"/>
              <a:cs typeface="Lucida Sans Unicode" pitchFamily="34" charset="0"/>
              <a:sym typeface="Lucida Sans Unicode" pitchFamily="34" charset="0"/>
            </a:endParaRPr>
          </a:p>
          <a:p>
            <a:pPr algn="ctr"/>
            <a:r>
              <a:rPr lang="en-US" altLang="zh-CN" sz="1300" b="1">
                <a:solidFill>
                  <a:srgbClr val="000000"/>
                </a:solidFill>
                <a:latin typeface="Lucida Sans Unicode" pitchFamily="34" charset="0"/>
                <a:cs typeface="Lucida Sans Unicode" pitchFamily="34" charset="0"/>
                <a:sym typeface="Lucida Sans Unicode" pitchFamily="34" charset="0"/>
              </a:rPr>
              <a:t>APP</a:t>
            </a:r>
            <a:r>
              <a:rPr lang="zh-CN" altLang="en-US" sz="1300" b="1">
                <a:solidFill>
                  <a:srgbClr val="000000"/>
                </a:solidFill>
                <a:latin typeface="Lucida Sans Unicode" pitchFamily="34" charset="0"/>
                <a:ea typeface="黑体" pitchFamily="49" charset="-122"/>
                <a:sym typeface="黑体" pitchFamily="49" charset="-122"/>
              </a:rPr>
              <a:t>形式</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89" name="TextBox 35"/>
          <p:cNvSpPr>
            <a:spLocks noChangeArrowheads="1"/>
          </p:cNvSpPr>
          <p:nvPr/>
        </p:nvSpPr>
        <p:spPr bwMode="auto">
          <a:xfrm>
            <a:off x="2774948" y="6351322"/>
            <a:ext cx="1439862" cy="292388"/>
          </a:xfrm>
          <a:prstGeom prst="rect">
            <a:avLst/>
          </a:prstGeom>
          <a:solidFill>
            <a:srgbClr val="D0D7FA"/>
          </a:solidFill>
          <a:ln w="9525">
            <a:noFill/>
            <a:miter lim="800000"/>
            <a:headEnd/>
            <a:tailEnd/>
          </a:ln>
        </p:spPr>
        <p:txBody>
          <a:bodyPr>
            <a:spAutoFit/>
          </a:bodyPr>
          <a:lstStyle/>
          <a:p>
            <a:pPr algn="ctr"/>
            <a:r>
              <a:rPr lang="zh-CN" altLang="en-US" sz="1300" b="1" dirty="0" smtClean="0">
                <a:solidFill>
                  <a:srgbClr val="000000"/>
                </a:solidFill>
                <a:latin typeface="Lucida Sans Unicode" pitchFamily="34" charset="0"/>
                <a:ea typeface="黑体" pitchFamily="49" charset="-122"/>
                <a:sym typeface="黑体" pitchFamily="49" charset="-122"/>
              </a:rPr>
              <a:t>关注群体用户</a:t>
            </a:r>
            <a:endParaRPr lang="en-US" sz="1300" b="1" dirty="0">
              <a:solidFill>
                <a:srgbClr val="000000"/>
              </a:solidFill>
              <a:latin typeface="Lucida Sans Unicode" pitchFamily="34" charset="0"/>
              <a:cs typeface="Lucida Sans Unicode" pitchFamily="34" charset="0"/>
              <a:sym typeface="Lucida Sans Unicode" pitchFamily="34" charset="0"/>
            </a:endParaRPr>
          </a:p>
        </p:txBody>
      </p:sp>
      <p:sp>
        <p:nvSpPr>
          <p:cNvPr id="19490" name="TextBox 36"/>
          <p:cNvSpPr>
            <a:spLocks noChangeArrowheads="1"/>
          </p:cNvSpPr>
          <p:nvPr/>
        </p:nvSpPr>
        <p:spPr bwMode="auto">
          <a:xfrm>
            <a:off x="3311525" y="5019656"/>
            <a:ext cx="1655763" cy="292388"/>
          </a:xfrm>
          <a:prstGeom prst="rect">
            <a:avLst/>
          </a:prstGeom>
          <a:solidFill>
            <a:srgbClr val="D0D7FA"/>
          </a:solidFill>
          <a:ln w="9525">
            <a:noFill/>
            <a:miter lim="800000"/>
            <a:headEnd/>
            <a:tailEnd/>
          </a:ln>
        </p:spPr>
        <p:txBody>
          <a:bodyPr>
            <a:spAutoFit/>
          </a:bodyPr>
          <a:lstStyle/>
          <a:p>
            <a:pPr algn="ctr"/>
            <a:r>
              <a:rPr lang="en-US" altLang="zh-CN" sz="1300" b="1">
                <a:solidFill>
                  <a:srgbClr val="000000"/>
                </a:solidFill>
                <a:latin typeface="Lucida Sans Unicode" pitchFamily="34" charset="0"/>
                <a:cs typeface="Lucida Sans Unicode" pitchFamily="34" charset="0"/>
                <a:sym typeface="Lucida Sans Unicode" pitchFamily="34" charset="0"/>
              </a:rPr>
              <a:t>SaaS/PaaS/IaaS</a:t>
            </a:r>
          </a:p>
        </p:txBody>
      </p:sp>
      <p:sp>
        <p:nvSpPr>
          <p:cNvPr id="19491" name="TextBox 37"/>
          <p:cNvSpPr>
            <a:spLocks noChangeArrowheads="1"/>
          </p:cNvSpPr>
          <p:nvPr/>
        </p:nvSpPr>
        <p:spPr bwMode="auto">
          <a:xfrm>
            <a:off x="4895850" y="5811818"/>
            <a:ext cx="1439863" cy="292388"/>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自适应系统</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93" name="TextBox 39"/>
          <p:cNvSpPr>
            <a:spLocks noChangeArrowheads="1"/>
          </p:cNvSpPr>
          <p:nvPr/>
        </p:nvSpPr>
        <p:spPr bwMode="auto">
          <a:xfrm>
            <a:off x="7127875" y="5723769"/>
            <a:ext cx="1295400" cy="292388"/>
          </a:xfrm>
          <a:prstGeom prst="rect">
            <a:avLst/>
          </a:prstGeom>
          <a:solidFill>
            <a:srgbClr val="D0D7FA"/>
          </a:solidFill>
          <a:ln w="9525">
            <a:noFill/>
            <a:miter lim="800000"/>
            <a:headEnd/>
            <a:tailEnd/>
          </a:ln>
        </p:spPr>
        <p:txBody>
          <a:bodyPr wrap="square">
            <a:spAutoFit/>
          </a:bodyPr>
          <a:lstStyle/>
          <a:p>
            <a:pPr algn="ctr"/>
            <a:r>
              <a:rPr lang="zh-CN" altLang="en-US" sz="1300" b="1" dirty="0" smtClean="0">
                <a:solidFill>
                  <a:srgbClr val="000000"/>
                </a:solidFill>
                <a:latin typeface="Lucida Sans Unicode" pitchFamily="34" charset="0"/>
                <a:ea typeface="黑体" pitchFamily="49" charset="-122"/>
                <a:sym typeface="黑体" pitchFamily="49" charset="-122"/>
              </a:rPr>
              <a:t>机器学习</a:t>
            </a:r>
            <a:endParaRPr lang="zh-CN" altLang="en-US" sz="1300" b="1" dirty="0">
              <a:solidFill>
                <a:srgbClr val="000000"/>
              </a:solidFill>
              <a:latin typeface="Lucida Sans Unicode" pitchFamily="34" charset="0"/>
              <a:ea typeface="黑体" pitchFamily="49" charset="-122"/>
              <a:sym typeface="黑体" pitchFamily="49" charset="-122"/>
            </a:endParaRPr>
          </a:p>
        </p:txBody>
      </p:sp>
      <p:sp>
        <p:nvSpPr>
          <p:cNvPr id="19494" name="TextBox 40"/>
          <p:cNvSpPr>
            <a:spLocks noChangeArrowheads="1"/>
          </p:cNvSpPr>
          <p:nvPr/>
        </p:nvSpPr>
        <p:spPr bwMode="auto">
          <a:xfrm>
            <a:off x="6623050" y="6099156"/>
            <a:ext cx="1296988" cy="292388"/>
          </a:xfrm>
          <a:prstGeom prst="rect">
            <a:avLst/>
          </a:prstGeom>
          <a:solidFill>
            <a:srgbClr val="D0D7FA"/>
          </a:solidFill>
          <a:ln w="9525">
            <a:noFill/>
            <a:miter lim="800000"/>
            <a:headEnd/>
            <a:tailEnd/>
          </a:ln>
        </p:spPr>
        <p:txBody>
          <a:bodyPr wrap="square">
            <a:spAutoFit/>
          </a:bodyPr>
          <a:lstStyle/>
          <a:p>
            <a:pPr algn="ctr"/>
            <a:r>
              <a:rPr lang="zh-CN" altLang="en-US" sz="1300" b="1" dirty="0">
                <a:solidFill>
                  <a:srgbClr val="000000"/>
                </a:solidFill>
                <a:latin typeface="Lucida Sans Unicode" pitchFamily="34" charset="0"/>
                <a:ea typeface="黑体" pitchFamily="49" charset="-122"/>
                <a:sym typeface="黑体" pitchFamily="49" charset="-122"/>
              </a:rPr>
              <a:t>智能</a:t>
            </a:r>
            <a:r>
              <a:rPr lang="zh-CN" altLang="en-US" sz="1300" b="1" dirty="0" smtClean="0">
                <a:solidFill>
                  <a:srgbClr val="000000"/>
                </a:solidFill>
                <a:latin typeface="Lucida Sans Unicode" pitchFamily="34" charset="0"/>
                <a:ea typeface="黑体" pitchFamily="49" charset="-122"/>
                <a:sym typeface="黑体" pitchFamily="49" charset="-122"/>
              </a:rPr>
              <a:t>服务</a:t>
            </a:r>
            <a:endParaRPr lang="zh-CN" altLang="en-US" sz="1300" b="1" dirty="0">
              <a:solidFill>
                <a:srgbClr val="000000"/>
              </a:solidFill>
              <a:latin typeface="Lucida Sans Unicode" pitchFamily="34" charset="0"/>
              <a:ea typeface="黑体" pitchFamily="49" charset="-122"/>
              <a:sym typeface="黑体" pitchFamily="49" charset="-122"/>
            </a:endParaRPr>
          </a:p>
        </p:txBody>
      </p:sp>
      <p:sp>
        <p:nvSpPr>
          <p:cNvPr id="19495" name="TextBox 41"/>
          <p:cNvSpPr>
            <a:spLocks noChangeArrowheads="1"/>
          </p:cNvSpPr>
          <p:nvPr/>
        </p:nvSpPr>
        <p:spPr bwMode="auto">
          <a:xfrm>
            <a:off x="3887788" y="5380018"/>
            <a:ext cx="1223962" cy="292388"/>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开放、平台</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96" name="TextBox 42"/>
          <p:cNvSpPr>
            <a:spLocks noChangeArrowheads="1"/>
          </p:cNvSpPr>
          <p:nvPr/>
        </p:nvSpPr>
        <p:spPr bwMode="auto">
          <a:xfrm>
            <a:off x="4776797" y="6351322"/>
            <a:ext cx="1223963" cy="292388"/>
          </a:xfrm>
          <a:prstGeom prst="rect">
            <a:avLst/>
          </a:prstGeom>
          <a:solidFill>
            <a:srgbClr val="D0D7FA"/>
          </a:solidFill>
          <a:ln w="9525">
            <a:noFill/>
            <a:miter lim="800000"/>
            <a:headEnd/>
            <a:tailEnd/>
          </a:ln>
        </p:spPr>
        <p:txBody>
          <a:bodyPr>
            <a:spAutoFit/>
          </a:bodyPr>
          <a:lstStyle/>
          <a:p>
            <a:pPr algn="ctr"/>
            <a:r>
              <a:rPr lang="zh-CN" altLang="en-US" sz="1300" b="1" dirty="0">
                <a:solidFill>
                  <a:srgbClr val="000000"/>
                </a:solidFill>
                <a:latin typeface="Lucida Sans Unicode" pitchFamily="34" charset="0"/>
                <a:ea typeface="黑体" pitchFamily="49" charset="-122"/>
                <a:sym typeface="黑体" pitchFamily="49" charset="-122"/>
              </a:rPr>
              <a:t>自我分类</a:t>
            </a:r>
            <a:endParaRPr lang="en-US" sz="1300" b="1" dirty="0">
              <a:solidFill>
                <a:srgbClr val="000000"/>
              </a:solidFill>
              <a:latin typeface="Lucida Sans Unicode" pitchFamily="34" charset="0"/>
              <a:cs typeface="Lucida Sans Unicode" pitchFamily="34" charset="0"/>
              <a:sym typeface="Lucida Sans Unicode" pitchFamily="34" charset="0"/>
            </a:endParaRPr>
          </a:p>
        </p:txBody>
      </p:sp>
      <p:sp>
        <p:nvSpPr>
          <p:cNvPr id="19497" name="TextBox 43"/>
          <p:cNvSpPr>
            <a:spLocks noChangeArrowheads="1"/>
          </p:cNvSpPr>
          <p:nvPr/>
        </p:nvSpPr>
        <p:spPr bwMode="auto">
          <a:xfrm>
            <a:off x="7991475" y="6165831"/>
            <a:ext cx="1152525" cy="292388"/>
          </a:xfrm>
          <a:prstGeom prst="rect">
            <a:avLst/>
          </a:prstGeom>
          <a:solidFill>
            <a:srgbClr val="D0D7FA"/>
          </a:solidFill>
          <a:ln w="9525">
            <a:noFill/>
            <a:miter lim="800000"/>
            <a:headEnd/>
            <a:tailEnd/>
          </a:ln>
        </p:spPr>
        <p:txBody>
          <a:bodyPr>
            <a:spAutoFit/>
          </a:bodyPr>
          <a:lstStyle/>
          <a:p>
            <a:r>
              <a:rPr lang="en-US" altLang="zh-CN" sz="1300" b="1">
                <a:solidFill>
                  <a:srgbClr val="000000"/>
                </a:solidFill>
                <a:latin typeface="Lucida Sans Unicode" pitchFamily="34" charset="0"/>
                <a:cs typeface="Lucida Sans Unicode" pitchFamily="34" charset="0"/>
                <a:sym typeface="Lucida Sans Unicode" pitchFamily="34" charset="0"/>
              </a:rPr>
              <a:t>…….</a:t>
            </a:r>
            <a:endParaRPr lang="zh-CN" altLang="en-US" sz="1300" b="1"/>
          </a:p>
        </p:txBody>
      </p:sp>
      <p:sp>
        <p:nvSpPr>
          <p:cNvPr id="19498" name="TextBox 44"/>
          <p:cNvSpPr>
            <a:spLocks noChangeArrowheads="1"/>
          </p:cNvSpPr>
          <p:nvPr/>
        </p:nvSpPr>
        <p:spPr bwMode="auto">
          <a:xfrm>
            <a:off x="5254625" y="5451456"/>
            <a:ext cx="1441450" cy="292388"/>
          </a:xfrm>
          <a:prstGeom prst="rect">
            <a:avLst/>
          </a:prstGeom>
          <a:solidFill>
            <a:srgbClr val="D0D7FA"/>
          </a:solidFill>
          <a:ln w="9525">
            <a:noFill/>
            <a:miter lim="800000"/>
            <a:headEnd/>
            <a:tailEnd/>
          </a:ln>
        </p:spPr>
        <p:txBody>
          <a:bodyPr>
            <a:spAutoFit/>
          </a:bodyPr>
          <a:lstStyle/>
          <a:p>
            <a:pPr algn="ctr"/>
            <a:r>
              <a:rPr lang="zh-CN" altLang="en-US" sz="1300" b="1">
                <a:solidFill>
                  <a:srgbClr val="000000"/>
                </a:solidFill>
                <a:latin typeface="Lucida Sans Unicode" pitchFamily="34" charset="0"/>
                <a:ea typeface="黑体" pitchFamily="49" charset="-122"/>
                <a:sym typeface="黑体" pitchFamily="49" charset="-122"/>
              </a:rPr>
              <a:t>互操作、跨平台</a:t>
            </a:r>
            <a:endParaRPr lang="en-US" sz="1300" b="1">
              <a:solidFill>
                <a:srgbClr val="000000"/>
              </a:solidFill>
              <a:latin typeface="Lucida Sans Unicode" pitchFamily="34" charset="0"/>
              <a:cs typeface="Lucida Sans Unicode" pitchFamily="34" charset="0"/>
              <a:sym typeface="Lucida Sans Unicode" pitchFamily="34" charset="0"/>
            </a:endParaRPr>
          </a:p>
        </p:txBody>
      </p:sp>
      <p:sp>
        <p:nvSpPr>
          <p:cNvPr id="19499" name="TextBox 45"/>
          <p:cNvSpPr>
            <a:spLocks noChangeArrowheads="1"/>
          </p:cNvSpPr>
          <p:nvPr/>
        </p:nvSpPr>
        <p:spPr bwMode="auto">
          <a:xfrm>
            <a:off x="6948488" y="3522643"/>
            <a:ext cx="935037"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网络</a:t>
            </a:r>
          </a:p>
        </p:txBody>
      </p:sp>
      <p:sp>
        <p:nvSpPr>
          <p:cNvPr id="19500" name="TextBox 46"/>
          <p:cNvSpPr>
            <a:spLocks noChangeArrowheads="1"/>
          </p:cNvSpPr>
          <p:nvPr/>
        </p:nvSpPr>
        <p:spPr bwMode="auto">
          <a:xfrm>
            <a:off x="4643438" y="4038581"/>
            <a:ext cx="1728787" cy="369887"/>
          </a:xfrm>
          <a:prstGeom prst="rect">
            <a:avLst/>
          </a:prstGeom>
          <a:noFill/>
          <a:ln w="9525">
            <a:noFill/>
            <a:miter lim="800000"/>
            <a:headEnd/>
            <a:tailEnd/>
          </a:ln>
        </p:spPr>
        <p:txBody>
          <a:bodyPr>
            <a:spAutoFit/>
          </a:bodyPr>
          <a:lstStyle/>
          <a:p>
            <a:pPr algn="ctr"/>
            <a:r>
              <a:rPr lang="zh-CN" altLang="en-US" b="1" i="1">
                <a:solidFill>
                  <a:srgbClr val="000000"/>
                </a:solidFill>
                <a:latin typeface="Lucida Sans Unicode" pitchFamily="34" charset="0"/>
                <a:ea typeface="黑体" pitchFamily="49" charset="-122"/>
                <a:sym typeface="黑体" pitchFamily="49" charset="-122"/>
              </a:rPr>
              <a:t>移动互联网</a:t>
            </a:r>
          </a:p>
        </p:txBody>
      </p:sp>
      <p:sp>
        <p:nvSpPr>
          <p:cNvPr id="19501" name="Line 15"/>
          <p:cNvSpPr>
            <a:spLocks noChangeShapeType="1"/>
          </p:cNvSpPr>
          <p:nvPr/>
        </p:nvSpPr>
        <p:spPr bwMode="auto">
          <a:xfrm>
            <a:off x="4643438" y="714356"/>
            <a:ext cx="1587" cy="6165850"/>
          </a:xfrm>
          <a:prstGeom prst="line">
            <a:avLst/>
          </a:prstGeom>
          <a:noFill/>
          <a:ln w="9525">
            <a:solidFill>
              <a:srgbClr val="FF0000"/>
            </a:solidFill>
            <a:prstDash val="dash"/>
            <a:bevel/>
            <a:headEnd/>
            <a:tailEnd/>
          </a:ln>
        </p:spPr>
        <p:txBody>
          <a:bodyPr wrap="none" anchor="ctr"/>
          <a:lstStyle/>
          <a:p>
            <a:endParaRPr lang="zh-CN" altLang="en-US"/>
          </a:p>
        </p:txBody>
      </p:sp>
      <p:sp>
        <p:nvSpPr>
          <p:cNvPr id="19502" name="TextBox 48"/>
          <p:cNvSpPr>
            <a:spLocks noChangeArrowheads="1"/>
          </p:cNvSpPr>
          <p:nvPr/>
        </p:nvSpPr>
        <p:spPr bwMode="auto">
          <a:xfrm>
            <a:off x="5219700" y="3306743"/>
            <a:ext cx="1152525"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业务应用</a:t>
            </a:r>
          </a:p>
        </p:txBody>
      </p:sp>
      <p:sp>
        <p:nvSpPr>
          <p:cNvPr id="19503" name="TextBox 49"/>
          <p:cNvSpPr>
            <a:spLocks noChangeArrowheads="1"/>
          </p:cNvSpPr>
          <p:nvPr/>
        </p:nvSpPr>
        <p:spPr bwMode="auto">
          <a:xfrm>
            <a:off x="5219700" y="3522643"/>
            <a:ext cx="1152525"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应用服务</a:t>
            </a:r>
          </a:p>
        </p:txBody>
      </p:sp>
      <p:sp>
        <p:nvSpPr>
          <p:cNvPr id="19504" name="TextBox 50"/>
          <p:cNvSpPr>
            <a:spLocks noChangeArrowheads="1"/>
          </p:cNvSpPr>
          <p:nvPr/>
        </p:nvSpPr>
        <p:spPr bwMode="auto">
          <a:xfrm>
            <a:off x="6661150" y="787381"/>
            <a:ext cx="1727200" cy="522287"/>
          </a:xfrm>
          <a:prstGeom prst="rect">
            <a:avLst/>
          </a:prstGeom>
          <a:noFill/>
          <a:ln w="9525">
            <a:noFill/>
            <a:miter lim="800000"/>
            <a:headEnd/>
            <a:tailEnd/>
          </a:ln>
        </p:spPr>
        <p:txBody>
          <a:bodyPr>
            <a:spAutoFit/>
          </a:bodyPr>
          <a:lstStyle/>
          <a:p>
            <a:pPr algn="ctr"/>
            <a:r>
              <a:rPr lang="zh-CN" altLang="en-US" sz="1400" b="1" i="1" dirty="0">
                <a:latin typeface="Lucida Sans Unicode" pitchFamily="34" charset="0"/>
                <a:ea typeface="黑体" pitchFamily="49" charset="-122"/>
                <a:sym typeface="黑体" pitchFamily="49" charset="-122"/>
              </a:rPr>
              <a:t>互联网成为基本的</a:t>
            </a:r>
            <a:endParaRPr lang="en-US" sz="1400" b="1" i="1" dirty="0">
              <a:latin typeface="Lucida Sans Unicode" pitchFamily="34" charset="0"/>
              <a:cs typeface="Lucida Sans Unicode" pitchFamily="34" charset="0"/>
              <a:sym typeface="Lucida Sans Unicode" pitchFamily="34" charset="0"/>
            </a:endParaRPr>
          </a:p>
          <a:p>
            <a:pPr algn="ctr"/>
            <a:r>
              <a:rPr lang="zh-CN" altLang="en-US" sz="1400" b="1" i="1" dirty="0">
                <a:latin typeface="Lucida Sans Unicode" pitchFamily="34" charset="0"/>
                <a:ea typeface="黑体" pitchFamily="49" charset="-122"/>
                <a:sym typeface="黑体" pitchFamily="49" charset="-122"/>
              </a:rPr>
              <a:t>生产、生活平台</a:t>
            </a:r>
          </a:p>
        </p:txBody>
      </p:sp>
      <p:sp>
        <p:nvSpPr>
          <p:cNvPr id="19505" name="TextBox 51"/>
          <p:cNvSpPr>
            <a:spLocks noChangeArrowheads="1"/>
          </p:cNvSpPr>
          <p:nvPr/>
        </p:nvSpPr>
        <p:spPr bwMode="auto">
          <a:xfrm>
            <a:off x="5292725" y="3738543"/>
            <a:ext cx="935038" cy="277813"/>
          </a:xfrm>
          <a:prstGeom prst="rect">
            <a:avLst/>
          </a:prstGeom>
          <a:noFill/>
          <a:ln w="9525">
            <a:noFill/>
            <a:miter lim="800000"/>
            <a:headEnd/>
            <a:tailEnd/>
          </a:ln>
        </p:spPr>
        <p:txBody>
          <a:bodyPr>
            <a:spAutoFit/>
          </a:bodyPr>
          <a:lstStyle/>
          <a:p>
            <a:r>
              <a:rPr lang="zh-CN" altLang="en-US" sz="1200" b="1" i="1">
                <a:solidFill>
                  <a:srgbClr val="FF0000"/>
                </a:solidFill>
                <a:latin typeface="Lucida Sans Unicode" pitchFamily="34" charset="0"/>
                <a:ea typeface="黑体" pitchFamily="49" charset="-122"/>
                <a:sym typeface="黑体" pitchFamily="49" charset="-122"/>
              </a:rPr>
              <a:t>终端</a:t>
            </a:r>
          </a:p>
        </p:txBody>
      </p:sp>
      <p:sp>
        <p:nvSpPr>
          <p:cNvPr id="19506" name="TextBox 52"/>
          <p:cNvSpPr>
            <a:spLocks noChangeArrowheads="1"/>
          </p:cNvSpPr>
          <p:nvPr/>
        </p:nvSpPr>
        <p:spPr bwMode="auto">
          <a:xfrm>
            <a:off x="3071801" y="2214554"/>
            <a:ext cx="3516323" cy="307777"/>
          </a:xfrm>
          <a:prstGeom prst="rect">
            <a:avLst/>
          </a:prstGeom>
          <a:solidFill>
            <a:schemeClr val="bg2"/>
          </a:solidFill>
          <a:ln w="9525">
            <a:noFill/>
            <a:miter lim="800000"/>
            <a:headEnd/>
            <a:tailEnd/>
          </a:ln>
        </p:spPr>
        <p:txBody>
          <a:bodyPr wrap="square">
            <a:spAutoFit/>
          </a:bodyPr>
          <a:lstStyle/>
          <a:p>
            <a:pPr algn="just"/>
            <a:r>
              <a:rPr lang="zh-CN" altLang="en-US" sz="1400" b="1" i="1" dirty="0">
                <a:solidFill>
                  <a:srgbClr val="000000"/>
                </a:solidFill>
                <a:latin typeface="Lucida Sans Unicode" pitchFamily="34" charset="0"/>
                <a:ea typeface="黑体" pitchFamily="49" charset="-122"/>
                <a:sym typeface="黑体" pitchFamily="49" charset="-122"/>
              </a:rPr>
              <a:t>生产制造</a:t>
            </a:r>
          </a:p>
        </p:txBody>
      </p:sp>
      <p:sp>
        <p:nvSpPr>
          <p:cNvPr id="19507" name="TextBox 53"/>
          <p:cNvSpPr>
            <a:spLocks noChangeArrowheads="1"/>
          </p:cNvSpPr>
          <p:nvPr/>
        </p:nvSpPr>
        <p:spPr bwMode="auto">
          <a:xfrm>
            <a:off x="1403350" y="2803506"/>
            <a:ext cx="2879725" cy="307975"/>
          </a:xfrm>
          <a:prstGeom prst="rect">
            <a:avLst/>
          </a:prstGeom>
          <a:solidFill>
            <a:schemeClr val="bg2"/>
          </a:solidFill>
          <a:ln w="9525">
            <a:noFill/>
            <a:miter lim="800000"/>
            <a:headEnd/>
            <a:tailEnd/>
          </a:ln>
        </p:spPr>
        <p:txBody>
          <a:bodyPr>
            <a:spAutoFit/>
          </a:bodyPr>
          <a:lstStyle/>
          <a:p>
            <a:r>
              <a:rPr lang="zh-CN" altLang="en-US" sz="1400" b="1" i="1" dirty="0">
                <a:solidFill>
                  <a:srgbClr val="000000"/>
                </a:solidFill>
                <a:latin typeface="Lucida Sans Unicode" pitchFamily="34" charset="0"/>
                <a:ea typeface="黑体" pitchFamily="49" charset="-122"/>
                <a:sym typeface="黑体" pitchFamily="49" charset="-122"/>
              </a:rPr>
              <a:t>批发零售、教育、金融、旅游等</a:t>
            </a:r>
          </a:p>
        </p:txBody>
      </p:sp>
      <p:sp>
        <p:nvSpPr>
          <p:cNvPr id="19508" name="TextBox 54"/>
          <p:cNvSpPr>
            <a:spLocks noChangeArrowheads="1"/>
          </p:cNvSpPr>
          <p:nvPr/>
        </p:nvSpPr>
        <p:spPr bwMode="auto">
          <a:xfrm>
            <a:off x="2411413" y="2514581"/>
            <a:ext cx="3168650" cy="307975"/>
          </a:xfrm>
          <a:prstGeom prst="rect">
            <a:avLst/>
          </a:prstGeom>
          <a:solidFill>
            <a:schemeClr val="bg2"/>
          </a:solid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公共服务领域</a:t>
            </a:r>
          </a:p>
        </p:txBody>
      </p:sp>
      <p:sp>
        <p:nvSpPr>
          <p:cNvPr id="19509" name="TextBox 55"/>
          <p:cNvSpPr>
            <a:spLocks noChangeArrowheads="1"/>
          </p:cNvSpPr>
          <p:nvPr/>
        </p:nvSpPr>
        <p:spPr bwMode="auto">
          <a:xfrm>
            <a:off x="827088" y="3738543"/>
            <a:ext cx="936625"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资讯服务</a:t>
            </a:r>
          </a:p>
        </p:txBody>
      </p:sp>
      <p:sp>
        <p:nvSpPr>
          <p:cNvPr id="19510" name="TextBox 56"/>
          <p:cNvSpPr>
            <a:spLocks noChangeArrowheads="1"/>
          </p:cNvSpPr>
          <p:nvPr/>
        </p:nvSpPr>
        <p:spPr bwMode="auto">
          <a:xfrm>
            <a:off x="1619250" y="3667106"/>
            <a:ext cx="936625"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娱乐服务</a:t>
            </a:r>
          </a:p>
        </p:txBody>
      </p:sp>
      <p:sp>
        <p:nvSpPr>
          <p:cNvPr id="19511" name="TextBox 57"/>
          <p:cNvSpPr>
            <a:spLocks noChangeArrowheads="1"/>
          </p:cNvSpPr>
          <p:nvPr/>
        </p:nvSpPr>
        <p:spPr bwMode="auto">
          <a:xfrm>
            <a:off x="2411413" y="3522643"/>
            <a:ext cx="936625"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电商服务</a:t>
            </a:r>
          </a:p>
        </p:txBody>
      </p:sp>
      <p:sp>
        <p:nvSpPr>
          <p:cNvPr id="19512" name="TextBox 58"/>
          <p:cNvSpPr>
            <a:spLocks noChangeArrowheads="1"/>
          </p:cNvSpPr>
          <p:nvPr/>
        </p:nvSpPr>
        <p:spPr bwMode="auto">
          <a:xfrm>
            <a:off x="3276600" y="3306743"/>
            <a:ext cx="935038"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社交服务</a:t>
            </a:r>
          </a:p>
        </p:txBody>
      </p:sp>
      <p:sp>
        <p:nvSpPr>
          <p:cNvPr id="19513" name="TextBox 59"/>
          <p:cNvSpPr>
            <a:spLocks noChangeArrowheads="1"/>
          </p:cNvSpPr>
          <p:nvPr/>
        </p:nvSpPr>
        <p:spPr bwMode="auto">
          <a:xfrm>
            <a:off x="4860925" y="3090843"/>
            <a:ext cx="935038"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数据服务</a:t>
            </a:r>
          </a:p>
        </p:txBody>
      </p:sp>
      <p:sp>
        <p:nvSpPr>
          <p:cNvPr id="19514" name="TextBox 60"/>
          <p:cNvSpPr>
            <a:spLocks noChangeArrowheads="1"/>
          </p:cNvSpPr>
          <p:nvPr/>
        </p:nvSpPr>
        <p:spPr bwMode="auto">
          <a:xfrm>
            <a:off x="4067175" y="3235306"/>
            <a:ext cx="936625"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平台服务</a:t>
            </a:r>
          </a:p>
        </p:txBody>
      </p:sp>
      <p:sp>
        <p:nvSpPr>
          <p:cNvPr id="19515" name="TextBox 61"/>
          <p:cNvSpPr>
            <a:spLocks noChangeArrowheads="1"/>
          </p:cNvSpPr>
          <p:nvPr/>
        </p:nvSpPr>
        <p:spPr bwMode="auto">
          <a:xfrm>
            <a:off x="5795963" y="2947968"/>
            <a:ext cx="936625"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云服务</a:t>
            </a:r>
          </a:p>
        </p:txBody>
      </p:sp>
      <p:sp>
        <p:nvSpPr>
          <p:cNvPr id="19516" name="TextBox 62"/>
          <p:cNvSpPr>
            <a:spLocks noChangeArrowheads="1"/>
          </p:cNvSpPr>
          <p:nvPr/>
        </p:nvSpPr>
        <p:spPr bwMode="auto">
          <a:xfrm>
            <a:off x="6516688" y="2803506"/>
            <a:ext cx="935037" cy="307975"/>
          </a:xfrm>
          <a:prstGeom prst="rect">
            <a:avLst/>
          </a:prstGeom>
          <a:no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物联网</a:t>
            </a:r>
          </a:p>
        </p:txBody>
      </p:sp>
      <p:sp>
        <p:nvSpPr>
          <p:cNvPr id="19517" name="TextBox 63"/>
          <p:cNvSpPr>
            <a:spLocks noChangeArrowheads="1"/>
          </p:cNvSpPr>
          <p:nvPr/>
        </p:nvSpPr>
        <p:spPr bwMode="auto">
          <a:xfrm>
            <a:off x="7164388" y="2587606"/>
            <a:ext cx="935037" cy="369887"/>
          </a:xfrm>
          <a:prstGeom prst="rect">
            <a:avLst/>
          </a:prstGeom>
          <a:noFill/>
          <a:ln w="9525">
            <a:noFill/>
            <a:miter lim="800000"/>
            <a:headEnd/>
            <a:tailEnd/>
          </a:ln>
        </p:spPr>
        <p:txBody>
          <a:bodyPr>
            <a:spAutoFit/>
          </a:bodyPr>
          <a:lstStyle/>
          <a:p>
            <a:r>
              <a:rPr lang="en-US" altLang="zh-CN" b="1" i="1">
                <a:solidFill>
                  <a:srgbClr val="000000"/>
                </a:solidFill>
                <a:latin typeface="Lucida Sans Unicode" pitchFamily="34" charset="0"/>
                <a:cs typeface="Lucida Sans Unicode" pitchFamily="34" charset="0"/>
                <a:sym typeface="Lucida Sans Unicode" pitchFamily="34" charset="0"/>
              </a:rPr>
              <a:t>……</a:t>
            </a:r>
            <a:endParaRPr lang="zh-CN" altLang="en-US" b="1" i="1">
              <a:solidFill>
                <a:srgbClr val="000000"/>
              </a:solidFill>
              <a:latin typeface="Lucida Sans Unicode" pitchFamily="34" charset="0"/>
              <a:ea typeface="黑体" pitchFamily="49" charset="-122"/>
              <a:sym typeface="黑体" pitchFamily="49" charset="-122"/>
            </a:endParaRPr>
          </a:p>
        </p:txBody>
      </p:sp>
      <p:sp>
        <p:nvSpPr>
          <p:cNvPr id="19518" name="TextBox 64"/>
          <p:cNvSpPr>
            <a:spLocks noChangeArrowheads="1"/>
          </p:cNvSpPr>
          <p:nvPr/>
        </p:nvSpPr>
        <p:spPr bwMode="auto">
          <a:xfrm>
            <a:off x="1042988" y="3090843"/>
            <a:ext cx="1944687" cy="307975"/>
          </a:xfrm>
          <a:prstGeom prst="rect">
            <a:avLst/>
          </a:prstGeom>
          <a:solidFill>
            <a:schemeClr val="bg2"/>
          </a:solidFill>
          <a:ln w="9525">
            <a:noFill/>
            <a:miter lim="800000"/>
            <a:headEnd/>
            <a:tailEnd/>
          </a:ln>
        </p:spPr>
        <p:txBody>
          <a:bodyPr>
            <a:spAutoFit/>
          </a:bodyPr>
          <a:lstStyle/>
          <a:p>
            <a:r>
              <a:rPr lang="zh-CN" altLang="en-US" sz="1400" b="1" i="1">
                <a:solidFill>
                  <a:srgbClr val="000000"/>
                </a:solidFill>
                <a:latin typeface="Lucida Sans Unicode" pitchFamily="34" charset="0"/>
                <a:ea typeface="黑体" pitchFamily="49" charset="-122"/>
                <a:sym typeface="黑体" pitchFamily="49" charset="-122"/>
              </a:rPr>
              <a:t>文化娱乐产业</a:t>
            </a:r>
          </a:p>
        </p:txBody>
      </p:sp>
      <p:sp>
        <p:nvSpPr>
          <p:cNvPr id="19519" name="TextBox 65"/>
          <p:cNvSpPr>
            <a:spLocks noChangeArrowheads="1"/>
          </p:cNvSpPr>
          <p:nvPr/>
        </p:nvSpPr>
        <p:spPr bwMode="auto">
          <a:xfrm>
            <a:off x="3492500" y="1938318"/>
            <a:ext cx="4391025" cy="307975"/>
          </a:xfrm>
          <a:prstGeom prst="rect">
            <a:avLst/>
          </a:prstGeom>
          <a:solidFill>
            <a:schemeClr val="bg2"/>
          </a:solidFill>
          <a:ln w="9525">
            <a:noFill/>
            <a:miter lim="800000"/>
            <a:headEnd/>
            <a:tailEnd/>
          </a:ln>
        </p:spPr>
        <p:txBody>
          <a:bodyPr>
            <a:spAutoFit/>
          </a:bodyPr>
          <a:lstStyle/>
          <a:p>
            <a:pPr algn="just"/>
            <a:r>
              <a:rPr lang="zh-CN" altLang="en-US" sz="1400" b="1" i="1" dirty="0">
                <a:solidFill>
                  <a:srgbClr val="000000"/>
                </a:solidFill>
                <a:latin typeface="Lucida Sans Unicode" pitchFamily="34" charset="0"/>
                <a:ea typeface="黑体" pitchFamily="49" charset="-122"/>
                <a:sym typeface="黑体" pitchFamily="49" charset="-122"/>
              </a:rPr>
              <a:t>医疗、交通运输业</a:t>
            </a:r>
          </a:p>
        </p:txBody>
      </p:sp>
      <p:sp>
        <p:nvSpPr>
          <p:cNvPr id="19520" name="TextBox 66"/>
          <p:cNvSpPr>
            <a:spLocks noChangeArrowheads="1"/>
          </p:cNvSpPr>
          <p:nvPr/>
        </p:nvSpPr>
        <p:spPr bwMode="auto">
          <a:xfrm>
            <a:off x="3995739" y="1643050"/>
            <a:ext cx="5148262" cy="307777"/>
          </a:xfrm>
          <a:prstGeom prst="rect">
            <a:avLst/>
          </a:prstGeom>
          <a:solidFill>
            <a:schemeClr val="bg2"/>
          </a:solidFill>
          <a:ln w="9525">
            <a:noFill/>
            <a:miter lim="800000"/>
            <a:headEnd/>
            <a:tailEnd/>
          </a:ln>
        </p:spPr>
        <p:txBody>
          <a:bodyPr wrap="square">
            <a:spAutoFit/>
          </a:bodyPr>
          <a:lstStyle/>
          <a:p>
            <a:pPr algn="just"/>
            <a:r>
              <a:rPr lang="en-US" altLang="zh-CN" sz="1400" b="1" i="1" dirty="0">
                <a:solidFill>
                  <a:srgbClr val="000000"/>
                </a:solidFill>
                <a:latin typeface="Lucida Sans Unicode" pitchFamily="34" charset="0"/>
                <a:cs typeface="Lucida Sans Unicode" pitchFamily="34" charset="0"/>
                <a:sym typeface="Lucida Sans Unicode" pitchFamily="34" charset="0"/>
              </a:rPr>
              <a:t>………</a:t>
            </a:r>
            <a:endParaRPr lang="zh-CN" altLang="en-US" sz="1400" b="1" i="1" dirty="0">
              <a:solidFill>
                <a:srgbClr val="000000"/>
              </a:solidFill>
              <a:latin typeface="Lucida Sans Unicode" pitchFamily="34" charset="0"/>
              <a:ea typeface="黑体" pitchFamily="49" charset="-122"/>
              <a:sym typeface="黑体" pitchFamily="49" charset="-122"/>
            </a:endParaRPr>
          </a:p>
        </p:txBody>
      </p:sp>
      <p:sp>
        <p:nvSpPr>
          <p:cNvPr id="19521" name="TextBox 67"/>
          <p:cNvSpPr>
            <a:spLocks noChangeArrowheads="1"/>
          </p:cNvSpPr>
          <p:nvPr/>
        </p:nvSpPr>
        <p:spPr bwMode="auto">
          <a:xfrm>
            <a:off x="4643438" y="1650981"/>
            <a:ext cx="4429124" cy="276999"/>
          </a:xfrm>
          <a:prstGeom prst="rect">
            <a:avLst/>
          </a:prstGeom>
          <a:noFill/>
          <a:ln w="9525">
            <a:noFill/>
            <a:miter lim="800000"/>
            <a:headEnd/>
            <a:tailEnd/>
          </a:ln>
        </p:spPr>
        <p:txBody>
          <a:bodyPr wrap="square">
            <a:spAutoFit/>
          </a:bodyPr>
          <a:lstStyle/>
          <a:p>
            <a:r>
              <a:rPr lang="zh-CN" altLang="en-US" sz="1200" b="1" i="1" dirty="0" smtClean="0">
                <a:solidFill>
                  <a:srgbClr val="000000"/>
                </a:solidFill>
                <a:latin typeface="Lucida Sans Unicode" pitchFamily="34" charset="0"/>
                <a:ea typeface="黑体" pitchFamily="49" charset="-122"/>
                <a:sym typeface="黑体" pitchFamily="49" charset="-122"/>
              </a:rPr>
              <a:t>互联网不断向社会经济各</a:t>
            </a:r>
            <a:r>
              <a:rPr lang="zh-CN" altLang="en-US" sz="1200" b="1" i="1" dirty="0">
                <a:solidFill>
                  <a:srgbClr val="000000"/>
                </a:solidFill>
                <a:latin typeface="Lucida Sans Unicode" pitchFamily="34" charset="0"/>
                <a:ea typeface="黑体" pitchFamily="49" charset="-122"/>
                <a:sym typeface="黑体" pitchFamily="49" charset="-122"/>
              </a:rPr>
              <a:t>部门渗透</a:t>
            </a:r>
            <a:r>
              <a:rPr lang="zh-CN" altLang="en-US" sz="1200" b="1" i="1" dirty="0" smtClean="0">
                <a:solidFill>
                  <a:srgbClr val="000000"/>
                </a:solidFill>
                <a:latin typeface="Lucida Sans Unicode" pitchFamily="34" charset="0"/>
                <a:ea typeface="黑体" pitchFamily="49" charset="-122"/>
                <a:sym typeface="黑体" pitchFamily="49" charset="-122"/>
              </a:rPr>
              <a:t>，引领</a:t>
            </a:r>
            <a:r>
              <a:rPr lang="zh-CN" altLang="en-US" sz="1200" b="1" i="1" dirty="0">
                <a:solidFill>
                  <a:srgbClr val="000000"/>
                </a:solidFill>
                <a:latin typeface="Lucida Sans Unicode" pitchFamily="34" charset="0"/>
                <a:ea typeface="黑体" pitchFamily="49" charset="-122"/>
                <a:sym typeface="黑体" pitchFamily="49" charset="-122"/>
              </a:rPr>
              <a:t>了新的技术经济范式。</a:t>
            </a:r>
          </a:p>
        </p:txBody>
      </p:sp>
      <p:sp>
        <p:nvSpPr>
          <p:cNvPr id="19522" name="TextBox 68"/>
          <p:cNvSpPr>
            <a:spLocks noChangeArrowheads="1"/>
          </p:cNvSpPr>
          <p:nvPr/>
        </p:nvSpPr>
        <p:spPr bwMode="auto">
          <a:xfrm>
            <a:off x="6156325" y="4027468"/>
            <a:ext cx="2089150" cy="369888"/>
          </a:xfrm>
          <a:prstGeom prst="rect">
            <a:avLst/>
          </a:prstGeom>
          <a:noFill/>
          <a:ln w="9525">
            <a:noFill/>
            <a:miter lim="800000"/>
            <a:headEnd/>
            <a:tailEnd/>
          </a:ln>
        </p:spPr>
        <p:txBody>
          <a:bodyPr>
            <a:spAutoFit/>
          </a:bodyPr>
          <a:lstStyle/>
          <a:p>
            <a:pPr algn="ctr"/>
            <a:r>
              <a:rPr lang="zh-CN" altLang="en-US" b="1" i="1">
                <a:solidFill>
                  <a:srgbClr val="000000"/>
                </a:solidFill>
                <a:latin typeface="Lucida Sans Unicode" pitchFamily="34" charset="0"/>
                <a:ea typeface="黑体" pitchFamily="49" charset="-122"/>
                <a:sym typeface="黑体" pitchFamily="49" charset="-122"/>
              </a:rPr>
              <a:t>未来</a:t>
            </a:r>
            <a:r>
              <a:rPr lang="en-US" altLang="zh-CN" b="1" i="1">
                <a:solidFill>
                  <a:srgbClr val="000000"/>
                </a:solidFill>
                <a:latin typeface="Lucida Sans Unicode" pitchFamily="34" charset="0"/>
                <a:cs typeface="Lucida Sans Unicode" pitchFamily="34" charset="0"/>
                <a:sym typeface="Lucida Sans Unicode" pitchFamily="34" charset="0"/>
              </a:rPr>
              <a:t>…</a:t>
            </a:r>
            <a:endParaRPr lang="zh-CN" altLang="en-US" b="1" i="1">
              <a:solidFill>
                <a:srgbClr val="000000"/>
              </a:solidFill>
              <a:latin typeface="Lucida Sans Unicode" pitchFamily="34" charset="0"/>
              <a:ea typeface="黑体" pitchFamily="49" charset="-122"/>
              <a:sym typeface="黑体" pitchFamily="49" charset="-122"/>
            </a:endParaRPr>
          </a:p>
        </p:txBody>
      </p:sp>
      <p:sp>
        <p:nvSpPr>
          <p:cNvPr id="19523" name="TextBox 69"/>
          <p:cNvSpPr>
            <a:spLocks noChangeArrowheads="1"/>
          </p:cNvSpPr>
          <p:nvPr/>
        </p:nvSpPr>
        <p:spPr bwMode="auto">
          <a:xfrm>
            <a:off x="754063" y="3357562"/>
            <a:ext cx="1174731" cy="307777"/>
          </a:xfrm>
          <a:prstGeom prst="rect">
            <a:avLst/>
          </a:prstGeom>
          <a:solidFill>
            <a:schemeClr val="bg2"/>
          </a:solidFill>
          <a:ln w="9525">
            <a:noFill/>
            <a:miter lim="800000"/>
            <a:headEnd/>
            <a:tailEnd/>
          </a:ln>
        </p:spPr>
        <p:txBody>
          <a:bodyPr wrap="square">
            <a:spAutoFit/>
          </a:bodyPr>
          <a:lstStyle/>
          <a:p>
            <a:r>
              <a:rPr lang="zh-CN" altLang="en-US" sz="1400" b="1" i="1" dirty="0">
                <a:solidFill>
                  <a:srgbClr val="000000"/>
                </a:solidFill>
                <a:latin typeface="Lucida Sans Unicode" pitchFamily="34" charset="0"/>
                <a:ea typeface="黑体" pitchFamily="49" charset="-122"/>
                <a:sym typeface="黑体" pitchFamily="49" charset="-122"/>
              </a:rPr>
              <a:t>通信业</a:t>
            </a:r>
          </a:p>
        </p:txBody>
      </p:sp>
      <p:sp>
        <p:nvSpPr>
          <p:cNvPr id="69" name="矩形 68"/>
          <p:cNvSpPr/>
          <p:nvPr/>
        </p:nvSpPr>
        <p:spPr>
          <a:xfrm>
            <a:off x="8143900" y="2451075"/>
            <a:ext cx="428628" cy="2736711"/>
          </a:xfrm>
          <a:prstGeom prst="rect">
            <a:avLst/>
          </a:prstGeom>
          <a:solidFill>
            <a:schemeClr val="accent5">
              <a:lumMod val="20000"/>
              <a:lumOff val="80000"/>
            </a:schemeClr>
          </a:solidFill>
        </p:spPr>
        <p:txBody>
          <a:bodyPr wrap="square">
            <a:spAutoFit/>
          </a:bodyPr>
          <a:lstStyle/>
          <a:p>
            <a:pPr>
              <a:lnSpc>
                <a:spcPts val="2300"/>
              </a:lnSpc>
            </a:pPr>
            <a:r>
              <a:rPr lang="zh-CN" altLang="en-US" b="1" dirty="0" smtClean="0">
                <a:solidFill>
                  <a:srgbClr val="000000"/>
                </a:solidFill>
                <a:latin typeface="Corbel" pitchFamily="34" charset="0"/>
                <a:ea typeface="华文楷体" pitchFamily="2" charset="-122"/>
                <a:sym typeface="黑体" pitchFamily="49" charset="-122"/>
              </a:rPr>
              <a:t>制造、网络、服务一体化</a:t>
            </a:r>
            <a:endParaRPr lang="zh-CN" altLang="en-US" b="1" dirty="0">
              <a:solidFill>
                <a:srgbClr val="000000"/>
              </a:solidFill>
              <a:latin typeface="Corbel" pitchFamily="34" charset="0"/>
              <a:ea typeface="华文楷体" pitchFamily="2" charset="-122"/>
              <a:sym typeface="黑体" pitchFamily="49" charset="-122"/>
            </a:endParaRPr>
          </a:p>
        </p:txBody>
      </p:sp>
      <p:cxnSp>
        <p:nvCxnSpPr>
          <p:cNvPr id="71" name="直接箭头连接符 70"/>
          <p:cNvCxnSpPr/>
          <p:nvPr/>
        </p:nvCxnSpPr>
        <p:spPr bwMode="auto">
          <a:xfrm>
            <a:off x="3500430" y="2214554"/>
            <a:ext cx="4429156" cy="1588"/>
          </a:xfrm>
          <a:prstGeom prst="straightConnector1">
            <a:avLst/>
          </a:prstGeom>
          <a:solidFill>
            <a:schemeClr val="accent1"/>
          </a:solidFill>
          <a:ln w="9525" cap="flat" cmpd="sng" algn="ctr">
            <a:solidFill>
              <a:schemeClr val="tx1"/>
            </a:solidFill>
            <a:prstDash val="sysDot"/>
            <a:round/>
            <a:headEnd type="none" w="med" len="med"/>
            <a:tailEnd type="arrow" w="med" len="med"/>
          </a:ln>
          <a:effectLst/>
        </p:spPr>
      </p:cxnSp>
      <p:cxnSp>
        <p:nvCxnSpPr>
          <p:cNvPr id="72" name="直接箭头连接符 71"/>
          <p:cNvCxnSpPr/>
          <p:nvPr/>
        </p:nvCxnSpPr>
        <p:spPr bwMode="auto">
          <a:xfrm>
            <a:off x="3071802" y="2500306"/>
            <a:ext cx="3500462" cy="1588"/>
          </a:xfrm>
          <a:prstGeom prst="straightConnector1">
            <a:avLst/>
          </a:prstGeom>
          <a:solidFill>
            <a:schemeClr val="accent1"/>
          </a:solidFill>
          <a:ln w="9525" cap="flat" cmpd="sng" algn="ctr">
            <a:solidFill>
              <a:schemeClr val="tx1">
                <a:lumMod val="50000"/>
                <a:lumOff val="50000"/>
              </a:schemeClr>
            </a:solidFill>
            <a:prstDash val="sysDot"/>
            <a:round/>
            <a:headEnd type="none" w="med" len="med"/>
            <a:tailEnd type="arrow" w="med" len="med"/>
          </a:ln>
          <a:effectLst/>
        </p:spPr>
      </p:cxnSp>
      <p:cxnSp>
        <p:nvCxnSpPr>
          <p:cNvPr id="74" name="直接箭头连接符 73"/>
          <p:cNvCxnSpPr/>
          <p:nvPr/>
        </p:nvCxnSpPr>
        <p:spPr bwMode="auto">
          <a:xfrm>
            <a:off x="2500298" y="2786058"/>
            <a:ext cx="3071834" cy="1588"/>
          </a:xfrm>
          <a:prstGeom prst="straightConnector1">
            <a:avLst/>
          </a:prstGeom>
          <a:solidFill>
            <a:schemeClr val="accent1"/>
          </a:solidFill>
          <a:ln w="9525" cap="flat" cmpd="sng" algn="ctr">
            <a:solidFill>
              <a:schemeClr val="tx1">
                <a:lumMod val="50000"/>
                <a:lumOff val="50000"/>
              </a:schemeClr>
            </a:solidFill>
            <a:prstDash val="sysDot"/>
            <a:round/>
            <a:headEnd type="none" w="med" len="med"/>
            <a:tailEnd type="arrow" w="med" len="med"/>
          </a:ln>
          <a:effectLst/>
        </p:spPr>
      </p:cxnSp>
      <p:cxnSp>
        <p:nvCxnSpPr>
          <p:cNvPr id="76" name="直接箭头连接符 75"/>
          <p:cNvCxnSpPr/>
          <p:nvPr/>
        </p:nvCxnSpPr>
        <p:spPr bwMode="auto">
          <a:xfrm>
            <a:off x="1357290" y="3071810"/>
            <a:ext cx="2928958" cy="1588"/>
          </a:xfrm>
          <a:prstGeom prst="straightConnector1">
            <a:avLst/>
          </a:prstGeom>
          <a:solidFill>
            <a:schemeClr val="accent1"/>
          </a:solidFill>
          <a:ln w="9525" cap="flat" cmpd="sng" algn="ctr">
            <a:solidFill>
              <a:schemeClr val="tx1"/>
            </a:solidFill>
            <a:prstDash val="sysDot"/>
            <a:round/>
            <a:headEnd type="none" w="med" len="med"/>
            <a:tailEnd type="arrow" w="med" len="med"/>
          </a:ln>
          <a:effectLst/>
        </p:spPr>
      </p:cxnSp>
      <p:cxnSp>
        <p:nvCxnSpPr>
          <p:cNvPr id="78" name="直接箭头连接符 77"/>
          <p:cNvCxnSpPr/>
          <p:nvPr/>
        </p:nvCxnSpPr>
        <p:spPr bwMode="auto">
          <a:xfrm>
            <a:off x="1071538" y="3357562"/>
            <a:ext cx="1928826" cy="1588"/>
          </a:xfrm>
          <a:prstGeom prst="straightConnector1">
            <a:avLst/>
          </a:prstGeom>
          <a:solidFill>
            <a:schemeClr val="accent1"/>
          </a:solidFill>
          <a:ln w="9525" cap="flat" cmpd="sng" algn="ctr">
            <a:solidFill>
              <a:schemeClr val="tx1"/>
            </a:solidFill>
            <a:prstDash val="sysDot"/>
            <a:round/>
            <a:headEnd type="none" w="med" len="med"/>
            <a:tailEnd type="arrow" w="med" len="med"/>
          </a:ln>
          <a:effectLst/>
        </p:spPr>
      </p:cxnSp>
      <p:cxnSp>
        <p:nvCxnSpPr>
          <p:cNvPr id="80" name="直接箭头连接符 79"/>
          <p:cNvCxnSpPr/>
          <p:nvPr/>
        </p:nvCxnSpPr>
        <p:spPr bwMode="auto">
          <a:xfrm>
            <a:off x="785786" y="3643314"/>
            <a:ext cx="1071570" cy="1588"/>
          </a:xfrm>
          <a:prstGeom prst="straightConnector1">
            <a:avLst/>
          </a:prstGeom>
          <a:solidFill>
            <a:schemeClr val="accent1"/>
          </a:solidFill>
          <a:ln w="9525" cap="flat" cmpd="sng" algn="ctr">
            <a:solidFill>
              <a:schemeClr val="tx1"/>
            </a:solidFill>
            <a:prstDash val="sysDot"/>
            <a:round/>
            <a:headEnd type="none" w="med" len="med"/>
            <a:tailEnd type="arrow" w="med" len="med"/>
          </a:ln>
          <a:effectLst/>
        </p:spPr>
      </p:cxnSp>
      <p:cxnSp>
        <p:nvCxnSpPr>
          <p:cNvPr id="82" name="直接箭头连接符 81"/>
          <p:cNvCxnSpPr/>
          <p:nvPr/>
        </p:nvCxnSpPr>
        <p:spPr bwMode="auto">
          <a:xfrm>
            <a:off x="4000496" y="1928802"/>
            <a:ext cx="5143504" cy="1588"/>
          </a:xfrm>
          <a:prstGeom prst="straightConnector1">
            <a:avLst/>
          </a:prstGeom>
          <a:solidFill>
            <a:schemeClr val="accent1"/>
          </a:solidFill>
          <a:ln w="9525" cap="flat" cmpd="sng" algn="ctr">
            <a:solidFill>
              <a:schemeClr val="tx1"/>
            </a:solidFill>
            <a:prstDash val="sysDot"/>
            <a:round/>
            <a:headEnd type="none" w="med" len="med"/>
            <a:tailEnd type="arrow" w="med" len="med"/>
          </a:ln>
          <a:effectLst/>
        </p:spPr>
      </p:cxnSp>
      <p:sp>
        <p:nvSpPr>
          <p:cNvPr id="75" name="灯片编号占位符 74"/>
          <p:cNvSpPr>
            <a:spLocks noGrp="1"/>
          </p:cNvSpPr>
          <p:nvPr>
            <p:ph type="sldNum" sz="quarter" idx="12"/>
          </p:nvPr>
        </p:nvSpPr>
        <p:spPr/>
        <p:txBody>
          <a:bodyPr/>
          <a:lstStyle/>
          <a:p>
            <a:pPr>
              <a:defRPr/>
            </a:pPr>
            <a:fld id="{54AE1247-3C21-4221-BD23-C5659A1CB812}" type="slidenum">
              <a:rPr lang="zh-CN" altLang="en-US" smtClean="0"/>
              <a:pPr>
                <a:defRPr/>
              </a:pPr>
              <a:t>7</a:t>
            </a:fld>
            <a:endParaRPr lang="zh-CN" altLang="en-US" sz="1800" b="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9" name="矩形 10"/>
          <p:cNvSpPr>
            <a:spLocks noChangeArrowheads="1"/>
          </p:cNvSpPr>
          <p:nvPr/>
        </p:nvSpPr>
        <p:spPr bwMode="auto">
          <a:xfrm>
            <a:off x="-142908" y="285728"/>
            <a:ext cx="9144000" cy="584775"/>
          </a:xfrm>
          <a:prstGeom prst="rect">
            <a:avLst/>
          </a:prstGeom>
          <a:noFill/>
          <a:ln w="9525">
            <a:noFill/>
            <a:miter lim="800000"/>
            <a:headEnd/>
            <a:tailEnd/>
          </a:ln>
        </p:spPr>
        <p:txBody>
          <a:bodyPr wrap="square">
            <a:spAutoFit/>
          </a:bodyPr>
          <a:lstStyle/>
          <a:p>
            <a:pPr>
              <a:spcAft>
                <a:spcPts val="600"/>
              </a:spcAft>
            </a:pPr>
            <a:r>
              <a:rPr lang="zh-CN" altLang="en-US" sz="2800" b="1" dirty="0" smtClean="0">
                <a:solidFill>
                  <a:srgbClr val="0066FF"/>
                </a:solidFill>
                <a:effectLst>
                  <a:outerShdw blurRad="31750" dist="25400" dir="5400000" algn="tl" rotWithShape="0">
                    <a:srgbClr val="000000">
                      <a:alpha val="25000"/>
                    </a:srgbClr>
                  </a:outerShdw>
                </a:effectLst>
                <a:latin typeface="黑体" pitchFamily="49" charset="-122"/>
                <a:ea typeface="黑体" pitchFamily="49" charset="-122"/>
                <a:cs typeface="+mj-cs"/>
                <a:sym typeface="黑体" pitchFamily="49" charset="-122"/>
              </a:rPr>
              <a:t>（</a:t>
            </a:r>
            <a:r>
              <a:rPr lang="zh-CN" altLang="en-US" sz="3200" dirty="0" smtClean="0">
                <a:solidFill>
                  <a:srgbClr val="0000FF"/>
                </a:solidFill>
                <a:effectLst>
                  <a:outerShdw blurRad="31750" dist="25400" dir="5400000" algn="tl" rotWithShape="0">
                    <a:srgbClr val="000000">
                      <a:alpha val="25000"/>
                    </a:srgbClr>
                  </a:outerShdw>
                </a:effectLst>
                <a:latin typeface="黑体" pitchFamily="49" charset="-122"/>
                <a:ea typeface="+mj-ea"/>
                <a:cs typeface="+mj-cs"/>
                <a:sym typeface="黑体" pitchFamily="49" charset="-122"/>
              </a:rPr>
              <a:t>六）“互联网</a:t>
            </a:r>
            <a:r>
              <a:rPr lang="en-US" altLang="zh-CN" sz="3200" dirty="0" smtClean="0">
                <a:solidFill>
                  <a:srgbClr val="0000FF"/>
                </a:solidFill>
                <a:effectLst>
                  <a:outerShdw blurRad="31750" dist="25400" dir="5400000" algn="tl" rotWithShape="0">
                    <a:srgbClr val="000000">
                      <a:alpha val="25000"/>
                    </a:srgbClr>
                  </a:outerShdw>
                </a:effectLst>
                <a:latin typeface="黑体" pitchFamily="49" charset="-122"/>
                <a:ea typeface="+mj-ea"/>
                <a:cs typeface="+mj-cs"/>
                <a:sym typeface="黑体" pitchFamily="49" charset="-122"/>
              </a:rPr>
              <a:t>+</a:t>
            </a:r>
            <a:r>
              <a:rPr lang="zh-CN" altLang="en-US" sz="3200" dirty="0" smtClean="0">
                <a:solidFill>
                  <a:srgbClr val="0000FF"/>
                </a:solidFill>
                <a:effectLst>
                  <a:outerShdw blurRad="31750" dist="25400" dir="5400000" algn="tl" rotWithShape="0">
                    <a:srgbClr val="000000">
                      <a:alpha val="25000"/>
                    </a:srgbClr>
                  </a:outerShdw>
                </a:effectLst>
                <a:latin typeface="黑体" pitchFamily="49" charset="-122"/>
                <a:ea typeface="+mj-ea"/>
                <a:cs typeface="+mj-cs"/>
                <a:sym typeface="黑体" pitchFamily="49" charset="-122"/>
              </a:rPr>
              <a:t>”引领产业转型升级</a:t>
            </a:r>
            <a:endParaRPr lang="en-US" altLang="en-US" sz="3200" dirty="0" smtClean="0">
              <a:solidFill>
                <a:srgbClr val="0000FF"/>
              </a:solidFill>
              <a:effectLst>
                <a:outerShdw blurRad="31750" dist="25400" dir="5400000" algn="tl" rotWithShape="0">
                  <a:srgbClr val="000000">
                    <a:alpha val="25000"/>
                  </a:srgbClr>
                </a:outerShdw>
              </a:effectLst>
              <a:latin typeface="黑体" pitchFamily="49" charset="-122"/>
              <a:ea typeface="+mj-ea"/>
              <a:cs typeface="+mj-cs"/>
              <a:sym typeface="Lucida Sans Unicode" pitchFamily="34" charset="0"/>
            </a:endParaRPr>
          </a:p>
        </p:txBody>
      </p:sp>
      <p:sp>
        <p:nvSpPr>
          <p:cNvPr id="152580" name="Rectangle 1"/>
          <p:cNvSpPr>
            <a:spLocks noChangeArrowheads="1"/>
          </p:cNvSpPr>
          <p:nvPr/>
        </p:nvSpPr>
        <p:spPr bwMode="auto">
          <a:xfrm>
            <a:off x="714349" y="4586304"/>
            <a:ext cx="7715304" cy="1323439"/>
          </a:xfrm>
          <a:prstGeom prst="rect">
            <a:avLst/>
          </a:prstGeom>
          <a:solidFill>
            <a:srgbClr val="B5E9F4">
              <a:alpha val="39999"/>
            </a:srgbClr>
          </a:solidFill>
          <a:ln w="9525">
            <a:noFill/>
            <a:miter lim="800000"/>
            <a:headEnd/>
            <a:tailEnd/>
          </a:ln>
        </p:spPr>
        <p:txBody>
          <a:bodyPr wrap="square" anchor="ctr">
            <a:spAutoFit/>
          </a:bodyPr>
          <a:lstStyle/>
          <a:p>
            <a:pPr indent="355600" eaLnBrk="0" hangingPunct="0"/>
            <a:r>
              <a:rPr lang="zh-CN" altLang="en-US"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互联网</a:t>
            </a:r>
            <a:r>
              <a:rPr lang="en-US" altLang="zh-CN" sz="2000" b="1" dirty="0" smtClean="0">
                <a:latin typeface="微软雅黑" pitchFamily="34" charset="-122"/>
                <a:ea typeface="微软雅黑" pitchFamily="34" charset="-122"/>
              </a:rPr>
              <a:t>+</a:t>
            </a:r>
            <a:r>
              <a:rPr lang="zh-CN" altLang="en-US" sz="2000" b="1" dirty="0" smtClean="0">
                <a:latin typeface="微软雅黑" pitchFamily="34" charset="-122"/>
                <a:ea typeface="微软雅黑" pitchFamily="34" charset="-122"/>
              </a:rPr>
              <a:t>工业</a:t>
            </a:r>
            <a:r>
              <a:rPr lang="zh-CN" altLang="en-US" sz="2000" dirty="0" smtClean="0">
                <a:latin typeface="微软雅黑" pitchFamily="34" charset="-122"/>
                <a:ea typeface="微软雅黑" pitchFamily="34" charset="-122"/>
              </a:rPr>
              <a:t>”有利于</a:t>
            </a:r>
            <a:r>
              <a:rPr lang="zh-CN" altLang="en-US" sz="2000" dirty="0">
                <a:latin typeface="微软雅黑" pitchFamily="34" charset="-122"/>
                <a:ea typeface="微软雅黑" pitchFamily="34" charset="-122"/>
              </a:rPr>
              <a:t>发挥工业和互联网的各自优势，加快构建结构优化、技术先进、清洁安全、附加值高、吸纳就业能力强的现代产业体系，是我国优化经济结构、转变发展方式的根本要求，也是推动信息化和工业化深度融合</a:t>
            </a:r>
            <a:r>
              <a:rPr lang="zh-CN" altLang="en-US" sz="2000" dirty="0" smtClean="0">
                <a:latin typeface="微软雅黑" pitchFamily="34" charset="-122"/>
                <a:ea typeface="微软雅黑" pitchFamily="34" charset="-122"/>
              </a:rPr>
              <a:t>的现实路径。</a:t>
            </a:r>
            <a:endParaRPr lang="zh-CN" altLang="en-US" dirty="0">
              <a:latin typeface="微软雅黑" pitchFamily="34" charset="-122"/>
              <a:ea typeface="微软雅黑" pitchFamily="34" charset="-122"/>
            </a:endParaRPr>
          </a:p>
        </p:txBody>
      </p:sp>
      <p:sp>
        <p:nvSpPr>
          <p:cNvPr id="152581" name="矩形 6"/>
          <p:cNvSpPr>
            <a:spLocks noChangeArrowheads="1"/>
          </p:cNvSpPr>
          <p:nvPr/>
        </p:nvSpPr>
        <p:spPr bwMode="auto">
          <a:xfrm>
            <a:off x="5651500" y="1196975"/>
            <a:ext cx="3313113" cy="2584450"/>
          </a:xfrm>
          <a:prstGeom prst="rect">
            <a:avLst/>
          </a:prstGeom>
          <a:noFill/>
          <a:ln w="9525">
            <a:noFill/>
            <a:miter lim="800000"/>
            <a:headEnd/>
            <a:tailEnd/>
          </a:ln>
        </p:spPr>
        <p:txBody>
          <a:bodyPr>
            <a:spAutoFit/>
          </a:bodyPr>
          <a:lstStyle/>
          <a:p>
            <a:r>
              <a:rPr lang="en-US" altLang="zh-CN" dirty="0">
                <a:latin typeface="微软雅黑" pitchFamily="34" charset="-122"/>
                <a:ea typeface="微软雅黑" pitchFamily="34" charset="-122"/>
              </a:rPr>
              <a:t>3</a:t>
            </a:r>
            <a:r>
              <a:rPr lang="zh-CN" altLang="en-US" dirty="0">
                <a:latin typeface="微软雅黑" pitchFamily="34" charset="-122"/>
                <a:ea typeface="微软雅黑" pitchFamily="34" charset="-122"/>
              </a:rPr>
              <a:t>月</a:t>
            </a:r>
            <a:r>
              <a:rPr lang="en-US" altLang="zh-CN" dirty="0">
                <a:latin typeface="微软雅黑" pitchFamily="34" charset="-122"/>
                <a:ea typeface="微软雅黑" pitchFamily="34" charset="-122"/>
              </a:rPr>
              <a:t>5</a:t>
            </a:r>
            <a:r>
              <a:rPr lang="zh-CN" altLang="en-US" dirty="0">
                <a:latin typeface="微软雅黑" pitchFamily="34" charset="-122"/>
                <a:ea typeface="微软雅黑" pitchFamily="34" charset="-122"/>
              </a:rPr>
              <a:t>日上午，国务院总理李克强在今年的政府工作报告中提出，政府将制定</a:t>
            </a:r>
            <a:r>
              <a:rPr lang="zh-CN" altLang="en-US" dirty="0">
                <a:solidFill>
                  <a:srgbClr val="FF0000"/>
                </a:solidFill>
                <a:latin typeface="微软雅黑" pitchFamily="34" charset="-122"/>
                <a:ea typeface="微软雅黑" pitchFamily="34" charset="-122"/>
              </a:rPr>
              <a:t>“互联网</a:t>
            </a:r>
            <a:r>
              <a:rPr lang="en-US" altLang="zh-CN" dirty="0">
                <a:solidFill>
                  <a:srgbClr val="FF0000"/>
                </a:solidFill>
                <a:latin typeface="微软雅黑" pitchFamily="34" charset="-122"/>
                <a:ea typeface="微软雅黑" pitchFamily="34" charset="-122"/>
              </a:rPr>
              <a:t>+”</a:t>
            </a:r>
            <a:r>
              <a:rPr lang="zh-CN" altLang="en-US" dirty="0">
                <a:latin typeface="微软雅黑" pitchFamily="34" charset="-122"/>
                <a:ea typeface="微软雅黑" pitchFamily="34" charset="-122"/>
              </a:rPr>
              <a:t>行动。这是此行业热词在历年总理政府工作报告中的首次现身。“互联网</a:t>
            </a:r>
            <a:r>
              <a:rPr lang="en-US" altLang="zh-CN" dirty="0">
                <a:latin typeface="微软雅黑" pitchFamily="34" charset="-122"/>
                <a:ea typeface="微软雅黑" pitchFamily="34" charset="-122"/>
              </a:rPr>
              <a:t>+”</a:t>
            </a:r>
            <a:r>
              <a:rPr lang="zh-CN" altLang="en-US" dirty="0">
                <a:latin typeface="微软雅黑" pitchFamily="34" charset="-122"/>
                <a:ea typeface="微软雅黑" pitchFamily="34" charset="-122"/>
              </a:rPr>
              <a:t>第一次纳入国家经济的顶层设计，对于整个互联网行业，乃至中国经济社会的创新发展意义重大。</a:t>
            </a:r>
          </a:p>
        </p:txBody>
      </p:sp>
      <p:pic>
        <p:nvPicPr>
          <p:cNvPr id="152582" name="Picture 2"/>
          <p:cNvPicPr>
            <a:picLocks noChangeAspect="1" noChangeArrowheads="1"/>
          </p:cNvPicPr>
          <p:nvPr/>
        </p:nvPicPr>
        <p:blipFill>
          <a:blip r:embed="rId2"/>
          <a:srcRect l="5498"/>
          <a:stretch>
            <a:fillRect/>
          </a:stretch>
        </p:blipFill>
        <p:spPr bwMode="auto">
          <a:xfrm>
            <a:off x="412750" y="1228728"/>
            <a:ext cx="4951413" cy="2628900"/>
          </a:xfrm>
          <a:prstGeom prst="rect">
            <a:avLst/>
          </a:prstGeom>
          <a:noFill/>
          <a:ln w="9525">
            <a:noFill/>
            <a:miter lim="800000"/>
            <a:headEnd/>
            <a:tailEnd/>
          </a:ln>
        </p:spPr>
      </p:pic>
      <p:sp>
        <p:nvSpPr>
          <p:cNvPr id="152583" name="半闭框 8"/>
          <p:cNvSpPr>
            <a:spLocks/>
          </p:cNvSpPr>
          <p:nvPr/>
        </p:nvSpPr>
        <p:spPr bwMode="auto">
          <a:xfrm>
            <a:off x="509588" y="4357694"/>
            <a:ext cx="2160587" cy="144462"/>
          </a:xfrm>
          <a:custGeom>
            <a:avLst/>
            <a:gdLst>
              <a:gd name="T0" fmla="*/ 0 w 2160180"/>
              <a:gd name="T1" fmla="*/ 0 h 144012"/>
              <a:gd name="T2" fmla="*/ 2160180 w 2160180"/>
              <a:gd name="T3" fmla="*/ 0 h 144012"/>
              <a:gd name="T4" fmla="*/ 1440127 w 2160180"/>
              <a:gd name="T5" fmla="*/ 48004 h 144012"/>
              <a:gd name="T6" fmla="*/ 48004 w 2160180"/>
              <a:gd name="T7" fmla="*/ 48004 h 144012"/>
              <a:gd name="T8" fmla="*/ 48004 w 2160180"/>
              <a:gd name="T9" fmla="*/ 140812 h 144012"/>
              <a:gd name="T10" fmla="*/ 0 w 2160180"/>
              <a:gd name="T11" fmla="*/ 144012 h 144012"/>
              <a:gd name="T12" fmla="*/ 0 60000 65536"/>
              <a:gd name="T13" fmla="*/ 0 60000 65536"/>
              <a:gd name="T14" fmla="*/ 0 60000 65536"/>
              <a:gd name="T15" fmla="*/ 0 60000 65536"/>
              <a:gd name="T16" fmla="*/ 0 60000 65536"/>
              <a:gd name="T17" fmla="*/ 0 60000 65536"/>
              <a:gd name="T18" fmla="*/ 0 w 2160180"/>
              <a:gd name="T19" fmla="*/ 0 h 144012"/>
              <a:gd name="T20" fmla="*/ 2160180 w 2160180"/>
              <a:gd name="T21" fmla="*/ 144012 h 144012"/>
            </a:gdLst>
            <a:ahLst/>
            <a:cxnLst>
              <a:cxn ang="T12">
                <a:pos x="T0" y="T1"/>
              </a:cxn>
              <a:cxn ang="T13">
                <a:pos x="T2" y="T3"/>
              </a:cxn>
              <a:cxn ang="T14">
                <a:pos x="T4" y="T5"/>
              </a:cxn>
              <a:cxn ang="T15">
                <a:pos x="T6" y="T7"/>
              </a:cxn>
              <a:cxn ang="T16">
                <a:pos x="T8" y="T9"/>
              </a:cxn>
              <a:cxn ang="T17">
                <a:pos x="T10" y="T11"/>
              </a:cxn>
            </a:cxnLst>
            <a:rect l="T18" t="T19" r="T20" b="T21"/>
            <a:pathLst>
              <a:path w="2160180" h="144012">
                <a:moveTo>
                  <a:pt x="0" y="0"/>
                </a:moveTo>
                <a:lnTo>
                  <a:pt x="2160180" y="0"/>
                </a:lnTo>
                <a:lnTo>
                  <a:pt x="1440127" y="48004"/>
                </a:lnTo>
                <a:lnTo>
                  <a:pt x="48004" y="48004"/>
                </a:lnTo>
                <a:lnTo>
                  <a:pt x="48004" y="140812"/>
                </a:lnTo>
                <a:lnTo>
                  <a:pt x="0" y="144012"/>
                </a:lnTo>
                <a:close/>
              </a:path>
            </a:pathLst>
          </a:custGeom>
          <a:solidFill>
            <a:srgbClr val="1FAECD"/>
          </a:solidFill>
          <a:ln w="9525">
            <a:noFill/>
            <a:round/>
            <a:headEnd/>
            <a:tailEnd/>
          </a:ln>
        </p:spPr>
        <p:txBody>
          <a:bodyPr/>
          <a:lstStyle/>
          <a:p>
            <a:endParaRPr lang="zh-CN" altLang="en-US"/>
          </a:p>
        </p:txBody>
      </p:sp>
      <p:sp>
        <p:nvSpPr>
          <p:cNvPr id="152584" name="半闭框 9"/>
          <p:cNvSpPr>
            <a:spLocks/>
          </p:cNvSpPr>
          <p:nvPr/>
        </p:nvSpPr>
        <p:spPr bwMode="auto">
          <a:xfrm rot="10800000">
            <a:off x="6516688" y="5927742"/>
            <a:ext cx="2159000" cy="144463"/>
          </a:xfrm>
          <a:custGeom>
            <a:avLst/>
            <a:gdLst>
              <a:gd name="T0" fmla="*/ 0 w 2160180"/>
              <a:gd name="T1" fmla="*/ 0 h 144012"/>
              <a:gd name="T2" fmla="*/ 2160180 w 2160180"/>
              <a:gd name="T3" fmla="*/ 0 h 144012"/>
              <a:gd name="T4" fmla="*/ 1440127 w 2160180"/>
              <a:gd name="T5" fmla="*/ 48004 h 144012"/>
              <a:gd name="T6" fmla="*/ 48004 w 2160180"/>
              <a:gd name="T7" fmla="*/ 48004 h 144012"/>
              <a:gd name="T8" fmla="*/ 48004 w 2160180"/>
              <a:gd name="T9" fmla="*/ 140812 h 144012"/>
              <a:gd name="T10" fmla="*/ 0 w 2160180"/>
              <a:gd name="T11" fmla="*/ 144012 h 144012"/>
              <a:gd name="T12" fmla="*/ 0 60000 65536"/>
              <a:gd name="T13" fmla="*/ 0 60000 65536"/>
              <a:gd name="T14" fmla="*/ 0 60000 65536"/>
              <a:gd name="T15" fmla="*/ 0 60000 65536"/>
              <a:gd name="T16" fmla="*/ 0 60000 65536"/>
              <a:gd name="T17" fmla="*/ 0 60000 65536"/>
              <a:gd name="T18" fmla="*/ 0 w 2160180"/>
              <a:gd name="T19" fmla="*/ 0 h 144012"/>
              <a:gd name="T20" fmla="*/ 2160180 w 2160180"/>
              <a:gd name="T21" fmla="*/ 144012 h 144012"/>
            </a:gdLst>
            <a:ahLst/>
            <a:cxnLst>
              <a:cxn ang="T12">
                <a:pos x="T0" y="T1"/>
              </a:cxn>
              <a:cxn ang="T13">
                <a:pos x="T2" y="T3"/>
              </a:cxn>
              <a:cxn ang="T14">
                <a:pos x="T4" y="T5"/>
              </a:cxn>
              <a:cxn ang="T15">
                <a:pos x="T6" y="T7"/>
              </a:cxn>
              <a:cxn ang="T16">
                <a:pos x="T8" y="T9"/>
              </a:cxn>
              <a:cxn ang="T17">
                <a:pos x="T10" y="T11"/>
              </a:cxn>
            </a:cxnLst>
            <a:rect l="T18" t="T19" r="T20" b="T21"/>
            <a:pathLst>
              <a:path w="2160180" h="144012">
                <a:moveTo>
                  <a:pt x="0" y="0"/>
                </a:moveTo>
                <a:lnTo>
                  <a:pt x="2160180" y="0"/>
                </a:lnTo>
                <a:lnTo>
                  <a:pt x="1440127" y="48004"/>
                </a:lnTo>
                <a:lnTo>
                  <a:pt x="48004" y="48004"/>
                </a:lnTo>
                <a:lnTo>
                  <a:pt x="48004" y="140812"/>
                </a:lnTo>
                <a:lnTo>
                  <a:pt x="0" y="144012"/>
                </a:lnTo>
                <a:close/>
              </a:path>
            </a:pathLst>
          </a:custGeom>
          <a:solidFill>
            <a:srgbClr val="1FAECD"/>
          </a:solidFill>
          <a:ln w="9525">
            <a:noFill/>
            <a:round/>
            <a:headEnd/>
            <a:tailEnd/>
          </a:ln>
        </p:spPr>
        <p:txBody>
          <a:bodyPr/>
          <a:lstStyle/>
          <a:p>
            <a:endParaRPr lang="zh-CN" altLang="en-US"/>
          </a:p>
        </p:txBody>
      </p:sp>
      <p:sp>
        <p:nvSpPr>
          <p:cNvPr id="9" name="灯片编号占位符 8"/>
          <p:cNvSpPr>
            <a:spLocks noGrp="1"/>
          </p:cNvSpPr>
          <p:nvPr>
            <p:ph type="sldNum" sz="quarter" idx="12"/>
          </p:nvPr>
        </p:nvSpPr>
        <p:spPr/>
        <p:txBody>
          <a:bodyPr/>
          <a:lstStyle/>
          <a:p>
            <a:pPr>
              <a:defRPr/>
            </a:pPr>
            <a:fld id="{A45989C8-581D-4C76-A602-44DA3D5C9727}" type="slidenum">
              <a:rPr lang="zh-CN" altLang="en-US" smtClean="0"/>
              <a:pPr>
                <a:defRPr/>
              </a:pPr>
              <a:t>8</a:t>
            </a:fld>
            <a:endParaRPr lang="zh-CN" altLang="en-US" sz="1800" b="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8748290" y="6525215"/>
            <a:ext cx="395710" cy="287475"/>
          </a:xfrm>
        </p:spPr>
        <p:txBody>
          <a:bodyPr/>
          <a:lstStyle/>
          <a:p>
            <a:pPr>
              <a:defRPr/>
            </a:pPr>
            <a:fld id="{13CC6CB4-1500-4674-AEBB-2AB35BAAE405}" type="slidenum">
              <a:rPr lang="zh-CN" altLang="en-US" smtClean="0"/>
              <a:pPr>
                <a:defRPr/>
              </a:pPr>
              <a:t>9</a:t>
            </a:fld>
            <a:endParaRPr lang="en-US" altLang="zh-CN" b="0" dirty="0" smtClean="0">
              <a:solidFill>
                <a:schemeClr val="tx1"/>
              </a:solidFill>
            </a:endParaRPr>
          </a:p>
        </p:txBody>
      </p:sp>
      <p:sp>
        <p:nvSpPr>
          <p:cNvPr id="27650" name="标题 1"/>
          <p:cNvSpPr>
            <a:spLocks noGrp="1" noChangeArrowheads="1"/>
          </p:cNvSpPr>
          <p:nvPr>
            <p:ph type="title"/>
          </p:nvPr>
        </p:nvSpPr>
        <p:spPr>
          <a:xfrm>
            <a:off x="323850" y="87313"/>
            <a:ext cx="8405813" cy="1052512"/>
          </a:xfrm>
        </p:spPr>
        <p:txBody>
          <a:bodyPr/>
          <a:lstStyle/>
          <a:p>
            <a:r>
              <a:rPr lang="zh-CN" smtClean="0">
                <a:solidFill>
                  <a:srgbClr val="C00000"/>
                </a:solidFill>
                <a:latin typeface="黑体" pitchFamily="49" charset="-122"/>
                <a:ea typeface="黑体" pitchFamily="49" charset="-122"/>
                <a:sym typeface="黑体" pitchFamily="49" charset="-122"/>
              </a:rPr>
              <a:t>主要内容</a:t>
            </a:r>
            <a:endParaRPr lang="zh-CN" sz="4400" smtClean="0">
              <a:solidFill>
                <a:srgbClr val="C00000"/>
              </a:solidFill>
            </a:endParaRPr>
          </a:p>
        </p:txBody>
      </p:sp>
      <p:graphicFrame>
        <p:nvGraphicFramePr>
          <p:cNvPr id="7" name="Group 3"/>
          <p:cNvGraphicFramePr>
            <a:graphicFrameLocks noGrp="1"/>
          </p:cNvGraphicFramePr>
          <p:nvPr/>
        </p:nvGraphicFramePr>
        <p:xfrm>
          <a:off x="1142976" y="1728798"/>
          <a:ext cx="6715172" cy="3200400"/>
        </p:xfrm>
        <a:graphic>
          <a:graphicData uri="http://schemas.openxmlformats.org/drawingml/2006/table">
            <a:tbl>
              <a:tblPr/>
              <a:tblGrid>
                <a:gridCol w="6715172"/>
              </a:tblGrid>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黑体" pitchFamily="49" charset="-122"/>
                        </a:rPr>
                        <a:t>工业：融合发展大势所趋</a:t>
                      </a:r>
                    </a:p>
                  </a:txBody>
                  <a:tcPr anchor="ctr" horzOverflow="overflow">
                    <a:lnL cap="flat">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955262">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互联网</a:t>
                      </a:r>
                      <a:r>
                        <a:rPr kumimoji="0" lang="en-US" altLang="zh-CN"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a:t>
                      </a:r>
                      <a:r>
                        <a:rPr kumimoji="0" lang="zh-CN" altLang="en-US" sz="3200" b="1" i="0" u="none" strike="noStrike" kern="1200" cap="none" normalizeH="0" baseline="0" dirty="0" smtClean="0">
                          <a:ln>
                            <a:noFill/>
                          </a:ln>
                          <a:solidFill>
                            <a:srgbClr val="0000FF"/>
                          </a:solidFill>
                          <a:effectLst/>
                          <a:latin typeface="黑体" pitchFamily="49" charset="-122"/>
                          <a:ea typeface="黑体" pitchFamily="49" charset="-122"/>
                          <a:cs typeface="+mn-cs"/>
                          <a:sym typeface="Arial" pitchFamily="34" charset="0"/>
                        </a:rPr>
                        <a:t>工业：实现强国目标的契机</a:t>
                      </a: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1098">
                <a:tc>
                  <a:txBody>
                    <a:bodyPr/>
                    <a:lstStyle/>
                    <a:p>
                      <a:pPr marL="0" marR="0" lvl="0" indent="0" algn="l" defTabSz="0" rtl="0" eaLnBrk="1" fontAlgn="base" latinLnBrk="0" hangingPunct="1">
                        <a:lnSpc>
                          <a:spcPct val="200000"/>
                        </a:lnSpc>
                        <a:spcBef>
                          <a:spcPct val="0"/>
                        </a:spcBef>
                        <a:spcAft>
                          <a:spcPct val="0"/>
                        </a:spcAft>
                        <a:buClrTx/>
                        <a:buSzTx/>
                        <a:buFont typeface="Arial" pitchFamily="34" charset="0"/>
                        <a:buChar char="•"/>
                        <a:tabLst/>
                        <a:defRPr/>
                      </a:pP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互联网</a:t>
                      </a:r>
                      <a:r>
                        <a:rPr kumimoji="0" lang="en-US" altLang="zh-CN"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a:t>
                      </a:r>
                      <a:r>
                        <a:rPr kumimoji="0" lang="zh-CN" altLang="en-US" sz="3200" b="0" i="0" u="none" strike="noStrike" kern="1200" cap="none" normalizeH="0" baseline="0" dirty="0" smtClean="0">
                          <a:ln>
                            <a:noFill/>
                          </a:ln>
                          <a:solidFill>
                            <a:schemeClr val="tx1"/>
                          </a:solidFill>
                          <a:effectLst/>
                          <a:latin typeface="黑体" pitchFamily="49" charset="-122"/>
                          <a:ea typeface="黑体" pitchFamily="49" charset="-122"/>
                          <a:cs typeface="+mn-cs"/>
                          <a:sym typeface="Arial" pitchFamily="34" charset="0"/>
                        </a:rPr>
                        <a:t>工业：政企协同、推进发展</a:t>
                      </a:r>
                    </a:p>
                  </a:txBody>
                  <a:tcPr anchor="ctr" horzOverflow="overflow">
                    <a:lnL cap="flat">
                      <a:noFill/>
                    </a:lnL>
                    <a:lnR cap="flat">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CCE8C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64646"/>
    </a:dk2>
    <a:lt2>
      <a:srgbClr val="DEF5FA"/>
    </a:lt2>
    <a:accent1>
      <a:srgbClr val="2DA2BF"/>
    </a:accent1>
    <a:accent2>
      <a:srgbClr val="DA1F28"/>
    </a:accent2>
    <a:accent3>
      <a:srgbClr val="FFFFFF"/>
    </a:accent3>
    <a:accent4>
      <a:srgbClr val="000000"/>
    </a:accent4>
    <a:accent5>
      <a:srgbClr val="ADCEDC"/>
    </a:accent5>
    <a:accent6>
      <a:srgbClr val="C51B23"/>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CCE8C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CCE8C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3699</TotalTime>
  <Pages>0</Pages>
  <Words>4388</Words>
  <Characters>0</Characters>
  <Application>Microsoft Office PowerPoint</Application>
  <DocSecurity>0</DocSecurity>
  <PresentationFormat>全屏显示(4:3)</PresentationFormat>
  <Lines>0</Lines>
  <Paragraphs>666</Paragraphs>
  <Slides>29</Slides>
  <Notes>11</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聚合</vt:lpstr>
      <vt:lpstr>幻灯片 1</vt:lpstr>
      <vt:lpstr>主要内容</vt:lpstr>
      <vt:lpstr>（一）新一轮产业变革：引发各方关注</vt:lpstr>
      <vt:lpstr>（二）ICT是驱动现代制造业变革的关键动力</vt:lpstr>
      <vt:lpstr>（三）互联网+生活：深刻改变生活方式</vt:lpstr>
      <vt:lpstr>（四）互联网+生产：正逐步满足生产需求 </vt:lpstr>
      <vt:lpstr>（五）互联网从生活向生产领域加速拓展乃大势所趋</vt:lpstr>
      <vt:lpstr>幻灯片 8</vt:lpstr>
      <vt:lpstr>主要内容</vt:lpstr>
      <vt:lpstr>（一）基础：制造业发展具备坚实基础</vt:lpstr>
      <vt:lpstr>（二）挑战：制造业面临现实问题（1）</vt:lpstr>
      <vt:lpstr>（二）挑战：制造业面临现实问题（2）</vt:lpstr>
      <vt:lpstr>（三）优势：互联网第二强国</vt:lpstr>
      <vt:lpstr>幻灯片 14</vt:lpstr>
      <vt:lpstr>（1）产品个性化</vt:lpstr>
      <vt:lpstr>（2）制造服务化</vt:lpstr>
      <vt:lpstr>（3）过程虚拟化</vt:lpstr>
      <vt:lpstr>（4）组织分散化</vt:lpstr>
      <vt:lpstr>（5）制造资源云化</vt:lpstr>
      <vt:lpstr>（五）战略：《中国制造2025》强化“互联网+制造”</vt:lpstr>
      <vt:lpstr>主要内容</vt:lpstr>
      <vt:lpstr>（一）工信部前瞻性布局“互联网+工业”</vt:lpstr>
      <vt:lpstr>（二）互联网与工业融合创新行动</vt:lpstr>
      <vt:lpstr>幻灯片 24</vt:lpstr>
      <vt:lpstr>（2）互联网与工业融合创新试点示范</vt:lpstr>
      <vt:lpstr>互联网与工业融合创新首批试点企业名单及创新模式</vt:lpstr>
      <vt:lpstr>（三）跨界融合服务平台——互联网与工业融合创新联盟</vt:lpstr>
      <vt:lpstr>（四）多方合作、携手前行</vt:lpstr>
      <vt:lpstr>幻灯片 29</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SMTP</dc:creator>
  <cp:lastModifiedBy>杜娟</cp:lastModifiedBy>
  <cp:revision>313</cp:revision>
  <dcterms:created xsi:type="dcterms:W3CDTF">2015-03-19T05:33:40Z</dcterms:created>
  <dcterms:modified xsi:type="dcterms:W3CDTF">2015-05-28T12:07:50Z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2052-9.1.0.4985</vt:lpwstr>
  </property>
</Properties>
</file>