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2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30820CF-B880-4189-942D-D702A7CBA730}" type="datetimeFigureOut">
              <a:rPr lang="zh-CN" altLang="en-US" smtClean="0"/>
              <a:pPr/>
              <a:t>2011-4-16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3" name="图片 11" descr="千锋嵌入式学院.gif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1432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 userDrawn="1"/>
        </p:nvSpPr>
        <p:spPr>
          <a:xfrm>
            <a:off x="2403475" y="6416675"/>
            <a:ext cx="4337050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charset="0"/>
              <a:buNone/>
              <a:defRPr/>
            </a:pPr>
            <a:r>
              <a:rPr lang="en-US" altLang="zh-CN" dirty="0">
                <a:solidFill>
                  <a:srgbClr val="163794"/>
                </a:solidFill>
                <a:latin typeface="+mn-lt"/>
                <a:ea typeface="+mn-ea"/>
              </a:rPr>
              <a:t>www.embedtrain.org   www.mobiletrain.org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4716463" y="188913"/>
            <a:ext cx="4176712" cy="33813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163794"/>
                </a:solidFill>
                <a:latin typeface="+mn-lt"/>
                <a:ea typeface="+mn-ea"/>
              </a:rPr>
              <a:t>千锋</a:t>
            </a:r>
            <a:r>
              <a:rPr lang="en-US" altLang="zh-CN" sz="1600" b="1" dirty="0">
                <a:solidFill>
                  <a:srgbClr val="163794"/>
                </a:solidFill>
                <a:latin typeface="+mn-lt"/>
                <a:ea typeface="+mn-ea"/>
              </a:rPr>
              <a:t>3G</a:t>
            </a:r>
            <a:r>
              <a:rPr lang="zh-CN" altLang="en-US" sz="1600" b="1" dirty="0">
                <a:solidFill>
                  <a:srgbClr val="163794"/>
                </a:solidFill>
                <a:latin typeface="+mn-lt"/>
                <a:ea typeface="+mn-ea"/>
              </a:rPr>
              <a:t>嵌入式移动互联网技术研发培训中心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2011-4-16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2011-4-16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2011-4-16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pic>
        <p:nvPicPr>
          <p:cNvPr id="8" name="图片 11" descr="千锋嵌入式学院.gif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1432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 userDrawn="1"/>
        </p:nvSpPr>
        <p:spPr>
          <a:xfrm>
            <a:off x="2403475" y="6416675"/>
            <a:ext cx="4337050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charset="0"/>
              <a:buNone/>
              <a:defRPr/>
            </a:pPr>
            <a:r>
              <a:rPr lang="en-US" altLang="zh-CN" dirty="0">
                <a:solidFill>
                  <a:srgbClr val="163794"/>
                </a:solidFill>
                <a:latin typeface="+mn-lt"/>
                <a:ea typeface="+mn-ea"/>
              </a:rPr>
              <a:t>www.embedtrain.org   www.mobiletrain.org</a:t>
            </a:r>
          </a:p>
        </p:txBody>
      </p:sp>
      <p:sp>
        <p:nvSpPr>
          <p:cNvPr id="10" name="矩形 9"/>
          <p:cNvSpPr/>
          <p:nvPr userDrawn="1"/>
        </p:nvSpPr>
        <p:spPr>
          <a:xfrm>
            <a:off x="4716463" y="188913"/>
            <a:ext cx="4176712" cy="33813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163794"/>
                </a:solidFill>
                <a:latin typeface="+mn-lt"/>
                <a:ea typeface="+mn-ea"/>
              </a:rPr>
              <a:t>千锋</a:t>
            </a:r>
            <a:r>
              <a:rPr lang="en-US" altLang="zh-CN" sz="1600" b="1" dirty="0">
                <a:solidFill>
                  <a:srgbClr val="163794"/>
                </a:solidFill>
                <a:latin typeface="+mn-lt"/>
                <a:ea typeface="+mn-ea"/>
              </a:rPr>
              <a:t>3G</a:t>
            </a:r>
            <a:r>
              <a:rPr lang="zh-CN" altLang="en-US" sz="1600" b="1" dirty="0">
                <a:solidFill>
                  <a:srgbClr val="163794"/>
                </a:solidFill>
                <a:latin typeface="+mn-lt"/>
                <a:ea typeface="+mn-ea"/>
              </a:rPr>
              <a:t>嵌入式移动互联网技术研发培训中心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2011-4-16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2011-4-16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2011-4-16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2011-4-16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2011-4-16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2011-4-16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30820CF-B880-4189-942D-D702A7CBA730}" type="datetimeFigureOut">
              <a:rPr lang="zh-CN" altLang="en-US" smtClean="0"/>
              <a:pPr/>
              <a:t>2011-4-16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30820CF-B880-4189-942D-D702A7CBA730}" type="datetimeFigureOut">
              <a:rPr lang="zh-CN" altLang="en-US" smtClean="0"/>
              <a:pPr/>
              <a:t>2011-4-16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embed.chinaitlab.com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embed.chinaitlab.com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embed.chinaitlab.com/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embed.chinaitlab.com/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embed.chinaitlab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indows.chinaitlab.com/" TargetMode="External"/><Relationship Id="rId2" Type="http://schemas.openxmlformats.org/officeDocument/2006/relationships/hyperlink" Target="http://cisco.chinaitlab.com/List_11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embed.chinaitlab.com/" TargetMode="External"/><Relationship Id="rId4" Type="http://schemas.openxmlformats.org/officeDocument/2006/relationships/hyperlink" Target="http://softtest.chinaitlab.com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download.chinaitlab.com/" TargetMode="External"/><Relationship Id="rId2" Type="http://schemas.openxmlformats.org/officeDocument/2006/relationships/hyperlink" Target="http://embed.chinaitlab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storworld.com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download.chinaitlab.com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embed.chinaitlab.com/" TargetMode="External"/><Relationship Id="rId2" Type="http://schemas.openxmlformats.org/officeDocument/2006/relationships/hyperlink" Target="http://c.chinaitlab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indows.chinaitlab.com/" TargetMode="External"/><Relationship Id="rId4" Type="http://schemas.openxmlformats.org/officeDocument/2006/relationships/hyperlink" Target="http://linux.chinaitlab.com/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embed.chinaitlab.com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embed.chinaitlab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56792"/>
            <a:ext cx="7772400" cy="1035546"/>
          </a:xfrm>
        </p:spPr>
        <p:txBody>
          <a:bodyPr>
            <a:noAutofit/>
          </a:bodyPr>
          <a:lstStyle/>
          <a:p>
            <a:r>
              <a:rPr lang="zh-CN" altLang="zh-CN" sz="3600" dirty="0" smtClean="0"/>
              <a:t>嵌入式</a:t>
            </a:r>
            <a:r>
              <a:rPr lang="en-US" altLang="zh-CN" sz="3600" dirty="0" smtClean="0"/>
              <a:t>ARM</a:t>
            </a:r>
            <a:r>
              <a:rPr lang="zh-CN" altLang="zh-CN" sz="3600" dirty="0" smtClean="0"/>
              <a:t>开发教程之用</a:t>
            </a:r>
            <a:r>
              <a:rPr lang="en-US" altLang="zh-CN" sz="3600" dirty="0" smtClean="0"/>
              <a:t>GNU</a:t>
            </a:r>
            <a:r>
              <a:rPr lang="zh-CN" altLang="zh-CN" sz="3600" dirty="0" smtClean="0"/>
              <a:t>工具开发基于</a:t>
            </a:r>
            <a:r>
              <a:rPr lang="en-US" altLang="zh-CN" sz="3600" dirty="0" smtClean="0"/>
              <a:t>ARM</a:t>
            </a:r>
            <a:r>
              <a:rPr lang="zh-CN" altLang="zh-CN" sz="3600" dirty="0" smtClean="0"/>
              <a:t>的嵌入式</a:t>
            </a: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780928"/>
            <a:ext cx="6400800" cy="3168352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zh-CN" altLang="zh-CN" dirty="0" smtClean="0"/>
              <a:t>概述</a:t>
            </a:r>
          </a:p>
          <a:p>
            <a:pPr algn="just"/>
            <a:r>
              <a:rPr lang="en-US" altLang="zh-CN" b="1" dirty="0" smtClean="0"/>
              <a:t>1 </a:t>
            </a:r>
            <a:r>
              <a:rPr lang="zh-CN" altLang="zh-CN" b="1" dirty="0" smtClean="0"/>
              <a:t>硬件平台</a:t>
            </a:r>
            <a:endParaRPr lang="zh-CN" altLang="zh-CN" dirty="0" smtClean="0"/>
          </a:p>
          <a:p>
            <a:pPr algn="just"/>
            <a:r>
              <a:rPr lang="en-US" altLang="zh-CN" b="1" dirty="0" smtClean="0"/>
              <a:t>2 </a:t>
            </a:r>
            <a:r>
              <a:rPr lang="zh-CN" altLang="zh-CN" b="1" dirty="0" smtClean="0"/>
              <a:t>自举模式</a:t>
            </a:r>
            <a:endParaRPr lang="zh-CN" altLang="zh-CN" dirty="0" smtClean="0"/>
          </a:p>
          <a:p>
            <a:pPr algn="just"/>
            <a:r>
              <a:rPr lang="en-US" altLang="zh-CN" b="1" dirty="0" smtClean="0"/>
              <a:t>3 GNU</a:t>
            </a:r>
            <a:r>
              <a:rPr lang="zh-CN" altLang="zh-CN" b="1" dirty="0" smtClean="0"/>
              <a:t>的编译器和开发工具</a:t>
            </a:r>
            <a:endParaRPr lang="zh-CN" altLang="zh-CN" dirty="0" smtClean="0"/>
          </a:p>
          <a:p>
            <a:pPr algn="just"/>
            <a:r>
              <a:rPr lang="zh-CN" altLang="zh-CN" dirty="0" smtClean="0"/>
              <a:t>（</a:t>
            </a:r>
            <a:r>
              <a:rPr lang="en-US" altLang="zh-CN" dirty="0" smtClean="0"/>
              <a:t>1</a:t>
            </a:r>
            <a:r>
              <a:rPr lang="zh-CN" altLang="zh-CN" dirty="0" smtClean="0"/>
              <a:t>）编写</a:t>
            </a:r>
            <a:r>
              <a:rPr lang="en-US" altLang="zh-CN" dirty="0" smtClean="0"/>
              <a:t>C</a:t>
            </a:r>
            <a:r>
              <a:rPr lang="zh-CN" altLang="zh-CN" dirty="0" smtClean="0"/>
              <a:t>、</a:t>
            </a:r>
            <a:r>
              <a:rPr lang="en-US" altLang="zh-CN" dirty="0" smtClean="0"/>
              <a:t>C++</a:t>
            </a:r>
            <a:r>
              <a:rPr lang="zh-CN" altLang="zh-CN" dirty="0" smtClean="0"/>
              <a:t>语言或汇编源程序</a:t>
            </a:r>
          </a:p>
          <a:p>
            <a:pPr algn="just"/>
            <a:r>
              <a:rPr lang="zh-CN" altLang="zh-CN" dirty="0" smtClean="0"/>
              <a:t>（</a:t>
            </a:r>
            <a:r>
              <a:rPr lang="en-US" altLang="zh-CN" dirty="0" smtClean="0"/>
              <a:t>2</a:t>
            </a:r>
            <a:r>
              <a:rPr lang="zh-CN" altLang="zh-CN" dirty="0" smtClean="0"/>
              <a:t>）用</a:t>
            </a:r>
            <a:r>
              <a:rPr lang="en-US" altLang="zh-CN" dirty="0" err="1" smtClean="0"/>
              <a:t>gcc</a:t>
            </a:r>
            <a:r>
              <a:rPr lang="zh-CN" altLang="zh-CN" dirty="0" smtClean="0"/>
              <a:t>或</a:t>
            </a:r>
            <a:r>
              <a:rPr lang="en-US" altLang="zh-CN" dirty="0" smtClean="0"/>
              <a:t>g++</a:t>
            </a:r>
            <a:r>
              <a:rPr lang="zh-CN" altLang="zh-CN" dirty="0" smtClean="0"/>
              <a:t>生成目标</a:t>
            </a:r>
            <a:r>
              <a:rPr lang="zh-CN" altLang="zh-CN" dirty="0" smtClean="0"/>
              <a:t>文件</a:t>
            </a:r>
            <a:endParaRPr lang="en-US" altLang="zh-CN" dirty="0" smtClean="0"/>
          </a:p>
          <a:p>
            <a:pPr algn="just"/>
            <a:r>
              <a:rPr lang="zh-CN" altLang="zh-CN" dirty="0" smtClean="0"/>
              <a:t>（</a:t>
            </a:r>
            <a:r>
              <a:rPr lang="en-US" altLang="zh-CN" dirty="0" smtClean="0"/>
              <a:t>3</a:t>
            </a:r>
            <a:r>
              <a:rPr lang="zh-CN" altLang="zh-CN" dirty="0" smtClean="0"/>
              <a:t>）编写连接脚本文件</a:t>
            </a:r>
          </a:p>
          <a:p>
            <a:pPr algn="just"/>
            <a:r>
              <a:rPr lang="zh-CN" altLang="zh-CN" dirty="0" smtClean="0"/>
              <a:t>（</a:t>
            </a:r>
            <a:r>
              <a:rPr lang="en-US" altLang="zh-CN" dirty="0" smtClean="0"/>
              <a:t>4</a:t>
            </a:r>
            <a:r>
              <a:rPr lang="zh-CN" altLang="zh-CN" dirty="0" smtClean="0"/>
              <a:t>）用连接器生成最终目标文件</a:t>
            </a:r>
          </a:p>
          <a:p>
            <a:pPr algn="just"/>
            <a:r>
              <a:rPr lang="zh-CN" altLang="zh-CN" dirty="0" smtClean="0"/>
              <a:t>（</a:t>
            </a:r>
            <a:r>
              <a:rPr lang="en-US" altLang="zh-CN" dirty="0" smtClean="0"/>
              <a:t>5</a:t>
            </a:r>
            <a:r>
              <a:rPr lang="zh-CN" altLang="zh-CN" dirty="0" smtClean="0"/>
              <a:t>）生成二进制代码</a:t>
            </a:r>
          </a:p>
          <a:p>
            <a:pPr algn="just"/>
            <a:r>
              <a:rPr lang="en-US" altLang="zh-CN" b="1" dirty="0" smtClean="0"/>
              <a:t>4 </a:t>
            </a:r>
            <a:r>
              <a:rPr lang="zh-CN" altLang="zh-CN" b="1" dirty="0" smtClean="0"/>
              <a:t>调试工具</a:t>
            </a:r>
            <a:endParaRPr lang="zh-CN" altLang="zh-CN" dirty="0" smtClean="0"/>
          </a:p>
          <a:p>
            <a:pPr algn="just"/>
            <a:r>
              <a:rPr lang="zh-CN" altLang="zh-CN" b="1" dirty="0" smtClean="0"/>
              <a:t>结束语</a:t>
            </a:r>
            <a:endParaRPr lang="zh-CN" altLang="zh-CN" dirty="0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zh-CN" altLang="zh-CN" dirty="0" smtClean="0"/>
              <a:t>　　</a:t>
            </a:r>
            <a:r>
              <a:rPr lang="en-US" altLang="zh-CN" dirty="0" err="1" smtClean="0"/>
              <a:t>gcc</a:t>
            </a:r>
            <a:r>
              <a:rPr lang="zh-CN" altLang="zh-CN" dirty="0" smtClean="0"/>
              <a:t>等编译器内置有缺省的连接脚本。如果采用缺省脚本，则生成的目标代码需要操作系统才能加载运行。为了能在嵌入式系统上直接运行，需要编写自己的连接脚本文件。编写连接脚本，首先要对目标文件的格式有一定了解。</a:t>
            </a:r>
            <a:r>
              <a:rPr lang="en-US" altLang="zh-CN" dirty="0" smtClean="0"/>
              <a:t>GNU</a:t>
            </a:r>
            <a:r>
              <a:rPr lang="zh-CN" altLang="zh-CN" dirty="0" smtClean="0"/>
              <a:t>编译器生成的目标文件缺省为</a:t>
            </a:r>
            <a:r>
              <a:rPr lang="en-US" altLang="zh-CN" dirty="0" smtClean="0"/>
              <a:t>elf</a:t>
            </a:r>
            <a:r>
              <a:rPr lang="zh-CN" altLang="zh-CN" dirty="0" smtClean="0"/>
              <a:t>格式。</a:t>
            </a:r>
            <a:r>
              <a:rPr lang="en-US" altLang="zh-CN" dirty="0" smtClean="0"/>
              <a:t>elf</a:t>
            </a:r>
            <a:r>
              <a:rPr lang="zh-CN" altLang="zh-CN" dirty="0" smtClean="0"/>
              <a:t>文件由若干段（</a:t>
            </a:r>
            <a:r>
              <a:rPr lang="en-US" altLang="zh-CN" dirty="0" smtClean="0"/>
              <a:t>section</a:t>
            </a:r>
            <a:r>
              <a:rPr lang="zh-CN" altLang="zh-CN" dirty="0" smtClean="0"/>
              <a:t>）组成，如不特殊指明，由</a:t>
            </a:r>
            <a:r>
              <a:rPr lang="en-US" altLang="zh-CN" dirty="0" smtClean="0"/>
              <a:t>C</a:t>
            </a:r>
            <a:r>
              <a:rPr lang="zh-CN" altLang="zh-CN" dirty="0" smtClean="0"/>
              <a:t>源程序生成的目标代码中包含如下段：</a:t>
            </a:r>
            <a:r>
              <a:rPr lang="en-US" altLang="zh-CN" dirty="0" smtClean="0"/>
              <a:t>.text</a:t>
            </a:r>
            <a:r>
              <a:rPr lang="zh-CN" altLang="zh-CN" dirty="0" smtClean="0"/>
              <a:t>（正文段）包含程序的指令代码；</a:t>
            </a:r>
            <a:r>
              <a:rPr lang="en-US" altLang="zh-CN" dirty="0" smtClean="0"/>
              <a:t>.data(</a:t>
            </a:r>
            <a:r>
              <a:rPr lang="zh-CN" altLang="zh-CN" dirty="0" smtClean="0"/>
              <a:t>数据段</a:t>
            </a:r>
            <a:r>
              <a:rPr lang="en-US" altLang="zh-CN" dirty="0" smtClean="0"/>
              <a:t>)</a:t>
            </a:r>
            <a:r>
              <a:rPr lang="zh-CN" altLang="zh-CN" dirty="0" smtClean="0"/>
              <a:t>包含固定的数据，如常量、字符串；</a:t>
            </a:r>
            <a:r>
              <a:rPr lang="en-US" altLang="zh-CN" dirty="0" smtClean="0"/>
              <a:t>.</a:t>
            </a:r>
            <a:r>
              <a:rPr lang="en-US" altLang="zh-CN" dirty="0" err="1" smtClean="0"/>
              <a:t>bss</a:t>
            </a:r>
            <a:r>
              <a:rPr lang="zh-CN" altLang="zh-CN" dirty="0" smtClean="0"/>
              <a:t>（未初始化数据段）包含未初始化的变量、数组等。</a:t>
            </a:r>
            <a:r>
              <a:rPr lang="en-US" altLang="zh-CN" dirty="0" smtClean="0"/>
              <a:t>C++</a:t>
            </a:r>
            <a:r>
              <a:rPr lang="zh-CN" altLang="zh-CN" dirty="0" smtClean="0"/>
              <a:t>源程序生成的目标代码中还包括</a:t>
            </a:r>
            <a:r>
              <a:rPr lang="en-US" altLang="zh-CN" dirty="0" smtClean="0"/>
              <a:t>.</a:t>
            </a:r>
            <a:r>
              <a:rPr lang="en-US" altLang="zh-CN" dirty="0" err="1" smtClean="0"/>
              <a:t>fini</a:t>
            </a:r>
            <a:r>
              <a:rPr lang="zh-CN" altLang="zh-CN" dirty="0" smtClean="0"/>
              <a:t>（析构函数代码）和</a:t>
            </a:r>
            <a:r>
              <a:rPr lang="en-US" altLang="zh-CN" dirty="0" smtClean="0"/>
              <a:t>.init</a:t>
            </a:r>
            <a:r>
              <a:rPr lang="zh-CN" altLang="zh-CN" dirty="0" smtClean="0"/>
              <a:t>（构造函数代码）等。有关</a:t>
            </a:r>
            <a:r>
              <a:rPr lang="en-US" altLang="zh-CN" dirty="0" smtClean="0"/>
              <a:t>elf</a:t>
            </a:r>
            <a:r>
              <a:rPr lang="zh-CN" altLang="zh-CN" dirty="0" smtClean="0"/>
              <a:t>文件格式，读者可自行参考相关资料。连接器的任务就是将多个目标文件的</a:t>
            </a:r>
            <a:r>
              <a:rPr lang="en-US" altLang="zh-CN" dirty="0" smtClean="0"/>
              <a:t>.text</a:t>
            </a:r>
            <a:r>
              <a:rPr lang="zh-CN" altLang="zh-CN" dirty="0" smtClean="0"/>
              <a:t>、</a:t>
            </a:r>
            <a:r>
              <a:rPr lang="en-US" altLang="zh-CN" dirty="0" smtClean="0"/>
              <a:t>.data</a:t>
            </a:r>
            <a:r>
              <a:rPr lang="zh-CN" altLang="zh-CN" dirty="0" smtClean="0"/>
              <a:t>和</a:t>
            </a:r>
            <a:r>
              <a:rPr lang="en-US" altLang="zh-CN" dirty="0" smtClean="0"/>
              <a:t>.</a:t>
            </a:r>
            <a:r>
              <a:rPr lang="en-US" altLang="zh-CN" dirty="0" err="1" smtClean="0"/>
              <a:t>bss</a:t>
            </a:r>
            <a:r>
              <a:rPr lang="zh-CN" altLang="zh-CN" dirty="0" smtClean="0"/>
              <a:t>等段连接在一起，而连接脚本文件是告诉连接器从什么地址开始放置这些段。例如笔者的引导程序连接文件</a:t>
            </a:r>
            <a:r>
              <a:rPr lang="en-US" altLang="zh-CN" dirty="0" smtClean="0"/>
              <a:t>link.lds</a:t>
            </a:r>
            <a:r>
              <a:rPr lang="zh-CN" altLang="zh-CN" dirty="0" smtClean="0"/>
              <a:t>为：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580926"/>
          </a:xfrm>
        </p:spPr>
        <p:txBody>
          <a:bodyPr>
            <a:normAutofit fontScale="90000"/>
          </a:bodyPr>
          <a:lstStyle/>
          <a:p>
            <a:r>
              <a:rPr lang="zh-CN" altLang="zh-CN" sz="3200" dirty="0" smtClean="0"/>
              <a:t>（</a:t>
            </a:r>
            <a:r>
              <a:rPr lang="en-US" altLang="zh-CN" sz="3200" dirty="0" smtClean="0"/>
              <a:t>3</a:t>
            </a:r>
            <a:r>
              <a:rPr lang="zh-CN" altLang="zh-CN" sz="3200" dirty="0" smtClean="0"/>
              <a:t>）</a:t>
            </a:r>
            <a:r>
              <a:rPr lang="zh-CN" altLang="zh-CN" sz="3200" dirty="0" smtClean="0"/>
              <a:t>嵌入式</a:t>
            </a:r>
            <a:r>
              <a:rPr lang="en-US" altLang="zh-CN" sz="3200" dirty="0" smtClean="0"/>
              <a:t>ARM</a:t>
            </a:r>
            <a:r>
              <a:rPr lang="zh-CN" altLang="zh-CN" sz="3200" dirty="0" smtClean="0"/>
              <a:t>开发教程</a:t>
            </a:r>
            <a:r>
              <a:rPr lang="zh-CN" altLang="zh-CN" sz="3200" dirty="0" smtClean="0"/>
              <a:t>编写</a:t>
            </a:r>
            <a:r>
              <a:rPr lang="zh-CN" altLang="zh-CN" sz="3200" dirty="0" smtClean="0"/>
              <a:t>连接脚本文件</a:t>
            </a:r>
            <a:endParaRPr lang="zh-CN" altLang="en-US" sz="32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1128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dirty="0" smtClean="0"/>
              <a:t>ENTRY(begin) </a:t>
            </a:r>
            <a:endParaRPr lang="zh-CN" altLang="zh-CN" dirty="0" smtClean="0"/>
          </a:p>
          <a:p>
            <a:r>
              <a:rPr lang="en-US" altLang="zh-CN" dirty="0" smtClean="0"/>
              <a:t> </a:t>
            </a:r>
            <a:endParaRPr lang="zh-CN" altLang="zh-CN" dirty="0" smtClean="0"/>
          </a:p>
          <a:p>
            <a:r>
              <a:rPr lang="en-US" altLang="zh-CN" dirty="0" smtClean="0"/>
              <a:t>SECTION </a:t>
            </a:r>
            <a:endParaRPr lang="zh-CN" altLang="zh-CN" dirty="0" smtClean="0"/>
          </a:p>
          <a:p>
            <a:r>
              <a:rPr lang="en-US" altLang="zh-CN" dirty="0" smtClean="0"/>
              <a:t> </a:t>
            </a:r>
            <a:endParaRPr lang="zh-CN" altLang="zh-CN" dirty="0" smtClean="0"/>
          </a:p>
          <a:p>
            <a:r>
              <a:rPr lang="en-US" altLang="zh-CN" dirty="0" smtClean="0"/>
              <a:t>{ .=0x00300000; </a:t>
            </a:r>
            <a:endParaRPr lang="zh-CN" altLang="zh-CN" dirty="0" smtClean="0"/>
          </a:p>
          <a:p>
            <a:r>
              <a:rPr lang="en-US" altLang="zh-CN" dirty="0" smtClean="0"/>
              <a:t> </a:t>
            </a:r>
            <a:endParaRPr lang="zh-CN" altLang="zh-CN" dirty="0" smtClean="0"/>
          </a:p>
          <a:p>
            <a:r>
              <a:rPr lang="en-US" altLang="zh-CN" dirty="0" smtClean="0"/>
              <a:t>.text : { *(.text) } </a:t>
            </a:r>
            <a:endParaRPr lang="zh-CN" altLang="zh-CN" dirty="0" smtClean="0"/>
          </a:p>
          <a:p>
            <a:r>
              <a:rPr lang="en-US" altLang="zh-CN" dirty="0" smtClean="0"/>
              <a:t> </a:t>
            </a:r>
            <a:endParaRPr lang="zh-CN" altLang="zh-CN" dirty="0" smtClean="0"/>
          </a:p>
          <a:p>
            <a:r>
              <a:rPr lang="en-US" altLang="zh-CN" dirty="0" smtClean="0"/>
              <a:t>.data: { *(.data) } </a:t>
            </a:r>
            <a:endParaRPr lang="zh-CN" altLang="zh-CN" dirty="0" smtClean="0"/>
          </a:p>
          <a:p>
            <a:r>
              <a:rPr lang="en-US" altLang="zh-CN" dirty="0" smtClean="0"/>
              <a:t> </a:t>
            </a:r>
            <a:endParaRPr lang="zh-CN" altLang="zh-CN" dirty="0" smtClean="0"/>
          </a:p>
          <a:p>
            <a:r>
              <a:rPr lang="en-US" altLang="zh-CN" dirty="0" smtClean="0"/>
              <a:t>.</a:t>
            </a:r>
            <a:r>
              <a:rPr lang="en-US" altLang="zh-CN" dirty="0" err="1" smtClean="0"/>
              <a:t>bss</a:t>
            </a:r>
            <a:r>
              <a:rPr lang="en-US" altLang="zh-CN" dirty="0" smtClean="0"/>
              <a:t>: { *(.</a:t>
            </a:r>
            <a:r>
              <a:rPr lang="en-US" altLang="zh-CN" dirty="0" err="1" smtClean="0"/>
              <a:t>bss</a:t>
            </a:r>
            <a:r>
              <a:rPr lang="en-US" altLang="zh-CN" dirty="0" smtClean="0"/>
              <a:t>) } </a:t>
            </a:r>
            <a:endParaRPr lang="zh-CN" altLang="zh-CN" dirty="0" smtClean="0"/>
          </a:p>
          <a:p>
            <a:r>
              <a:rPr lang="en-US" altLang="zh-CN" dirty="0" smtClean="0"/>
              <a:t> </a:t>
            </a:r>
            <a:endParaRPr lang="zh-CN" altLang="zh-CN" dirty="0" smtClean="0"/>
          </a:p>
          <a:p>
            <a:r>
              <a:rPr lang="en-US" altLang="zh-CN" dirty="0" smtClean="0"/>
              <a:t>}</a:t>
            </a:r>
          </a:p>
          <a:p>
            <a:r>
              <a:rPr lang="zh-CN" altLang="zh-CN" dirty="0" smtClean="0"/>
              <a:t>其中，</a:t>
            </a:r>
            <a:r>
              <a:rPr lang="en-US" altLang="zh-CN" dirty="0" smtClean="0"/>
              <a:t>ENTRY(begin)</a:t>
            </a:r>
            <a:r>
              <a:rPr lang="zh-CN" altLang="zh-CN" dirty="0" smtClean="0"/>
              <a:t>指明程序的入口点为</a:t>
            </a:r>
            <a:r>
              <a:rPr lang="en-US" altLang="zh-CN" dirty="0" smtClean="0"/>
              <a:t>begin</a:t>
            </a:r>
            <a:r>
              <a:rPr lang="zh-CN" altLang="zh-CN" dirty="0" smtClean="0"/>
              <a:t>标号；</a:t>
            </a:r>
            <a:r>
              <a:rPr lang="en-US" altLang="zh-CN" dirty="0" smtClean="0"/>
              <a:t>.=0x00300000</a:t>
            </a:r>
            <a:r>
              <a:rPr lang="zh-CN" altLang="zh-CN" dirty="0" smtClean="0"/>
              <a:t>指明目标代码的起始地址为</a:t>
            </a:r>
            <a:r>
              <a:rPr lang="en-US" altLang="zh-CN" dirty="0" smtClean="0"/>
              <a:t>0x00300000</a:t>
            </a:r>
            <a:r>
              <a:rPr lang="zh-CN" altLang="zh-CN" dirty="0" smtClean="0"/>
              <a:t>，这一段地址为</a:t>
            </a:r>
            <a:r>
              <a:rPr lang="en-US" altLang="zh-CN" dirty="0" smtClean="0"/>
              <a:t>MX1</a:t>
            </a:r>
            <a:r>
              <a:rPr lang="zh-CN" altLang="zh-CN" dirty="0" smtClean="0"/>
              <a:t>的片内</a:t>
            </a:r>
            <a:r>
              <a:rPr lang="en-US" altLang="zh-CN" dirty="0" smtClean="0"/>
              <a:t>RAM</a:t>
            </a:r>
            <a:r>
              <a:rPr lang="zh-CN" altLang="zh-CN" dirty="0" smtClean="0"/>
              <a:t>；</a:t>
            </a:r>
            <a:r>
              <a:rPr lang="en-US" altLang="zh-CN" dirty="0" smtClean="0"/>
              <a:t>.text : { *(.text) }</a:t>
            </a:r>
            <a:r>
              <a:rPr lang="zh-CN" altLang="zh-CN" dirty="0" smtClean="0"/>
              <a:t>表示从</a:t>
            </a:r>
            <a:r>
              <a:rPr lang="en-US" altLang="zh-CN" dirty="0" smtClean="0"/>
              <a:t>0x00300000</a:t>
            </a:r>
            <a:r>
              <a:rPr lang="zh-CN" altLang="zh-CN" dirty="0" smtClean="0"/>
              <a:t>开始放置所有目标文件的代码段，随后的</a:t>
            </a:r>
            <a:r>
              <a:rPr lang="en-US" altLang="zh-CN" dirty="0" smtClean="0"/>
              <a:t>.data: { *(.data) }</a:t>
            </a:r>
            <a:r>
              <a:rPr lang="zh-CN" altLang="zh-CN" dirty="0" smtClean="0"/>
              <a:t>表示数据段从代码段的末尾开始，再后是</a:t>
            </a:r>
            <a:r>
              <a:rPr lang="en-US" altLang="zh-CN" dirty="0" smtClean="0"/>
              <a:t>.</a:t>
            </a:r>
            <a:r>
              <a:rPr lang="en-US" altLang="zh-CN" dirty="0" err="1" smtClean="0"/>
              <a:t>bss</a:t>
            </a:r>
            <a:r>
              <a:rPr lang="zh-CN" altLang="zh-CN" dirty="0" smtClean="0"/>
              <a:t>段。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6950"/>
          </a:xfrm>
        </p:spPr>
        <p:txBody>
          <a:bodyPr/>
          <a:lstStyle/>
          <a:p>
            <a:r>
              <a:rPr lang="zh-CN" altLang="zh-CN" dirty="0" smtClean="0"/>
              <a:t>嵌入式</a:t>
            </a:r>
            <a:r>
              <a:rPr lang="en-US" altLang="zh-CN" dirty="0" smtClean="0"/>
              <a:t>ARM</a:t>
            </a:r>
            <a:r>
              <a:rPr lang="zh-CN" altLang="zh-CN" dirty="0" smtClean="0"/>
              <a:t>开发教程</a:t>
            </a: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　　有了连接脚本文件，如下命令可生成最终的目标文件：</a:t>
            </a:r>
          </a:p>
          <a:p>
            <a:r>
              <a:rPr lang="en-US" altLang="zh-CN" dirty="0" smtClean="0">
                <a:hlinkClick r:id="rId2"/>
              </a:rPr>
              <a:t>arm</a:t>
            </a:r>
            <a:r>
              <a:rPr lang="en-US" altLang="zh-CN" dirty="0" smtClean="0"/>
              <a:t>-</a:t>
            </a:r>
            <a:r>
              <a:rPr lang="en-US" altLang="zh-CN" dirty="0" err="1" smtClean="0"/>
              <a:t>linux</a:t>
            </a:r>
            <a:r>
              <a:rPr lang="en-US" altLang="zh-CN" dirty="0" smtClean="0"/>
              <a:t>-ld-</a:t>
            </a:r>
            <a:r>
              <a:rPr lang="en-US" altLang="zh-CN" dirty="0" err="1" smtClean="0"/>
              <a:t>nostadlib</a:t>
            </a:r>
            <a:r>
              <a:rPr lang="en-US" altLang="zh-CN" dirty="0" smtClean="0"/>
              <a:t>-o </a:t>
            </a:r>
            <a:r>
              <a:rPr lang="en-US" altLang="zh-CN" dirty="0" err="1" smtClean="0"/>
              <a:t>bootstrap.elf</a:t>
            </a:r>
            <a:r>
              <a:rPr lang="en-US" altLang="zh-CN" dirty="0" smtClean="0"/>
              <a:t>-T link.lds </a:t>
            </a:r>
            <a:r>
              <a:rPr lang="en-US" altLang="zh-CN" dirty="0" err="1" smtClean="0"/>
              <a:t>init.o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xmrecever.o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flash.o</a:t>
            </a:r>
            <a:endParaRPr lang="zh-CN" altLang="zh-CN" dirty="0" smtClean="0"/>
          </a:p>
          <a:p>
            <a:r>
              <a:rPr lang="zh-CN" altLang="zh-CN" dirty="0" smtClean="0"/>
              <a:t>　</a:t>
            </a:r>
            <a:r>
              <a:rPr lang="en-US" altLang="zh-CN" dirty="0" smtClean="0"/>
              <a:t>  </a:t>
            </a:r>
            <a:r>
              <a:rPr lang="zh-CN" altLang="zh-CN" dirty="0" smtClean="0"/>
              <a:t>其中，</a:t>
            </a:r>
            <a:r>
              <a:rPr lang="en-US" altLang="zh-CN" dirty="0" err="1" smtClean="0"/>
              <a:t>ostadlib</a:t>
            </a:r>
            <a:r>
              <a:rPr lang="zh-CN" altLang="zh-CN" dirty="0" smtClean="0"/>
              <a:t>表示不连接系统的运行库，而是直接从</a:t>
            </a:r>
            <a:r>
              <a:rPr lang="en-US" altLang="zh-CN" dirty="0" smtClean="0"/>
              <a:t>begin</a:t>
            </a:r>
            <a:r>
              <a:rPr lang="zh-CN" altLang="zh-CN" dirty="0" smtClean="0"/>
              <a:t>入口；</a:t>
            </a:r>
            <a:r>
              <a:rPr lang="en-US" altLang="zh-CN" dirty="0" smtClean="0"/>
              <a:t>-o</a:t>
            </a:r>
            <a:r>
              <a:rPr lang="zh-CN" altLang="zh-CN" dirty="0" smtClean="0"/>
              <a:t>指明目标文件的名称；</a:t>
            </a:r>
            <a:r>
              <a:rPr lang="en-US" altLang="zh-CN" dirty="0" smtClean="0"/>
              <a:t>-T</a:t>
            </a:r>
            <a:r>
              <a:rPr lang="zh-CN" altLang="zh-CN" dirty="0" smtClean="0"/>
              <a:t>指明采用的连接脚本文件；最后是需要连接的目标文件列表。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 fontScale="90000"/>
          </a:bodyPr>
          <a:lstStyle/>
          <a:p>
            <a:r>
              <a:rPr lang="zh-CN" altLang="zh-CN" sz="2800" dirty="0" smtClean="0"/>
              <a:t>（</a:t>
            </a:r>
            <a:r>
              <a:rPr lang="en-US" altLang="zh-CN" sz="2800" dirty="0" smtClean="0"/>
              <a:t>4</a:t>
            </a:r>
            <a:r>
              <a:rPr lang="zh-CN" altLang="zh-CN" sz="2800" dirty="0" smtClean="0"/>
              <a:t>）</a:t>
            </a:r>
            <a:r>
              <a:rPr lang="zh-CN" altLang="zh-CN" sz="2800" dirty="0" smtClean="0"/>
              <a:t>嵌入式</a:t>
            </a:r>
            <a:r>
              <a:rPr lang="en-US" altLang="zh-CN" sz="2800" dirty="0" smtClean="0"/>
              <a:t>ARM</a:t>
            </a:r>
            <a:r>
              <a:rPr lang="zh-CN" altLang="zh-CN" sz="2800" dirty="0" smtClean="0"/>
              <a:t>开发教程</a:t>
            </a:r>
            <a:r>
              <a:rPr lang="zh-CN" altLang="zh-CN" sz="2800" dirty="0" smtClean="0"/>
              <a:t>用</a:t>
            </a:r>
            <a:r>
              <a:rPr lang="zh-CN" altLang="zh-CN" sz="2800" dirty="0" smtClean="0"/>
              <a:t>连接器生成最终目标文件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CN" altLang="zh-CN" dirty="0" smtClean="0"/>
              <a:t>　　连接生成的</a:t>
            </a:r>
            <a:r>
              <a:rPr lang="en-US" altLang="zh-CN" dirty="0" smtClean="0"/>
              <a:t>elf</a:t>
            </a:r>
            <a:r>
              <a:rPr lang="zh-CN" altLang="zh-CN" dirty="0" smtClean="0"/>
              <a:t>文件还不能直接下载执行，通过</a:t>
            </a:r>
            <a:r>
              <a:rPr lang="en-US" altLang="zh-CN" dirty="0" err="1" smtClean="0"/>
              <a:t>objcopy</a:t>
            </a:r>
            <a:r>
              <a:rPr lang="zh-CN" altLang="zh-CN" dirty="0" smtClean="0"/>
              <a:t>工具可生成最终的二进制文件：</a:t>
            </a:r>
          </a:p>
          <a:p>
            <a:r>
              <a:rPr lang="en-US" altLang="zh-CN" u="sng" dirty="0" smtClean="0">
                <a:hlinkClick r:id="rId2"/>
              </a:rPr>
              <a:t>arm</a:t>
            </a:r>
            <a:r>
              <a:rPr lang="en-US" altLang="zh-CN" dirty="0" smtClean="0"/>
              <a:t>-</a:t>
            </a:r>
            <a:r>
              <a:rPr lang="en-US" altLang="zh-CN" dirty="0" err="1" smtClean="0"/>
              <a:t>linux</a:t>
            </a:r>
            <a:r>
              <a:rPr lang="en-US" altLang="zh-CN" dirty="0" smtClean="0"/>
              <a:t>-</a:t>
            </a:r>
            <a:r>
              <a:rPr lang="en-US" altLang="zh-CN" dirty="0" err="1" smtClean="0"/>
              <a:t>objcopy</a:t>
            </a:r>
            <a:r>
              <a:rPr lang="en-US" altLang="zh-CN" dirty="0" smtClean="0"/>
              <a:t>-O binary bootstrap.elf bootstrap.bin</a:t>
            </a:r>
            <a:endParaRPr lang="zh-CN" altLang="zh-CN" dirty="0" smtClean="0"/>
          </a:p>
          <a:p>
            <a:r>
              <a:rPr lang="zh-CN" altLang="zh-CN" dirty="0" smtClean="0"/>
              <a:t>其中</a:t>
            </a:r>
            <a:r>
              <a:rPr lang="en-US" altLang="zh-CN" dirty="0" smtClean="0"/>
              <a:t>-</a:t>
            </a:r>
            <a:r>
              <a:rPr lang="en-US" altLang="zh-CN" dirty="0" err="1" smtClean="0"/>
              <a:t>Obinary</a:t>
            </a:r>
            <a:r>
              <a:rPr lang="zh-CN" altLang="zh-CN" dirty="0" smtClean="0"/>
              <a:t>指定生成为二进制格式文件。</a:t>
            </a:r>
            <a:r>
              <a:rPr lang="en-US" altLang="zh-CN" dirty="0" err="1" smtClean="0"/>
              <a:t>Objcopy</a:t>
            </a:r>
            <a:r>
              <a:rPr lang="zh-CN" altLang="zh-CN" dirty="0" smtClean="0"/>
              <a:t>还可以生成</a:t>
            </a:r>
            <a:r>
              <a:rPr lang="en-US" altLang="zh-CN" dirty="0" smtClean="0"/>
              <a:t>S</a:t>
            </a:r>
            <a:r>
              <a:rPr lang="zh-CN" altLang="zh-CN" dirty="0" smtClean="0"/>
              <a:t>格式的文件，只需将参数换成</a:t>
            </a:r>
            <a:r>
              <a:rPr lang="en-US" altLang="zh-CN" dirty="0" smtClean="0"/>
              <a:t>-O </a:t>
            </a:r>
            <a:r>
              <a:rPr lang="en-US" altLang="zh-CN" dirty="0" err="1" smtClean="0"/>
              <a:t>srec</a:t>
            </a:r>
            <a:r>
              <a:rPr lang="zh-CN" altLang="zh-CN" dirty="0" smtClean="0"/>
              <a:t>。如果想将生成的目标代码反汇编，还可以用</a:t>
            </a:r>
            <a:r>
              <a:rPr lang="en-US" altLang="zh-CN" dirty="0" err="1" smtClean="0"/>
              <a:t>objdump</a:t>
            </a:r>
            <a:r>
              <a:rPr lang="zh-CN" altLang="zh-CN" dirty="0" smtClean="0"/>
              <a:t>工具：</a:t>
            </a:r>
          </a:p>
          <a:p>
            <a:r>
              <a:rPr lang="en-US" altLang="zh-CN" u="sng" dirty="0" smtClean="0">
                <a:hlinkClick r:id="rId2"/>
              </a:rPr>
              <a:t>arm</a:t>
            </a:r>
            <a:r>
              <a:rPr lang="en-US" altLang="zh-CN" dirty="0" smtClean="0"/>
              <a:t>-</a:t>
            </a:r>
            <a:r>
              <a:rPr lang="en-US" altLang="zh-CN" dirty="0" err="1" smtClean="0"/>
              <a:t>linux</a:t>
            </a:r>
            <a:r>
              <a:rPr lang="en-US" altLang="zh-CN" dirty="0" smtClean="0"/>
              <a:t>-</a:t>
            </a:r>
            <a:r>
              <a:rPr lang="en-US" altLang="zh-CN" dirty="0" err="1" smtClean="0"/>
              <a:t>objdump</a:t>
            </a:r>
            <a:r>
              <a:rPr lang="en-US" altLang="zh-CN" dirty="0" smtClean="0"/>
              <a:t>-D bootstrap.elf</a:t>
            </a:r>
            <a:endParaRPr lang="zh-CN" altLang="zh-CN" dirty="0" smtClean="0"/>
          </a:p>
          <a:p>
            <a:r>
              <a:rPr lang="zh-CN" altLang="zh-CN" dirty="0" smtClean="0"/>
              <a:t>　　至此，所生成的目标文件就可以直接写入</a:t>
            </a:r>
            <a:r>
              <a:rPr lang="en-US" altLang="zh-CN" dirty="0" smtClean="0"/>
              <a:t>Flash</a:t>
            </a:r>
            <a:r>
              <a:rPr lang="zh-CN" altLang="zh-CN" dirty="0" smtClean="0"/>
              <a:t>中运行了。如果要通过自举模式下载，还需要转换为自举模式的文件格式，相关转换工具可以在摩托罗拉的网站上找到。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/>
          </a:bodyPr>
          <a:lstStyle/>
          <a:p>
            <a:r>
              <a:rPr lang="zh-CN" altLang="zh-CN" sz="3200" dirty="0" smtClean="0"/>
              <a:t>（</a:t>
            </a:r>
            <a:r>
              <a:rPr lang="en-US" altLang="zh-CN" sz="3200" dirty="0" smtClean="0"/>
              <a:t>5</a:t>
            </a:r>
            <a:r>
              <a:rPr lang="zh-CN" altLang="zh-CN" sz="3200" dirty="0" smtClean="0"/>
              <a:t>）</a:t>
            </a:r>
            <a:r>
              <a:rPr lang="zh-CN" altLang="zh-CN" sz="3200" dirty="0" smtClean="0"/>
              <a:t>嵌入式</a:t>
            </a:r>
            <a:r>
              <a:rPr lang="en-US" altLang="zh-CN" sz="3200" dirty="0" smtClean="0"/>
              <a:t>ARM</a:t>
            </a:r>
            <a:r>
              <a:rPr lang="zh-CN" altLang="zh-CN" sz="3200" dirty="0" smtClean="0"/>
              <a:t>开发教程</a:t>
            </a:r>
            <a:r>
              <a:rPr lang="zh-CN" altLang="zh-CN" sz="3200" dirty="0" smtClean="0"/>
              <a:t>生成</a:t>
            </a:r>
            <a:r>
              <a:rPr lang="zh-CN" altLang="zh-CN" sz="3200" dirty="0" smtClean="0"/>
              <a:t>二进制代码</a:t>
            </a:r>
            <a:endParaRPr lang="zh-CN" altLang="en-US" sz="32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CN" altLang="zh-CN" dirty="0" smtClean="0"/>
              <a:t>　　掌握了</a:t>
            </a:r>
            <a:r>
              <a:rPr lang="en-US" altLang="zh-CN" dirty="0" smtClean="0"/>
              <a:t>GNU</a:t>
            </a:r>
            <a:r>
              <a:rPr lang="zh-CN" altLang="zh-CN" dirty="0" smtClean="0"/>
              <a:t>工具后，开发者就可以开发或移植</a:t>
            </a:r>
            <a:r>
              <a:rPr lang="en-US" altLang="zh-CN" dirty="0" smtClean="0"/>
              <a:t>C</a:t>
            </a:r>
            <a:r>
              <a:rPr lang="zh-CN" altLang="zh-CN" dirty="0" smtClean="0"/>
              <a:t>或</a:t>
            </a:r>
            <a:r>
              <a:rPr lang="en-US" altLang="zh-CN" dirty="0" smtClean="0"/>
              <a:t>C++</a:t>
            </a:r>
            <a:r>
              <a:rPr lang="zh-CN" altLang="zh-CN" dirty="0" smtClean="0"/>
              <a:t>代码的程序。用户可以不需要操作系统，直接开发简单应用程序。但对于更复杂的应用来说，操作系统必不可少。目前流行的源代码公开的操作系统如</a:t>
            </a:r>
            <a:r>
              <a:rPr lang="en-US" altLang="zh-CN" dirty="0" smtClean="0"/>
              <a:t>Linux</a:t>
            </a:r>
            <a:r>
              <a:rPr lang="zh-CN" altLang="zh-CN" dirty="0" smtClean="0"/>
              <a:t>、</a:t>
            </a:r>
            <a:r>
              <a:rPr lang="en-US" altLang="zh-CN" dirty="0" err="1" smtClean="0"/>
              <a:t>μC</a:t>
            </a:r>
            <a:r>
              <a:rPr lang="en-US" altLang="zh-CN" dirty="0" smtClean="0"/>
              <a:t>/OS</a:t>
            </a:r>
            <a:r>
              <a:rPr lang="zh-CN" altLang="zh-CN" dirty="0" smtClean="0"/>
              <a:t>都可以用</a:t>
            </a:r>
            <a:r>
              <a:rPr lang="en-US" altLang="zh-CN" dirty="0" smtClean="0"/>
              <a:t>GNU</a:t>
            </a:r>
            <a:r>
              <a:rPr lang="zh-CN" altLang="zh-CN" dirty="0" smtClean="0"/>
              <a:t>工具编译。</a:t>
            </a:r>
            <a:r>
              <a:rPr lang="en-US" altLang="zh-CN" dirty="0" smtClean="0"/>
              <a:t>ARM</a:t>
            </a:r>
            <a:r>
              <a:rPr lang="zh-CN" altLang="zh-CN" dirty="0" smtClean="0"/>
              <a:t>的</a:t>
            </a:r>
            <a:r>
              <a:rPr lang="en-US" altLang="zh-CN" dirty="0" smtClean="0"/>
              <a:t>Linux</a:t>
            </a:r>
            <a:r>
              <a:rPr lang="zh-CN" altLang="zh-CN" dirty="0" smtClean="0"/>
              <a:t>已有很多成熟的版本，可以支持</a:t>
            </a:r>
            <a:r>
              <a:rPr lang="en-US" altLang="zh-CN" dirty="0" smtClean="0"/>
              <a:t>ARM720</a:t>
            </a:r>
            <a:r>
              <a:rPr lang="zh-CN" altLang="zh-CN" dirty="0" smtClean="0"/>
              <a:t>、</a:t>
            </a:r>
            <a:r>
              <a:rPr lang="en-US" altLang="zh-CN" dirty="0" smtClean="0"/>
              <a:t>ARM920</a:t>
            </a:r>
            <a:r>
              <a:rPr lang="zh-CN" altLang="zh-CN" dirty="0" smtClean="0"/>
              <a:t>、</a:t>
            </a:r>
            <a:r>
              <a:rPr lang="en-US" altLang="zh-CN" dirty="0" smtClean="0"/>
              <a:t>ARM1020</a:t>
            </a:r>
            <a:r>
              <a:rPr lang="zh-CN" altLang="zh-CN" dirty="0" smtClean="0"/>
              <a:t>等多种处理器，读者可从</a:t>
            </a:r>
            <a:r>
              <a:rPr lang="en-US" altLang="zh-CN" dirty="0" smtClean="0"/>
              <a:t>www.uclinux.org</a:t>
            </a:r>
            <a:r>
              <a:rPr lang="zh-CN" altLang="zh-CN" dirty="0" smtClean="0"/>
              <a:t>或</a:t>
            </a:r>
            <a:r>
              <a:rPr lang="en-US" altLang="zh-CN" dirty="0" smtClean="0"/>
              <a:t>www.armdevzone.com</a:t>
            </a:r>
            <a:r>
              <a:rPr lang="zh-CN" altLang="zh-CN" dirty="0" smtClean="0"/>
              <a:t>上获取最新信息。</a:t>
            </a:r>
            <a:r>
              <a:rPr lang="en-US" altLang="zh-CN" dirty="0" smtClean="0"/>
              <a:t>Linux</a:t>
            </a:r>
            <a:r>
              <a:rPr lang="zh-CN" altLang="zh-CN" dirty="0" smtClean="0"/>
              <a:t>移植过程中和处理器相关的代码都放在</a:t>
            </a:r>
            <a:r>
              <a:rPr lang="en-US" altLang="zh-CN" dirty="0" smtClean="0"/>
              <a:t>arch/arm</a:t>
            </a:r>
            <a:r>
              <a:rPr lang="zh-CN" altLang="zh-CN" dirty="0" smtClean="0"/>
              <a:t>目录下。对于内核，用户需要做的是设定自己系统的内存映像，</a:t>
            </a:r>
            <a:r>
              <a:rPr lang="en-US" altLang="zh-CN" dirty="0" smtClean="0"/>
              <a:t>RAM</a:t>
            </a:r>
            <a:r>
              <a:rPr lang="zh-CN" altLang="zh-CN" dirty="0" smtClean="0"/>
              <a:t>起始地址，</a:t>
            </a:r>
            <a:r>
              <a:rPr lang="en-US" altLang="zh-CN" dirty="0" smtClean="0"/>
              <a:t>I/O</a:t>
            </a:r>
            <a:r>
              <a:rPr lang="zh-CN" altLang="zh-CN" dirty="0" smtClean="0"/>
              <a:t>地址空间和虚拟</a:t>
            </a:r>
            <a:r>
              <a:rPr lang="en-US" altLang="zh-CN" dirty="0" smtClean="0"/>
              <a:t>I/O</a:t>
            </a:r>
            <a:r>
              <a:rPr lang="zh-CN" altLang="zh-CN" dirty="0" smtClean="0"/>
              <a:t>地址空间，参看</a:t>
            </a:r>
            <a:r>
              <a:rPr lang="en-US" altLang="zh-CN" dirty="0" smtClean="0"/>
              <a:t>arch/</a:t>
            </a:r>
            <a:r>
              <a:rPr lang="en-US" altLang="zh-CN" u="sng" dirty="0" smtClean="0">
                <a:hlinkClick r:id="rId2"/>
              </a:rPr>
              <a:t>arm</a:t>
            </a:r>
            <a:r>
              <a:rPr lang="en-US" altLang="zh-CN" dirty="0" smtClean="0"/>
              <a:t>/mach-integrator/</a:t>
            </a:r>
            <a:r>
              <a:rPr lang="en-US" altLang="zh-CN" dirty="0" err="1" smtClean="0"/>
              <a:t>arch.c</a:t>
            </a:r>
            <a:r>
              <a:rPr lang="zh-CN" altLang="zh-CN" dirty="0" smtClean="0"/>
              <a:t>文件。除了内核外，用户还需要为自己的系统编制各种各样的驱动程序。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652934"/>
          </a:xfrm>
        </p:spPr>
        <p:txBody>
          <a:bodyPr>
            <a:normAutofit fontScale="90000"/>
          </a:bodyPr>
          <a:lstStyle/>
          <a:p>
            <a:r>
              <a:rPr lang="zh-CN" altLang="zh-CN" dirty="0" smtClean="0"/>
              <a:t>嵌入式</a:t>
            </a:r>
            <a:r>
              <a:rPr lang="en-US" altLang="zh-CN" dirty="0" smtClean="0"/>
              <a:t>ARM</a:t>
            </a:r>
            <a:r>
              <a:rPr lang="zh-CN" altLang="zh-CN" dirty="0" smtClean="0"/>
              <a:t>开发教程</a:t>
            </a:r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zh-CN" altLang="zh-CN" dirty="0" smtClean="0"/>
              <a:t>　　</a:t>
            </a:r>
            <a:r>
              <a:rPr lang="en-US" altLang="zh-CN" dirty="0" smtClean="0"/>
              <a:t>Linux</a:t>
            </a:r>
            <a:r>
              <a:rPr lang="zh-CN" altLang="zh-CN" dirty="0" smtClean="0"/>
              <a:t>下的</a:t>
            </a:r>
            <a:r>
              <a:rPr lang="en-US" altLang="zh-CN" dirty="0" smtClean="0"/>
              <a:t>GNU</a:t>
            </a:r>
            <a:r>
              <a:rPr lang="zh-CN" altLang="zh-CN" dirty="0" smtClean="0"/>
              <a:t>调试工具主要是</a:t>
            </a:r>
            <a:r>
              <a:rPr lang="en-US" altLang="zh-CN" dirty="0" err="1" smtClean="0"/>
              <a:t>gdb</a:t>
            </a:r>
            <a:r>
              <a:rPr lang="zh-CN" altLang="zh-CN" dirty="0" smtClean="0"/>
              <a:t>、</a:t>
            </a:r>
            <a:r>
              <a:rPr lang="en-US" altLang="zh-CN" dirty="0" err="1" smtClean="0"/>
              <a:t>gdbserver</a:t>
            </a:r>
            <a:r>
              <a:rPr lang="zh-CN" altLang="zh-CN" dirty="0" smtClean="0"/>
              <a:t>和</a:t>
            </a:r>
            <a:r>
              <a:rPr lang="en-US" altLang="zh-CN" dirty="0" err="1" smtClean="0"/>
              <a:t>kgdb</a:t>
            </a:r>
            <a:r>
              <a:rPr lang="zh-CN" altLang="zh-CN" dirty="0" smtClean="0"/>
              <a:t>。其中</a:t>
            </a:r>
            <a:r>
              <a:rPr lang="en-US" altLang="zh-CN" dirty="0" err="1" smtClean="0"/>
              <a:t>gdb</a:t>
            </a:r>
            <a:r>
              <a:rPr lang="zh-CN" altLang="zh-CN" dirty="0" smtClean="0"/>
              <a:t>和</a:t>
            </a:r>
            <a:r>
              <a:rPr lang="en-US" altLang="zh-CN" dirty="0" err="1" smtClean="0"/>
              <a:t>gdbserver</a:t>
            </a:r>
            <a:r>
              <a:rPr lang="zh-CN" altLang="zh-CN" dirty="0" smtClean="0"/>
              <a:t>可完成对目标板上</a:t>
            </a:r>
            <a:r>
              <a:rPr lang="en-US" altLang="zh-CN" dirty="0" smtClean="0"/>
              <a:t>Linux</a:t>
            </a:r>
            <a:r>
              <a:rPr lang="zh-CN" altLang="zh-CN" dirty="0" smtClean="0"/>
              <a:t>下应用程序的远程调试。</a:t>
            </a:r>
            <a:r>
              <a:rPr lang="en-US" altLang="zh-CN" dirty="0" err="1" smtClean="0"/>
              <a:t>gdbserver</a:t>
            </a:r>
            <a:r>
              <a:rPr lang="zh-CN" altLang="zh-CN" dirty="0" smtClean="0"/>
              <a:t>是一个很小的应用程序，运行于目标板上，可监控被调试进程的运行，并通过串口与上位机上的</a:t>
            </a:r>
            <a:r>
              <a:rPr lang="en-US" altLang="zh-CN" dirty="0" err="1" smtClean="0"/>
              <a:t>gdb</a:t>
            </a:r>
            <a:r>
              <a:rPr lang="zh-CN" altLang="zh-CN" dirty="0" smtClean="0"/>
              <a:t>通信。开发者可以通过上位机的</a:t>
            </a:r>
            <a:r>
              <a:rPr lang="en-US" altLang="zh-CN" dirty="0" err="1" smtClean="0"/>
              <a:t>gdb</a:t>
            </a:r>
            <a:r>
              <a:rPr lang="zh-CN" altLang="zh-CN" dirty="0" smtClean="0"/>
              <a:t>输入命令，控制目标板上进程的运行，查看内存和寄存器的内容。</a:t>
            </a:r>
            <a:r>
              <a:rPr lang="en-US" altLang="zh-CN" dirty="0" smtClean="0"/>
              <a:t>gdb5.1.1</a:t>
            </a:r>
            <a:r>
              <a:rPr lang="zh-CN" altLang="zh-CN" dirty="0" smtClean="0"/>
              <a:t>以后的版本加入了对</a:t>
            </a:r>
            <a:r>
              <a:rPr lang="en-US" altLang="zh-CN" dirty="0" smtClean="0"/>
              <a:t>ARM</a:t>
            </a:r>
            <a:r>
              <a:rPr lang="zh-CN" altLang="zh-CN" dirty="0" smtClean="0"/>
              <a:t>处理器的支持，在初始化时加入－</a:t>
            </a:r>
            <a:r>
              <a:rPr lang="en-US" altLang="zh-CN" dirty="0" smtClean="0"/>
              <a:t>target==arm</a:t>
            </a:r>
            <a:r>
              <a:rPr lang="zh-CN" altLang="zh-CN" dirty="0" smtClean="0"/>
              <a:t>参数可直接生成基于</a:t>
            </a:r>
            <a:r>
              <a:rPr lang="en-US" altLang="zh-CN" u="sng" dirty="0" smtClean="0">
                <a:hlinkClick r:id="rId2"/>
              </a:rPr>
              <a:t>arm</a:t>
            </a:r>
            <a:r>
              <a:rPr lang="zh-CN" altLang="zh-CN" dirty="0" smtClean="0"/>
              <a:t>平台的</a:t>
            </a:r>
            <a:r>
              <a:rPr lang="en-US" altLang="zh-CN" dirty="0" err="1" smtClean="0"/>
              <a:t>gdbserver</a:t>
            </a:r>
            <a:r>
              <a:rPr lang="zh-CN" altLang="zh-CN" dirty="0" smtClean="0"/>
              <a:t>。</a:t>
            </a:r>
            <a:r>
              <a:rPr lang="en-US" altLang="zh-CN" dirty="0" err="1" smtClean="0"/>
              <a:t>gdb</a:t>
            </a:r>
            <a:r>
              <a:rPr lang="zh-CN" altLang="zh-CN" dirty="0" smtClean="0"/>
              <a:t>工具可以从</a:t>
            </a:r>
            <a:r>
              <a:rPr lang="en-US" altLang="zh-CN" dirty="0" smtClean="0"/>
              <a:t>ftp://ftp.gnu.org/pub/gnu/gdb/</a:t>
            </a:r>
            <a:r>
              <a:rPr lang="zh-CN" altLang="zh-CN" dirty="0" smtClean="0"/>
              <a:t>上下载。</a:t>
            </a:r>
          </a:p>
          <a:p>
            <a:r>
              <a:rPr lang="zh-CN" altLang="zh-CN" dirty="0" smtClean="0"/>
              <a:t>　　对于</a:t>
            </a:r>
            <a:r>
              <a:rPr lang="en-US" altLang="zh-CN" dirty="0" smtClean="0"/>
              <a:t>Linux</a:t>
            </a:r>
            <a:r>
              <a:rPr lang="zh-CN" altLang="zh-CN" dirty="0" smtClean="0"/>
              <a:t>内核的调试，可以采用</a:t>
            </a:r>
            <a:r>
              <a:rPr lang="en-US" altLang="zh-CN" dirty="0" err="1" smtClean="0"/>
              <a:t>kgdb</a:t>
            </a:r>
            <a:r>
              <a:rPr lang="zh-CN" altLang="zh-CN" dirty="0" smtClean="0"/>
              <a:t>工具，同样需要通过串口与上位机上的</a:t>
            </a:r>
            <a:r>
              <a:rPr lang="en-US" altLang="zh-CN" dirty="0" err="1" smtClean="0"/>
              <a:t>gdb</a:t>
            </a:r>
            <a:r>
              <a:rPr lang="zh-CN" altLang="zh-CN" dirty="0" smtClean="0"/>
              <a:t>通信，对目标板的</a:t>
            </a:r>
            <a:r>
              <a:rPr lang="en-US" altLang="zh-CN" dirty="0" smtClean="0"/>
              <a:t>Linux</a:t>
            </a:r>
            <a:r>
              <a:rPr lang="zh-CN" altLang="zh-CN" dirty="0" smtClean="0"/>
              <a:t>内核进行调试。由于篇幅所限，感兴趣的读者可以从</a:t>
            </a:r>
            <a:r>
              <a:rPr lang="en-US" altLang="zh-CN" dirty="0" smtClean="0"/>
              <a:t>http://oss.sgi.com/projects/kgdb/</a:t>
            </a:r>
            <a:r>
              <a:rPr lang="zh-CN" altLang="zh-CN" dirty="0" smtClean="0"/>
              <a:t>上了解具体的使用方法。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/>
          <a:lstStyle/>
          <a:p>
            <a:r>
              <a:rPr lang="en-US" altLang="zh-CN" b="1" dirty="0" smtClean="0"/>
              <a:t>4</a:t>
            </a:r>
            <a:r>
              <a:rPr lang="zh-CN" altLang="zh-CN" dirty="0" smtClean="0"/>
              <a:t>嵌入式</a:t>
            </a:r>
            <a:r>
              <a:rPr lang="en-US" altLang="zh-CN" dirty="0" smtClean="0"/>
              <a:t>ARM</a:t>
            </a:r>
            <a:r>
              <a:rPr lang="zh-CN" altLang="zh-CN" dirty="0" smtClean="0"/>
              <a:t>开发教程</a:t>
            </a:r>
            <a:r>
              <a:rPr lang="zh-CN" altLang="zh-CN" b="1" dirty="0" smtClean="0"/>
              <a:t>调试</a:t>
            </a:r>
            <a:r>
              <a:rPr lang="zh-CN" altLang="zh-CN" b="1" dirty="0" smtClean="0"/>
              <a:t>工具</a:t>
            </a:r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　　本文以一个具体的实例为例，对</a:t>
            </a:r>
            <a:r>
              <a:rPr lang="en-US" altLang="zh-CN" dirty="0" smtClean="0"/>
              <a:t>GNU</a:t>
            </a:r>
            <a:r>
              <a:rPr lang="zh-CN" altLang="zh-CN" dirty="0" smtClean="0"/>
              <a:t>工具中的常用功能作了介绍。其实</a:t>
            </a:r>
            <a:r>
              <a:rPr lang="en-US" altLang="zh-CN" dirty="0" smtClean="0"/>
              <a:t>GNU</a:t>
            </a:r>
            <a:r>
              <a:rPr lang="zh-CN" altLang="zh-CN" dirty="0" smtClean="0"/>
              <a:t>工具的功能还远不止这些，更进一步的操作有：针对不同处理器，不同算法的软件优化、高效的内嵌汇编、大型项目管理功能等。相信</a:t>
            </a:r>
            <a:r>
              <a:rPr lang="en-US" altLang="zh-CN" dirty="0" smtClean="0"/>
              <a:t>GNU</a:t>
            </a:r>
            <a:r>
              <a:rPr lang="zh-CN" altLang="zh-CN" dirty="0" smtClean="0"/>
              <a:t>能成为越来越多开发人员的选择。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652934"/>
          </a:xfrm>
        </p:spPr>
        <p:txBody>
          <a:bodyPr>
            <a:normAutofit fontScale="90000"/>
          </a:bodyPr>
          <a:lstStyle/>
          <a:p>
            <a:r>
              <a:rPr lang="zh-CN" altLang="zh-CN" b="1" dirty="0" smtClean="0"/>
              <a:t>结束语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zh-CN" altLang="zh-CN" dirty="0" smtClean="0"/>
              <a:t>本文介绍如何利用</a:t>
            </a:r>
            <a:r>
              <a:rPr lang="en-US" altLang="zh-CN" dirty="0" smtClean="0"/>
              <a:t>GNU</a:t>
            </a:r>
            <a:r>
              <a:rPr lang="zh-CN" altLang="zh-CN" dirty="0" smtClean="0"/>
              <a:t>的工具开发基于</a:t>
            </a:r>
            <a:r>
              <a:rPr lang="en-US" altLang="zh-CN" u="sng" dirty="0" smtClean="0"/>
              <a:t>arm</a:t>
            </a:r>
            <a:r>
              <a:rPr lang="zh-CN" altLang="zh-CN" dirty="0" smtClean="0"/>
              <a:t>的</a:t>
            </a:r>
            <a:r>
              <a:rPr lang="zh-CN" altLang="zh-CN" u="sng" dirty="0" smtClean="0"/>
              <a:t>嵌入式</a:t>
            </a:r>
            <a:r>
              <a:rPr lang="zh-CN" altLang="zh-CN" dirty="0" smtClean="0"/>
              <a:t>系统，以及使用编译器、连接器和调试工具的具体方法，为广大</a:t>
            </a:r>
            <a:r>
              <a:rPr lang="zh-CN" altLang="zh-CN" u="sng" dirty="0" smtClean="0"/>
              <a:t>嵌入式</a:t>
            </a:r>
            <a:r>
              <a:rPr lang="zh-CN" altLang="zh-CN" dirty="0" smtClean="0"/>
              <a:t>系统开发人员提供一种低成本的开发手段。</a:t>
            </a:r>
            <a:r>
              <a:rPr lang="en-US" altLang="zh-CN" dirty="0" smtClean="0"/>
              <a:t> </a:t>
            </a:r>
            <a:br>
              <a:rPr lang="en-US" altLang="zh-CN" dirty="0" smtClean="0"/>
            </a:br>
            <a:r>
              <a:rPr lang="en-US" altLang="zh-CN" dirty="0" smtClean="0"/>
              <a:t>    </a:t>
            </a:r>
            <a:endParaRPr lang="zh-CN" altLang="zh-CN" dirty="0" smtClean="0"/>
          </a:p>
          <a:p>
            <a:r>
              <a:rPr lang="en-US" altLang="zh-CN" dirty="0" smtClean="0"/>
              <a:t>        </a:t>
            </a:r>
            <a:r>
              <a:rPr lang="zh-CN" altLang="zh-CN" dirty="0" smtClean="0"/>
              <a:t>当前，</a:t>
            </a:r>
            <a:r>
              <a:rPr lang="en-US" altLang="zh-CN" dirty="0" smtClean="0"/>
              <a:t>ARM</a:t>
            </a:r>
            <a:r>
              <a:rPr lang="zh-CN" altLang="zh-CN" dirty="0" smtClean="0"/>
              <a:t>公司的</a:t>
            </a:r>
            <a:r>
              <a:rPr lang="en-US" altLang="zh-CN" dirty="0" smtClean="0"/>
              <a:t>32</a:t>
            </a:r>
            <a:r>
              <a:rPr lang="zh-CN" altLang="zh-CN" dirty="0" smtClean="0"/>
              <a:t>位</a:t>
            </a:r>
            <a:r>
              <a:rPr lang="en-US" altLang="zh-CN" dirty="0" smtClean="0"/>
              <a:t>RISC</a:t>
            </a:r>
            <a:r>
              <a:rPr lang="zh-CN" altLang="zh-CN" dirty="0" smtClean="0"/>
              <a:t>处理器，以其内核耗电少、成本低、功能强、特有</a:t>
            </a:r>
            <a:r>
              <a:rPr lang="en-US" altLang="zh-CN" dirty="0" smtClean="0"/>
              <a:t>16/32</a:t>
            </a:r>
            <a:r>
              <a:rPr lang="zh-CN" altLang="zh-CN" dirty="0" smtClean="0"/>
              <a:t>位双指令集，已成为移动通信、手持计算、多媒体数字消费等嵌入式解决方案的</a:t>
            </a:r>
            <a:r>
              <a:rPr lang="en-US" altLang="zh-CN" dirty="0" smtClean="0"/>
              <a:t>RISC</a:t>
            </a:r>
            <a:r>
              <a:rPr lang="zh-CN" altLang="zh-CN" dirty="0" smtClean="0"/>
              <a:t>标准，市场占有率超过了</a:t>
            </a:r>
            <a:r>
              <a:rPr lang="en-US" altLang="zh-CN" dirty="0" smtClean="0"/>
              <a:t>75 %</a:t>
            </a:r>
            <a:r>
              <a:rPr lang="zh-CN" altLang="zh-CN" dirty="0" smtClean="0"/>
              <a:t>。多家公司都推出了自己的基于</a:t>
            </a:r>
            <a:r>
              <a:rPr lang="en-US" altLang="zh-CN" dirty="0" smtClean="0"/>
              <a:t>ARM</a:t>
            </a:r>
            <a:r>
              <a:rPr lang="zh-CN" altLang="zh-CN" dirty="0" smtClean="0"/>
              <a:t>内核的处理器产品，越来越多的开发人员开始了针对</a:t>
            </a:r>
            <a:r>
              <a:rPr lang="en-US" altLang="zh-CN" dirty="0" smtClean="0">
                <a:hlinkClick r:id="rId2"/>
              </a:rPr>
              <a:t>arm</a:t>
            </a:r>
            <a:r>
              <a:rPr lang="zh-CN" altLang="zh-CN" dirty="0" smtClean="0"/>
              <a:t>平台的开发。通常开发人员需要购买芯片厂商或第三方提供的开发板，还需要购买开发软件，如</a:t>
            </a:r>
            <a:r>
              <a:rPr lang="en-US" altLang="zh-CN" dirty="0" smtClean="0"/>
              <a:t>C</a:t>
            </a:r>
            <a:r>
              <a:rPr lang="zh-CN" altLang="zh-CN" dirty="0" smtClean="0"/>
              <a:t>编译器或者集成了实时操作系统的开发环境。开发板的价格从数百到上千美元，而编译器、实时操作系统价格更是动辄数千到数万美元。这样，在开发初期，软硬件上的投资就需要上万美元，对于国内大多数开发人员来说，无疑是太贵了。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/>
          </a:bodyPr>
          <a:lstStyle/>
          <a:p>
            <a:r>
              <a:rPr lang="zh-CN" altLang="zh-CN" dirty="0" smtClean="0"/>
              <a:t>概述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zh-CN" altLang="zh-CN" dirty="0" smtClean="0"/>
              <a:t>　　庆幸的是，</a:t>
            </a:r>
            <a:r>
              <a:rPr lang="en-US" altLang="zh-CN" dirty="0" smtClean="0"/>
              <a:t>GNU</a:t>
            </a:r>
            <a:r>
              <a:rPr lang="zh-CN" altLang="zh-CN" dirty="0" smtClean="0"/>
              <a:t>所倡导的自由软件给开发者带来了福音。</a:t>
            </a:r>
            <a:r>
              <a:rPr lang="en-US" altLang="zh-CN" dirty="0" smtClean="0"/>
              <a:t>1984 </a:t>
            </a:r>
            <a:r>
              <a:rPr lang="zh-CN" altLang="zh-CN" dirty="0" smtClean="0"/>
              <a:t>年，旨在开发一个类似</a:t>
            </a:r>
            <a:r>
              <a:rPr lang="en-US" altLang="zh-CN" dirty="0" smtClean="0"/>
              <a:t> Unix </a:t>
            </a:r>
            <a:r>
              <a:rPr lang="zh-CN" altLang="zh-CN" dirty="0" smtClean="0"/>
              <a:t>的，并且是完全免费的完整操作系统和配套工具：</a:t>
            </a:r>
            <a:r>
              <a:rPr lang="en-US" altLang="zh-CN" dirty="0" smtClean="0"/>
              <a:t>GNU </a:t>
            </a:r>
            <a:r>
              <a:rPr lang="zh-CN" altLang="zh-CN" dirty="0" smtClean="0"/>
              <a:t>系统（发音为</a:t>
            </a:r>
            <a:r>
              <a:rPr lang="en-US" altLang="zh-CN" dirty="0" smtClean="0"/>
              <a:t>"</a:t>
            </a:r>
            <a:r>
              <a:rPr lang="en-US" altLang="zh-CN" dirty="0" err="1" smtClean="0"/>
              <a:t>guh</a:t>
            </a:r>
            <a:r>
              <a:rPr lang="en-US" altLang="zh-CN" dirty="0" smtClean="0"/>
              <a:t>-NEW"</a:t>
            </a:r>
            <a:r>
              <a:rPr lang="zh-CN" altLang="zh-CN" dirty="0" smtClean="0"/>
              <a:t>）。</a:t>
            </a:r>
            <a:r>
              <a:rPr lang="en-US" altLang="zh-CN" dirty="0" smtClean="0"/>
              <a:t>GNU</a:t>
            </a:r>
            <a:r>
              <a:rPr lang="zh-CN" altLang="zh-CN" dirty="0" smtClean="0"/>
              <a:t>的操作系统和开发工具都是免费的，遵循</a:t>
            </a:r>
            <a:r>
              <a:rPr lang="en-US" altLang="zh-CN" dirty="0" smtClean="0"/>
              <a:t>GNU </a:t>
            </a:r>
            <a:r>
              <a:rPr lang="zh-CN" altLang="zh-CN" dirty="0" smtClean="0"/>
              <a:t>通用公共许可证</a:t>
            </a:r>
            <a:r>
              <a:rPr lang="en-US" altLang="zh-CN" dirty="0" smtClean="0"/>
              <a:t> (GPL)</a:t>
            </a:r>
            <a:r>
              <a:rPr lang="en-US" altLang="zh-CN" dirty="0" err="1" smtClean="0">
                <a:hlinkClick r:id="rId2"/>
              </a:rPr>
              <a:t>协议</a:t>
            </a:r>
            <a:r>
              <a:rPr lang="zh-CN" altLang="zh-CN" dirty="0" smtClean="0"/>
              <a:t>，任何人都可以从网上获取全部的源代码。关于</a:t>
            </a:r>
            <a:r>
              <a:rPr lang="en-US" altLang="zh-CN" dirty="0" smtClean="0"/>
              <a:t>GNU</a:t>
            </a:r>
            <a:r>
              <a:rPr lang="zh-CN" altLang="zh-CN" dirty="0" smtClean="0"/>
              <a:t>和公共许可证</a:t>
            </a:r>
            <a:r>
              <a:rPr lang="en-US" altLang="zh-CN" dirty="0" err="1" smtClean="0">
                <a:hlinkClick r:id="rId2"/>
              </a:rPr>
              <a:t>协议</a:t>
            </a:r>
            <a:r>
              <a:rPr lang="zh-CN" altLang="zh-CN" dirty="0" smtClean="0"/>
              <a:t>的详细资料，读者可参看</a:t>
            </a:r>
            <a:r>
              <a:rPr lang="en-US" altLang="zh-CN" dirty="0" smtClean="0"/>
              <a:t>GNU</a:t>
            </a:r>
            <a:r>
              <a:rPr lang="zh-CN" altLang="zh-CN" dirty="0" smtClean="0"/>
              <a:t>网站的中文介绍：</a:t>
            </a:r>
            <a:r>
              <a:rPr lang="en-US" altLang="zh-CN" dirty="0" smtClean="0"/>
              <a:t>http://www.gnu.org/home.cn.html</a:t>
            </a:r>
            <a:r>
              <a:rPr lang="zh-CN" altLang="zh-CN" dirty="0" smtClean="0"/>
              <a:t>。</a:t>
            </a:r>
          </a:p>
          <a:p>
            <a:r>
              <a:rPr lang="zh-CN" altLang="zh-CN" dirty="0" smtClean="0"/>
              <a:t>　　除了大家熟知的</a:t>
            </a:r>
            <a:r>
              <a:rPr lang="en-US" altLang="zh-CN" dirty="0" smtClean="0"/>
              <a:t>Linux</a:t>
            </a:r>
            <a:r>
              <a:rPr lang="zh-CN" altLang="zh-CN" dirty="0" smtClean="0"/>
              <a:t>操作系统外，</a:t>
            </a:r>
            <a:r>
              <a:rPr lang="en-US" altLang="zh-CN" dirty="0" smtClean="0"/>
              <a:t>GNU</a:t>
            </a:r>
            <a:r>
              <a:rPr lang="zh-CN" altLang="zh-CN" dirty="0" smtClean="0"/>
              <a:t>的软件还包括编译器（</a:t>
            </a:r>
            <a:r>
              <a:rPr lang="en-US" altLang="zh-CN" dirty="0" err="1" smtClean="0"/>
              <a:t>gcc</a:t>
            </a:r>
            <a:r>
              <a:rPr lang="zh-CN" altLang="zh-CN" dirty="0" smtClean="0"/>
              <a:t>，</a:t>
            </a:r>
            <a:r>
              <a:rPr lang="en-US" altLang="zh-CN" dirty="0" smtClean="0"/>
              <a:t>g++</a:t>
            </a:r>
            <a:r>
              <a:rPr lang="zh-CN" altLang="zh-CN" dirty="0" smtClean="0"/>
              <a:t>）、二进制转换工具（</a:t>
            </a:r>
            <a:r>
              <a:rPr lang="en-US" altLang="zh-CN" dirty="0" err="1" smtClean="0"/>
              <a:t>objdump</a:t>
            </a:r>
            <a:r>
              <a:rPr lang="zh-CN" altLang="zh-CN" dirty="0" smtClean="0"/>
              <a:t>，</a:t>
            </a:r>
            <a:r>
              <a:rPr lang="en-US" altLang="zh-CN" dirty="0" err="1" smtClean="0"/>
              <a:t>objcopy</a:t>
            </a:r>
            <a:r>
              <a:rPr lang="zh-CN" altLang="zh-CN" dirty="0" smtClean="0"/>
              <a:t>）、调试工具（</a:t>
            </a:r>
            <a:r>
              <a:rPr lang="en-US" altLang="zh-CN" dirty="0" err="1" smtClean="0"/>
              <a:t>gdb</a:t>
            </a:r>
            <a:r>
              <a:rPr lang="zh-CN" altLang="zh-CN" dirty="0" smtClean="0"/>
              <a:t>，</a:t>
            </a:r>
            <a:r>
              <a:rPr lang="en-US" altLang="zh-CN" dirty="0" err="1" smtClean="0"/>
              <a:t>gdbserver</a:t>
            </a:r>
            <a:r>
              <a:rPr lang="zh-CN" altLang="zh-CN" dirty="0" smtClean="0"/>
              <a:t>，</a:t>
            </a:r>
            <a:r>
              <a:rPr lang="en-US" altLang="zh-CN" dirty="0" err="1" smtClean="0"/>
              <a:t>kgdb</a:t>
            </a:r>
            <a:r>
              <a:rPr lang="zh-CN" altLang="zh-CN" dirty="0" smtClean="0"/>
              <a:t>）和基于不同硬件平台的开发库。</a:t>
            </a:r>
            <a:r>
              <a:rPr lang="en-US" altLang="zh-CN" dirty="0" smtClean="0"/>
              <a:t>GNU</a:t>
            </a:r>
            <a:r>
              <a:rPr lang="zh-CN" altLang="zh-CN" dirty="0" smtClean="0"/>
              <a:t>开发工具的主要缺点是采用命令行方式，用户掌握和使用比较困难，不如基于</a:t>
            </a:r>
            <a:r>
              <a:rPr lang="en-US" altLang="zh-CN" dirty="0" smtClean="0">
                <a:hlinkClick r:id="rId3"/>
              </a:rPr>
              <a:t>Windows</a:t>
            </a:r>
            <a:r>
              <a:rPr lang="zh-CN" altLang="zh-CN" dirty="0" smtClean="0"/>
              <a:t>系统的开发工具好用。但是，</a:t>
            </a:r>
            <a:r>
              <a:rPr lang="en-US" altLang="zh-CN" dirty="0" smtClean="0"/>
              <a:t>GNU</a:t>
            </a:r>
            <a:r>
              <a:rPr lang="zh-CN" altLang="zh-CN" dirty="0" smtClean="0"/>
              <a:t>工具的复杂性是由于它更贴近编译器和操作系统的底层，并提供了更大的灵活性。一旦学习和掌握了相关工具，也就了解了系统设计的基础知识，为今后的开发工作打下基础。</a:t>
            </a:r>
            <a:r>
              <a:rPr lang="en-US" altLang="zh-CN" dirty="0" smtClean="0"/>
              <a:t>GNU</a:t>
            </a:r>
            <a:r>
              <a:rPr lang="zh-CN" altLang="zh-CN" dirty="0" smtClean="0"/>
              <a:t>的开发工具都是免费的，遵循</a:t>
            </a:r>
            <a:r>
              <a:rPr lang="en-US" altLang="zh-CN" dirty="0" err="1" smtClean="0"/>
              <a:t>GPL</a:t>
            </a:r>
            <a:r>
              <a:rPr lang="en-US" altLang="zh-CN" dirty="0" err="1" smtClean="0">
                <a:hlinkClick r:id="rId2"/>
              </a:rPr>
              <a:t>协议</a:t>
            </a:r>
            <a:r>
              <a:rPr lang="zh-CN" altLang="zh-CN" dirty="0" smtClean="0"/>
              <a:t>，任何人都可以从网上获取。笔者参与了一个基于</a:t>
            </a:r>
            <a:r>
              <a:rPr lang="en-US" altLang="zh-CN" dirty="0" smtClean="0"/>
              <a:t>ARM</a:t>
            </a:r>
            <a:r>
              <a:rPr lang="zh-CN" altLang="zh-CN" dirty="0" smtClean="0"/>
              <a:t>平台的嵌入式</a:t>
            </a:r>
            <a:r>
              <a:rPr lang="en-US" altLang="zh-CN" dirty="0" smtClean="0"/>
              <a:t>Linux</a:t>
            </a:r>
            <a:r>
              <a:rPr lang="zh-CN" altLang="zh-CN" dirty="0" smtClean="0"/>
              <a:t>系统开发，采用的是摩托罗拉龙珠系列的</a:t>
            </a:r>
            <a:r>
              <a:rPr lang="en-US" altLang="zh-CN" dirty="0" smtClean="0"/>
              <a:t>MC928MX1</a:t>
            </a:r>
            <a:r>
              <a:rPr lang="zh-CN" altLang="zh-CN" dirty="0" smtClean="0"/>
              <a:t>。从</a:t>
            </a:r>
            <a:r>
              <a:rPr lang="en-US" altLang="zh-CN" dirty="0" err="1" smtClean="0">
                <a:hlinkClick r:id="rId4"/>
              </a:rPr>
              <a:t>测试</a:t>
            </a:r>
            <a:r>
              <a:rPr lang="zh-CN" altLang="zh-CN" dirty="0" smtClean="0"/>
              <a:t>代码、引导程序、嵌入式</a:t>
            </a:r>
            <a:r>
              <a:rPr lang="en-US" altLang="zh-CN" dirty="0" smtClean="0"/>
              <a:t>Linux</a:t>
            </a:r>
            <a:r>
              <a:rPr lang="zh-CN" altLang="zh-CN" dirty="0" smtClean="0"/>
              <a:t>移植、应用程序、图形界面都可以用</a:t>
            </a:r>
            <a:r>
              <a:rPr lang="en-US" altLang="zh-CN" dirty="0" smtClean="0"/>
              <a:t>GNU</a:t>
            </a:r>
            <a:r>
              <a:rPr lang="zh-CN" altLang="zh-CN" dirty="0" smtClean="0"/>
              <a:t>工具进行开发，不需要在开发工具上做额外的投入。本文所介绍的开发方法同样适用于其它公司的基于</a:t>
            </a:r>
            <a:r>
              <a:rPr lang="en-US" altLang="zh-CN" dirty="0" smtClean="0">
                <a:hlinkClick r:id="rId5"/>
              </a:rPr>
              <a:t>arm</a:t>
            </a:r>
            <a:r>
              <a:rPr lang="zh-CN" altLang="zh-CN" dirty="0" smtClean="0"/>
              <a:t>的产品。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/>
          <a:lstStyle/>
          <a:p>
            <a:r>
              <a:rPr lang="zh-CN" altLang="zh-CN" dirty="0" smtClean="0"/>
              <a:t>嵌入式</a:t>
            </a:r>
            <a:r>
              <a:rPr lang="en-US" altLang="zh-CN" dirty="0" smtClean="0"/>
              <a:t>ARM</a:t>
            </a:r>
            <a:r>
              <a:rPr lang="zh-CN" altLang="zh-CN" dirty="0" smtClean="0"/>
              <a:t>开发教程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zh-CN" altLang="zh-CN" dirty="0" smtClean="0"/>
              <a:t>　　</a:t>
            </a:r>
            <a:r>
              <a:rPr lang="en-US" altLang="zh-CN" dirty="0" smtClean="0"/>
              <a:t>MC928MX1</a:t>
            </a:r>
            <a:r>
              <a:rPr lang="zh-CN" altLang="zh-CN" dirty="0" smtClean="0"/>
              <a:t>（以下简称</a:t>
            </a:r>
            <a:r>
              <a:rPr lang="en-US" altLang="zh-CN" dirty="0" smtClean="0"/>
              <a:t>MX1</a:t>
            </a:r>
            <a:r>
              <a:rPr lang="zh-CN" altLang="zh-CN" dirty="0" smtClean="0"/>
              <a:t>）是摩托罗拉公司基于</a:t>
            </a:r>
            <a:r>
              <a:rPr lang="en-US" altLang="zh-CN" dirty="0" smtClean="0"/>
              <a:t>ARM</a:t>
            </a:r>
            <a:r>
              <a:rPr lang="zh-CN" altLang="zh-CN" dirty="0" smtClean="0"/>
              <a:t>核心的第一款</a:t>
            </a:r>
            <a:r>
              <a:rPr lang="en-US" altLang="zh-CN" dirty="0" smtClean="0"/>
              <a:t>MCU</a:t>
            </a:r>
            <a:r>
              <a:rPr lang="zh-CN" altLang="zh-CN" dirty="0" smtClean="0"/>
              <a:t>，主要面向高端嵌入式应用。内部采用</a:t>
            </a:r>
            <a:r>
              <a:rPr lang="en-US" altLang="zh-CN" dirty="0" smtClean="0">
                <a:hlinkClick r:id="rId2"/>
              </a:rPr>
              <a:t>arm</a:t>
            </a:r>
            <a:r>
              <a:rPr lang="en-US" altLang="zh-CN" dirty="0" smtClean="0"/>
              <a:t>920T</a:t>
            </a:r>
            <a:r>
              <a:rPr lang="zh-CN" altLang="zh-CN" dirty="0" smtClean="0"/>
              <a:t>内核，并集成了</a:t>
            </a:r>
            <a:r>
              <a:rPr lang="en-US" altLang="zh-CN" dirty="0" smtClean="0"/>
              <a:t>SDRAM/Flash</a:t>
            </a:r>
            <a:r>
              <a:rPr lang="zh-CN" altLang="zh-CN" dirty="0" smtClean="0"/>
              <a:t>、</a:t>
            </a:r>
            <a:r>
              <a:rPr lang="en-US" altLang="zh-CN" dirty="0" smtClean="0"/>
              <a:t>LCD</a:t>
            </a:r>
            <a:r>
              <a:rPr lang="zh-CN" altLang="zh-CN" dirty="0" smtClean="0"/>
              <a:t>、</a:t>
            </a:r>
            <a:r>
              <a:rPr lang="en-US" altLang="zh-CN" dirty="0" smtClean="0"/>
              <a:t>USB</a:t>
            </a:r>
            <a:r>
              <a:rPr lang="zh-CN" altLang="zh-CN" dirty="0" smtClean="0"/>
              <a:t>、蓝牙（</a:t>
            </a:r>
            <a:r>
              <a:rPr lang="en-US" altLang="zh-CN" dirty="0" err="1" smtClean="0"/>
              <a:t>bluetooth</a:t>
            </a:r>
            <a:r>
              <a:rPr lang="zh-CN" altLang="zh-CN" dirty="0" smtClean="0"/>
              <a:t>）、多媒体闪存卡（</a:t>
            </a:r>
            <a:r>
              <a:rPr lang="en-US" altLang="zh-CN" dirty="0" smtClean="0"/>
              <a:t>MMC</a:t>
            </a:r>
            <a:r>
              <a:rPr lang="zh-CN" altLang="zh-CN" dirty="0" smtClean="0"/>
              <a:t>）、</a:t>
            </a:r>
            <a:r>
              <a:rPr lang="en-US" altLang="zh-CN" dirty="0" smtClean="0"/>
              <a:t>CMOS</a:t>
            </a:r>
            <a:r>
              <a:rPr lang="zh-CN" altLang="zh-CN" dirty="0" smtClean="0"/>
              <a:t>摄像头等控制器。关于</a:t>
            </a:r>
            <a:r>
              <a:rPr lang="en-US" altLang="zh-CN" dirty="0" smtClean="0"/>
              <a:t>MX1</a:t>
            </a:r>
            <a:r>
              <a:rPr lang="zh-CN" altLang="zh-CN" dirty="0" smtClean="0"/>
              <a:t>的详细资料，感兴趣的读者可以参考</a:t>
            </a:r>
            <a:r>
              <a:rPr lang="en-US" altLang="zh-CN" dirty="0" smtClean="0"/>
              <a:t>http://www.motorola.com.cn/semiconductors/</a:t>
            </a:r>
            <a:r>
              <a:rPr lang="zh-CN" altLang="zh-CN" dirty="0" smtClean="0"/>
              <a:t>。作为应用开发的最小系统必须包括</a:t>
            </a:r>
            <a:r>
              <a:rPr lang="en-US" altLang="zh-CN" dirty="0" smtClean="0"/>
              <a:t>RAM</a:t>
            </a:r>
            <a:r>
              <a:rPr lang="zh-CN" altLang="zh-CN" dirty="0" smtClean="0"/>
              <a:t>（程序运行空间）、</a:t>
            </a:r>
            <a:r>
              <a:rPr lang="en-US" altLang="zh-CN" dirty="0" smtClean="0"/>
              <a:t>Flash</a:t>
            </a:r>
            <a:r>
              <a:rPr lang="zh-CN" altLang="zh-CN" dirty="0" smtClean="0"/>
              <a:t>（存放目标代码）和串行接口（用于调试和</a:t>
            </a:r>
            <a:r>
              <a:rPr lang="en-US" altLang="zh-CN" dirty="0" err="1" smtClean="0">
                <a:hlinkClick r:id="rId3"/>
              </a:rPr>
              <a:t>下载</a:t>
            </a:r>
            <a:r>
              <a:rPr lang="zh-CN" altLang="zh-CN" dirty="0" smtClean="0"/>
              <a:t>程序）。</a:t>
            </a:r>
            <a:r>
              <a:rPr lang="en-US" altLang="zh-CN" dirty="0" smtClean="0"/>
              <a:t>MX1</a:t>
            </a:r>
            <a:r>
              <a:rPr lang="zh-CN" altLang="zh-CN" dirty="0" smtClean="0"/>
              <a:t>提供了</a:t>
            </a:r>
            <a:r>
              <a:rPr lang="en-US" altLang="zh-CN" dirty="0" smtClean="0"/>
              <a:t>6</a:t>
            </a:r>
            <a:r>
              <a:rPr lang="zh-CN" altLang="zh-CN" dirty="0" smtClean="0"/>
              <a:t>个片选端（</a:t>
            </a:r>
            <a:r>
              <a:rPr lang="en-US" altLang="zh-CN" dirty="0" smtClean="0"/>
              <a:t>CS0~CS5</a:t>
            </a:r>
            <a:r>
              <a:rPr lang="zh-CN" altLang="zh-CN" dirty="0" smtClean="0"/>
              <a:t>），内置了</a:t>
            </a:r>
            <a:r>
              <a:rPr lang="en-US" altLang="zh-CN" dirty="0" smtClean="0"/>
              <a:t>SDRAM</a:t>
            </a:r>
            <a:r>
              <a:rPr lang="zh-CN" altLang="zh-CN" dirty="0" smtClean="0"/>
              <a:t>控制器，数据宽度</a:t>
            </a:r>
            <a:r>
              <a:rPr lang="en-US" altLang="zh-CN" dirty="0" smtClean="0"/>
              <a:t>32</a:t>
            </a:r>
            <a:r>
              <a:rPr lang="zh-CN" altLang="zh-CN" dirty="0" smtClean="0"/>
              <a:t>位。在笔者的系统中采用了</a:t>
            </a:r>
            <a:r>
              <a:rPr lang="en-US" altLang="zh-CN" dirty="0" smtClean="0"/>
              <a:t>2</a:t>
            </a:r>
            <a:r>
              <a:rPr lang="zh-CN" altLang="zh-CN" dirty="0" smtClean="0"/>
              <a:t>片</a:t>
            </a:r>
            <a:r>
              <a:rPr lang="en-US" altLang="zh-CN" dirty="0" smtClean="0"/>
              <a:t>8M×16</a:t>
            </a:r>
            <a:r>
              <a:rPr lang="zh-CN" altLang="zh-CN" dirty="0" smtClean="0"/>
              <a:t>位的</a:t>
            </a:r>
            <a:r>
              <a:rPr lang="en-US" altLang="zh-CN" dirty="0" smtClean="0"/>
              <a:t>SDRAM</a:t>
            </a:r>
            <a:r>
              <a:rPr lang="zh-CN" altLang="zh-CN" dirty="0" smtClean="0"/>
              <a:t>和</a:t>
            </a:r>
            <a:r>
              <a:rPr lang="en-US" altLang="zh-CN" dirty="0" smtClean="0"/>
              <a:t>2</a:t>
            </a:r>
            <a:r>
              <a:rPr lang="zh-CN" altLang="zh-CN" dirty="0" smtClean="0"/>
              <a:t>片</a:t>
            </a:r>
            <a:r>
              <a:rPr lang="en-US" altLang="zh-CN" dirty="0" smtClean="0"/>
              <a:t>4M×16</a:t>
            </a:r>
            <a:r>
              <a:rPr lang="zh-CN" altLang="zh-CN" dirty="0" smtClean="0"/>
              <a:t>位的同步</a:t>
            </a:r>
            <a:r>
              <a:rPr lang="en-US" altLang="zh-CN" dirty="0" err="1" smtClean="0"/>
              <a:t>Flash</a:t>
            </a:r>
            <a:r>
              <a:rPr lang="en-US" altLang="zh-CN" dirty="0" err="1" smtClean="0">
                <a:hlinkClick r:id="rId4"/>
              </a:rPr>
              <a:t>存储</a:t>
            </a:r>
            <a:r>
              <a:rPr lang="zh-CN" altLang="zh-CN" dirty="0" smtClean="0"/>
              <a:t>器，分别接入数据线的低</a:t>
            </a:r>
            <a:r>
              <a:rPr lang="en-US" altLang="zh-CN" dirty="0" smtClean="0"/>
              <a:t>16</a:t>
            </a:r>
            <a:r>
              <a:rPr lang="zh-CN" altLang="zh-CN" dirty="0" smtClean="0"/>
              <a:t>位和高</a:t>
            </a:r>
            <a:r>
              <a:rPr lang="en-US" altLang="zh-CN" dirty="0" smtClean="0"/>
              <a:t>16</a:t>
            </a:r>
            <a:r>
              <a:rPr lang="zh-CN" altLang="zh-CN" dirty="0" smtClean="0"/>
              <a:t>位，如图</a:t>
            </a:r>
            <a:r>
              <a:rPr lang="en-US" altLang="zh-CN" dirty="0" smtClean="0"/>
              <a:t>1</a:t>
            </a:r>
            <a:r>
              <a:rPr lang="zh-CN" altLang="zh-CN" dirty="0" smtClean="0"/>
              <a:t>所示。</a:t>
            </a:r>
          </a:p>
          <a:p>
            <a:r>
              <a:rPr lang="zh-CN" altLang="zh-CN" dirty="0" smtClean="0"/>
              <a:t>　　图</a:t>
            </a:r>
            <a:r>
              <a:rPr lang="en-US" altLang="zh-CN" dirty="0" smtClean="0"/>
              <a:t>1</a:t>
            </a:r>
            <a:r>
              <a:rPr lang="zh-CN" altLang="zh-CN" dirty="0" smtClean="0"/>
              <a:t>中</a:t>
            </a:r>
            <a:r>
              <a:rPr lang="en-US" altLang="zh-CN" dirty="0" smtClean="0"/>
              <a:t>SDRAM</a:t>
            </a:r>
            <a:r>
              <a:rPr lang="zh-CN" altLang="zh-CN" dirty="0" smtClean="0"/>
              <a:t>接片选端</a:t>
            </a:r>
            <a:r>
              <a:rPr lang="en-US" altLang="zh-CN" dirty="0" smtClean="0"/>
              <a:t>CS2</a:t>
            </a:r>
            <a:r>
              <a:rPr lang="zh-CN" altLang="zh-CN" dirty="0" smtClean="0"/>
              <a:t>，</a:t>
            </a:r>
            <a:r>
              <a:rPr lang="en-US" altLang="zh-CN" dirty="0" smtClean="0"/>
              <a:t>Flash</a:t>
            </a:r>
            <a:r>
              <a:rPr lang="zh-CN" altLang="zh-CN" dirty="0" smtClean="0"/>
              <a:t>接片选端</a:t>
            </a:r>
            <a:r>
              <a:rPr lang="en-US" altLang="zh-CN" dirty="0" smtClean="0"/>
              <a:t>CS3</a:t>
            </a:r>
            <a:r>
              <a:rPr lang="zh-CN" altLang="zh-CN" dirty="0" smtClean="0"/>
              <a:t>，其余为</a:t>
            </a:r>
            <a:r>
              <a:rPr lang="en-US" altLang="zh-CN" dirty="0" smtClean="0"/>
              <a:t>SDRAM/Flash</a:t>
            </a:r>
            <a:r>
              <a:rPr lang="zh-CN" altLang="zh-CN" dirty="0" smtClean="0"/>
              <a:t>的控制信号。最小系统还包括至少</a:t>
            </a:r>
            <a:r>
              <a:rPr lang="en-US" altLang="zh-CN" dirty="0" smtClean="0"/>
              <a:t>1</a:t>
            </a:r>
            <a:r>
              <a:rPr lang="zh-CN" altLang="zh-CN" dirty="0" smtClean="0"/>
              <a:t>个串行接口，可以采用</a:t>
            </a:r>
            <a:r>
              <a:rPr lang="en-US" altLang="zh-CN" dirty="0" smtClean="0"/>
              <a:t>MX1</a:t>
            </a:r>
            <a:r>
              <a:rPr lang="zh-CN" altLang="zh-CN" dirty="0" smtClean="0"/>
              <a:t>内置的</a:t>
            </a:r>
            <a:r>
              <a:rPr lang="en-US" altLang="zh-CN" dirty="0" smtClean="0"/>
              <a:t>UART</a:t>
            </a:r>
            <a:r>
              <a:rPr lang="zh-CN" altLang="zh-CN" dirty="0" smtClean="0"/>
              <a:t>控制器，图略。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/>
          <a:lstStyle/>
          <a:p>
            <a:r>
              <a:rPr lang="en-US" altLang="zh-CN" b="1" dirty="0" smtClean="0"/>
              <a:t>1</a:t>
            </a:r>
            <a:r>
              <a:rPr lang="zh-CN" altLang="zh-CN" dirty="0" smtClean="0"/>
              <a:t>嵌入式</a:t>
            </a:r>
            <a:r>
              <a:rPr lang="en-US" altLang="zh-CN" dirty="0" smtClean="0"/>
              <a:t>ARM</a:t>
            </a:r>
            <a:r>
              <a:rPr lang="zh-CN" altLang="zh-CN" dirty="0" smtClean="0"/>
              <a:t>开发教程</a:t>
            </a:r>
            <a:r>
              <a:rPr lang="zh-CN" altLang="zh-CN" b="1" dirty="0" smtClean="0"/>
              <a:t>硬件</a:t>
            </a:r>
            <a:r>
              <a:rPr lang="zh-CN" altLang="zh-CN" b="1" dirty="0" smtClean="0"/>
              <a:t>平台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652934"/>
          </a:xfrm>
        </p:spPr>
        <p:txBody>
          <a:bodyPr>
            <a:normAutofit fontScale="90000"/>
          </a:bodyPr>
          <a:lstStyle/>
          <a:p>
            <a:r>
              <a:rPr lang="zh-CN" altLang="zh-CN" dirty="0" smtClean="0"/>
              <a:t>嵌入式</a:t>
            </a:r>
            <a:r>
              <a:rPr lang="en-US" altLang="zh-CN" dirty="0" smtClean="0"/>
              <a:t>ARM</a:t>
            </a:r>
            <a:r>
              <a:rPr lang="zh-CN" altLang="zh-CN" dirty="0" smtClean="0"/>
              <a:t>开发教程</a:t>
            </a:r>
            <a:endParaRPr lang="zh-CN" altLang="en-US" dirty="0"/>
          </a:p>
        </p:txBody>
      </p:sp>
      <p:pic>
        <p:nvPicPr>
          <p:cNvPr id="4" name="图片 3" descr="http://embed.chinaitlab.com/UploadFiles_4615/200908/20090814112046840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038350"/>
            <a:ext cx="6799137" cy="3622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zh-CN" altLang="zh-CN" dirty="0" smtClean="0"/>
              <a:t>　</a:t>
            </a:r>
            <a:r>
              <a:rPr lang="en-US" altLang="zh-CN" dirty="0" smtClean="0"/>
              <a:t>  </a:t>
            </a:r>
            <a:r>
              <a:rPr lang="zh-CN" altLang="zh-CN" dirty="0" smtClean="0"/>
              <a:t>目前，许多嵌入式处理器都提供了自举模式（</a:t>
            </a:r>
            <a:r>
              <a:rPr lang="en-US" altLang="zh-CN" dirty="0" smtClean="0"/>
              <a:t>Bootstrap</a:t>
            </a:r>
            <a:r>
              <a:rPr lang="zh-CN" altLang="zh-CN" dirty="0" smtClean="0"/>
              <a:t>），供用户写入引导代码。自举模式利用了固化在芯片内部的一段引导程序，当处理器复位时，如果在特定引脚上加信号，则处理器将在复位后执行固化</a:t>
            </a:r>
            <a:r>
              <a:rPr lang="en-US" altLang="zh-CN" dirty="0" smtClean="0"/>
              <a:t>ROM</a:t>
            </a:r>
            <a:r>
              <a:rPr lang="zh-CN" altLang="zh-CN" dirty="0" smtClean="0"/>
              <a:t>中的程序。例如，</a:t>
            </a:r>
            <a:r>
              <a:rPr lang="en-US" altLang="zh-CN" dirty="0" smtClean="0"/>
              <a:t>MX1</a:t>
            </a:r>
            <a:r>
              <a:rPr lang="zh-CN" altLang="zh-CN" dirty="0" smtClean="0"/>
              <a:t>提供了</a:t>
            </a:r>
            <a:r>
              <a:rPr lang="en-US" altLang="zh-CN" dirty="0" smtClean="0"/>
              <a:t>4</a:t>
            </a:r>
            <a:r>
              <a:rPr lang="zh-CN" altLang="zh-CN" dirty="0" smtClean="0"/>
              <a:t>条复位引脚，复位时引脚不同的电平组合可以从不同的片选端启动系统。自举</a:t>
            </a:r>
            <a:r>
              <a:rPr lang="en-US" altLang="zh-CN" dirty="0" smtClean="0"/>
              <a:t>ROM</a:t>
            </a:r>
            <a:r>
              <a:rPr lang="zh-CN" altLang="zh-CN" dirty="0" smtClean="0"/>
              <a:t>中的程序完成串口的初始化，然后等待用户从串口写入用户代码。自举模式所能接受的是一种专门格式的文本文件，包括数据和要写入</a:t>
            </a:r>
            <a:r>
              <a:rPr lang="en-US" altLang="zh-CN" dirty="0" smtClean="0"/>
              <a:t>/</a:t>
            </a:r>
            <a:r>
              <a:rPr lang="zh-CN" altLang="zh-CN" dirty="0" smtClean="0"/>
              <a:t>读出的地址。关于自举模式的代码格式，可参考相关芯片的手册。在摩托罗拉的网站还提供了许多小工具，帮助开发者将其它格式的文件转换成为自举模式格式。通过自举模式</a:t>
            </a:r>
            <a:r>
              <a:rPr lang="en-US" altLang="zh-CN" dirty="0" err="1" smtClean="0">
                <a:hlinkClick r:id="rId2"/>
              </a:rPr>
              <a:t>下载</a:t>
            </a:r>
            <a:r>
              <a:rPr lang="zh-CN" altLang="zh-CN" dirty="0" smtClean="0"/>
              <a:t>的通常是一段和上位机软件（如超级终端）通信的程序，完成接收数据并写入</a:t>
            </a:r>
            <a:r>
              <a:rPr lang="en-US" altLang="zh-CN" dirty="0" smtClean="0"/>
              <a:t>Flash</a:t>
            </a:r>
            <a:r>
              <a:rPr lang="zh-CN" altLang="zh-CN" dirty="0" smtClean="0"/>
              <a:t>的操作。写入的数据可以是用户自己的应用程序、数据或者操作系统的内核。通过自举模式</a:t>
            </a:r>
            <a:r>
              <a:rPr lang="en-US" altLang="zh-CN" dirty="0" err="1" smtClean="0">
                <a:hlinkClick r:id="rId2"/>
              </a:rPr>
              <a:t>下载</a:t>
            </a:r>
            <a:r>
              <a:rPr lang="zh-CN" altLang="zh-CN" dirty="0" smtClean="0"/>
              <a:t>的引导程序同样可以用</a:t>
            </a:r>
            <a:r>
              <a:rPr lang="en-US" altLang="zh-CN" dirty="0" smtClean="0"/>
              <a:t>GNU</a:t>
            </a:r>
            <a:r>
              <a:rPr lang="zh-CN" altLang="zh-CN" dirty="0" smtClean="0"/>
              <a:t>工具开发。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/>
          <a:lstStyle/>
          <a:p>
            <a:r>
              <a:rPr lang="en-US" altLang="zh-CN" b="1" dirty="0" smtClean="0"/>
              <a:t>2</a:t>
            </a:r>
            <a:r>
              <a:rPr lang="zh-CN" altLang="zh-CN" dirty="0" smtClean="0"/>
              <a:t>嵌入式</a:t>
            </a:r>
            <a:r>
              <a:rPr lang="en-US" altLang="zh-CN" dirty="0" smtClean="0"/>
              <a:t>ARM</a:t>
            </a:r>
            <a:r>
              <a:rPr lang="zh-CN" altLang="zh-CN" dirty="0" smtClean="0"/>
              <a:t>开发教程</a:t>
            </a:r>
            <a:r>
              <a:rPr lang="zh-CN" altLang="zh-CN" b="1" dirty="0" smtClean="0"/>
              <a:t>自</a:t>
            </a:r>
            <a:r>
              <a:rPr lang="zh-CN" altLang="zh-CN" b="1" dirty="0" smtClean="0"/>
              <a:t>举模式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62500" lnSpcReduction="20000"/>
          </a:bodyPr>
          <a:lstStyle/>
          <a:p>
            <a:r>
              <a:rPr lang="zh-CN" altLang="zh-CN" dirty="0" smtClean="0"/>
              <a:t>　</a:t>
            </a:r>
            <a:r>
              <a:rPr lang="en-US" altLang="zh-CN" dirty="0" smtClean="0"/>
              <a:t>  GNU</a:t>
            </a:r>
            <a:r>
              <a:rPr lang="zh-CN" altLang="zh-CN" dirty="0" smtClean="0"/>
              <a:t>提供的编译工具包括汇编器</a:t>
            </a:r>
            <a:r>
              <a:rPr lang="en-US" altLang="zh-CN" dirty="0" smtClean="0"/>
              <a:t>as</a:t>
            </a:r>
            <a:r>
              <a:rPr lang="zh-CN" altLang="zh-CN" dirty="0" smtClean="0"/>
              <a:t>、</a:t>
            </a:r>
            <a:r>
              <a:rPr lang="en-US" altLang="zh-CN" dirty="0" smtClean="0"/>
              <a:t>C</a:t>
            </a:r>
            <a:r>
              <a:rPr lang="zh-CN" altLang="zh-CN" dirty="0" smtClean="0"/>
              <a:t>编译器</a:t>
            </a:r>
            <a:r>
              <a:rPr lang="en-US" altLang="zh-CN" dirty="0" err="1" smtClean="0"/>
              <a:t>gcc</a:t>
            </a:r>
            <a:r>
              <a:rPr lang="zh-CN" altLang="zh-CN" dirty="0" smtClean="0"/>
              <a:t>、</a:t>
            </a:r>
            <a:r>
              <a:rPr lang="en-US" altLang="zh-CN" dirty="0" smtClean="0">
                <a:hlinkClick r:id="rId2"/>
              </a:rPr>
              <a:t>C++</a:t>
            </a:r>
            <a:r>
              <a:rPr lang="zh-CN" altLang="zh-CN" dirty="0" smtClean="0"/>
              <a:t>编译器</a:t>
            </a:r>
            <a:r>
              <a:rPr lang="en-US" altLang="zh-CN" dirty="0" smtClean="0"/>
              <a:t>g++</a:t>
            </a:r>
            <a:r>
              <a:rPr lang="zh-CN" altLang="zh-CN" dirty="0" smtClean="0"/>
              <a:t>、连接器</a:t>
            </a:r>
            <a:r>
              <a:rPr lang="en-US" altLang="zh-CN" dirty="0" smtClean="0"/>
              <a:t>ld</a:t>
            </a:r>
            <a:r>
              <a:rPr lang="zh-CN" altLang="zh-CN" dirty="0" smtClean="0"/>
              <a:t>和二进制转换工具</a:t>
            </a:r>
            <a:r>
              <a:rPr lang="en-US" altLang="zh-CN" dirty="0" err="1" smtClean="0"/>
              <a:t>objcopy</a:t>
            </a:r>
            <a:r>
              <a:rPr lang="zh-CN" altLang="zh-CN" dirty="0" smtClean="0"/>
              <a:t>。基于</a:t>
            </a:r>
            <a:r>
              <a:rPr lang="en-US" altLang="zh-CN" dirty="0" smtClean="0"/>
              <a:t>ARM</a:t>
            </a:r>
            <a:r>
              <a:rPr lang="zh-CN" altLang="zh-CN" dirty="0" smtClean="0"/>
              <a:t>平台的工具分别为</a:t>
            </a:r>
            <a:r>
              <a:rPr lang="en-US" altLang="zh-CN" dirty="0" smtClean="0">
                <a:hlinkClick r:id="rId3"/>
              </a:rPr>
              <a:t>arm</a:t>
            </a:r>
            <a:r>
              <a:rPr lang="en-US" altLang="zh-CN" dirty="0" smtClean="0"/>
              <a:t>-</a:t>
            </a:r>
            <a:r>
              <a:rPr lang="en-US" altLang="zh-CN" dirty="0" err="1" smtClean="0">
                <a:hlinkClick r:id="rId4"/>
              </a:rPr>
              <a:t>linux</a:t>
            </a:r>
            <a:r>
              <a:rPr lang="en-US" altLang="zh-CN" dirty="0" smtClean="0"/>
              <a:t>-as</a:t>
            </a:r>
            <a:r>
              <a:rPr lang="zh-CN" altLang="zh-CN" dirty="0" smtClean="0"/>
              <a:t>、</a:t>
            </a:r>
            <a:r>
              <a:rPr lang="en-US" altLang="zh-CN" dirty="0" smtClean="0">
                <a:hlinkClick r:id="rId3"/>
              </a:rPr>
              <a:t>arm</a:t>
            </a:r>
            <a:r>
              <a:rPr lang="en-US" altLang="zh-CN" dirty="0" smtClean="0"/>
              <a:t>-</a:t>
            </a:r>
            <a:r>
              <a:rPr lang="en-US" altLang="zh-CN" dirty="0" err="1" smtClean="0">
                <a:hlinkClick r:id="rId4"/>
              </a:rPr>
              <a:t>linux</a:t>
            </a:r>
            <a:r>
              <a:rPr lang="en-US" altLang="zh-CN" dirty="0" smtClean="0"/>
              <a:t>-</a:t>
            </a:r>
            <a:r>
              <a:rPr lang="en-US" altLang="zh-CN" dirty="0" err="1" smtClean="0"/>
              <a:t>gcc</a:t>
            </a:r>
            <a:r>
              <a:rPr lang="zh-CN" altLang="zh-CN" dirty="0" smtClean="0"/>
              <a:t>、</a:t>
            </a:r>
            <a:r>
              <a:rPr lang="en-US" altLang="zh-CN" dirty="0" smtClean="0"/>
              <a:t>arm-</a:t>
            </a:r>
            <a:r>
              <a:rPr lang="en-US" altLang="zh-CN" dirty="0" err="1" smtClean="0"/>
              <a:t>linux</a:t>
            </a:r>
            <a:r>
              <a:rPr lang="en-US" altLang="zh-CN" dirty="0" smtClean="0"/>
              <a:t>-g++</a:t>
            </a:r>
            <a:r>
              <a:rPr lang="zh-CN" altLang="zh-CN" dirty="0" smtClean="0"/>
              <a:t>、</a:t>
            </a:r>
            <a:r>
              <a:rPr lang="en-US" altLang="zh-CN" dirty="0" smtClean="0"/>
              <a:t>arm -</a:t>
            </a:r>
            <a:r>
              <a:rPr lang="en-US" altLang="zh-CN" dirty="0" err="1" smtClean="0"/>
              <a:t>linux</a:t>
            </a:r>
            <a:r>
              <a:rPr lang="en-US" altLang="zh-CN" dirty="0" smtClean="0"/>
              <a:t>-ld </a:t>
            </a:r>
            <a:r>
              <a:rPr lang="zh-CN" altLang="zh-CN" dirty="0" smtClean="0"/>
              <a:t>和</a:t>
            </a:r>
            <a:r>
              <a:rPr lang="en-US" altLang="zh-CN" dirty="0" smtClean="0"/>
              <a:t>arm-</a:t>
            </a:r>
            <a:r>
              <a:rPr lang="en-US" altLang="zh-CN" dirty="0" err="1" smtClean="0"/>
              <a:t>linux</a:t>
            </a:r>
            <a:r>
              <a:rPr lang="en-US" altLang="zh-CN" dirty="0" smtClean="0"/>
              <a:t>-</a:t>
            </a:r>
            <a:r>
              <a:rPr lang="en-US" altLang="zh-CN" dirty="0" err="1" smtClean="0"/>
              <a:t>objcopy</a:t>
            </a:r>
            <a:r>
              <a:rPr lang="zh-CN" altLang="zh-CN" dirty="0" smtClean="0"/>
              <a:t>。</a:t>
            </a:r>
            <a:r>
              <a:rPr lang="en-US" altLang="zh-CN" dirty="0" smtClean="0"/>
              <a:t>GNU</a:t>
            </a:r>
            <a:r>
              <a:rPr lang="zh-CN" altLang="zh-CN" dirty="0" smtClean="0"/>
              <a:t>的所有开发工具都可以从</a:t>
            </a:r>
            <a:r>
              <a:rPr lang="en-US" altLang="zh-CN" dirty="0" smtClean="0"/>
              <a:t>www.gnu.org</a:t>
            </a:r>
            <a:r>
              <a:rPr lang="zh-CN" altLang="zh-CN" dirty="0" smtClean="0"/>
              <a:t>上下载，基于</a:t>
            </a:r>
            <a:r>
              <a:rPr lang="en-US" altLang="zh-CN" dirty="0" smtClean="0">
                <a:hlinkClick r:id="rId3"/>
              </a:rPr>
              <a:t>arm</a:t>
            </a:r>
            <a:r>
              <a:rPr lang="zh-CN" altLang="zh-CN" dirty="0" smtClean="0"/>
              <a:t>的工具可以从</a:t>
            </a:r>
            <a:r>
              <a:rPr lang="en-US" altLang="zh-CN" dirty="0" smtClean="0"/>
              <a:t>www.uclinux.org</a:t>
            </a:r>
            <a:r>
              <a:rPr lang="zh-CN" altLang="zh-CN" dirty="0" smtClean="0"/>
              <a:t>获得。</a:t>
            </a:r>
            <a:r>
              <a:rPr lang="en-US" altLang="zh-CN" dirty="0" smtClean="0"/>
              <a:t>GNU</a:t>
            </a:r>
            <a:r>
              <a:rPr lang="zh-CN" altLang="zh-CN" dirty="0" smtClean="0"/>
              <a:t>的编译器功能非常强大，共有上百个操作选项，这也是这类工具让初学者头痛的原因。不过，实际开发中只需要用到有限的几个，大部分可以采用缺省选项。</a:t>
            </a:r>
            <a:r>
              <a:rPr lang="en-US" altLang="zh-CN" dirty="0" smtClean="0"/>
              <a:t>GNU</a:t>
            </a:r>
            <a:r>
              <a:rPr lang="zh-CN" altLang="zh-CN" dirty="0" smtClean="0"/>
              <a:t>工具的开发流程如下：编写</a:t>
            </a:r>
            <a:r>
              <a:rPr lang="en-US" altLang="zh-CN" dirty="0" smtClean="0"/>
              <a:t>C</a:t>
            </a:r>
            <a:r>
              <a:rPr lang="zh-CN" altLang="zh-CN" dirty="0" smtClean="0"/>
              <a:t>、</a:t>
            </a:r>
            <a:r>
              <a:rPr lang="en-US" altLang="zh-CN" dirty="0" smtClean="0">
                <a:hlinkClick r:id="rId2"/>
              </a:rPr>
              <a:t>C++</a:t>
            </a:r>
            <a:r>
              <a:rPr lang="zh-CN" altLang="zh-CN" dirty="0" smtClean="0"/>
              <a:t>语言或汇编源程序，用</a:t>
            </a:r>
            <a:r>
              <a:rPr lang="en-US" altLang="zh-CN" dirty="0" err="1" smtClean="0"/>
              <a:t>gcc</a:t>
            </a:r>
            <a:r>
              <a:rPr lang="zh-CN" altLang="zh-CN" dirty="0" smtClean="0"/>
              <a:t>或</a:t>
            </a:r>
            <a:r>
              <a:rPr lang="en-US" altLang="zh-CN" dirty="0" smtClean="0"/>
              <a:t>g++</a:t>
            </a:r>
            <a:r>
              <a:rPr lang="zh-CN" altLang="zh-CN" dirty="0" smtClean="0"/>
              <a:t>生成目标文件，编写连接脚本文件，用连接器生成最终目标文件（</a:t>
            </a:r>
            <a:r>
              <a:rPr lang="en-US" altLang="zh-CN" dirty="0" smtClean="0"/>
              <a:t>elf</a:t>
            </a:r>
            <a:r>
              <a:rPr lang="zh-CN" altLang="zh-CN" dirty="0" smtClean="0"/>
              <a:t>格式），用二进制转换工具生成可下载的二进制代码。</a:t>
            </a:r>
            <a:r>
              <a:rPr lang="en-US" altLang="zh-CN" dirty="0" smtClean="0"/>
              <a:t>GNU</a:t>
            </a:r>
            <a:r>
              <a:rPr lang="zh-CN" altLang="zh-CN" dirty="0" smtClean="0"/>
              <a:t>工具都运行在</a:t>
            </a:r>
            <a:r>
              <a:rPr lang="en-US" altLang="zh-CN" dirty="0" smtClean="0"/>
              <a:t>Linux</a:t>
            </a:r>
            <a:r>
              <a:rPr lang="zh-CN" altLang="zh-CN" dirty="0" smtClean="0"/>
              <a:t>下，开发者需要</a:t>
            </a:r>
            <a:r>
              <a:rPr lang="en-US" altLang="zh-CN" dirty="0" smtClean="0"/>
              <a:t>1</a:t>
            </a:r>
            <a:r>
              <a:rPr lang="zh-CN" altLang="zh-CN" dirty="0" smtClean="0"/>
              <a:t>台运行</a:t>
            </a:r>
            <a:r>
              <a:rPr lang="en-US" altLang="zh-CN" dirty="0" smtClean="0"/>
              <a:t>Linux</a:t>
            </a:r>
            <a:r>
              <a:rPr lang="zh-CN" altLang="zh-CN" dirty="0" smtClean="0"/>
              <a:t>的</a:t>
            </a:r>
            <a:r>
              <a:rPr lang="en-US" altLang="zh-CN" dirty="0" smtClean="0"/>
              <a:t>PC</a:t>
            </a:r>
            <a:r>
              <a:rPr lang="zh-CN" altLang="zh-CN" dirty="0" smtClean="0"/>
              <a:t>作为上位机。由于篇幅所限，不能完整地介绍整个嵌入式操作系统的开发过程，将以第二节中提到的通过自举模式下载的引导程序为例，说明开发的过程。对于像</a:t>
            </a:r>
            <a:r>
              <a:rPr lang="en-US" altLang="zh-CN" dirty="0" smtClean="0"/>
              <a:t>Linux</a:t>
            </a:r>
            <a:r>
              <a:rPr lang="zh-CN" altLang="zh-CN" dirty="0" smtClean="0"/>
              <a:t>这样的大系统，基本的开发流程是一样的。</a:t>
            </a:r>
          </a:p>
          <a:p>
            <a:r>
              <a:rPr lang="zh-CN" altLang="zh-CN" dirty="0" smtClean="0"/>
              <a:t>　　引导程序将通过自举模式下载到</a:t>
            </a:r>
            <a:r>
              <a:rPr lang="en-US" altLang="zh-CN" dirty="0" smtClean="0"/>
              <a:t>MX1</a:t>
            </a:r>
            <a:r>
              <a:rPr lang="zh-CN" altLang="zh-CN" dirty="0" smtClean="0"/>
              <a:t>的片内</a:t>
            </a:r>
            <a:r>
              <a:rPr lang="en-US" altLang="zh-CN" dirty="0" smtClean="0"/>
              <a:t>RAM</a:t>
            </a:r>
            <a:r>
              <a:rPr lang="zh-CN" altLang="zh-CN" dirty="0" smtClean="0"/>
              <a:t>，从地址</a:t>
            </a:r>
            <a:r>
              <a:rPr lang="en-US" altLang="zh-CN" dirty="0" smtClean="0"/>
              <a:t>0x00300000</a:t>
            </a:r>
            <a:r>
              <a:rPr lang="zh-CN" altLang="zh-CN" dirty="0" smtClean="0"/>
              <a:t>开始并执行。完成串口和</a:t>
            </a:r>
            <a:r>
              <a:rPr lang="en-US" altLang="zh-CN" dirty="0" smtClean="0"/>
              <a:t>SDRAM</a:t>
            </a:r>
            <a:r>
              <a:rPr lang="zh-CN" altLang="zh-CN" dirty="0" smtClean="0"/>
              <a:t>的初始化后，引导程序将等待接收应用程序或操作系统内核，将接收到的数据放在</a:t>
            </a:r>
            <a:r>
              <a:rPr lang="en-US" altLang="zh-CN" dirty="0" smtClean="0"/>
              <a:t>SDRAM</a:t>
            </a:r>
            <a:r>
              <a:rPr lang="zh-CN" altLang="zh-CN" dirty="0" smtClean="0"/>
              <a:t>中。数据接收完毕后，引导程序将</a:t>
            </a:r>
            <a:r>
              <a:rPr lang="en-US" altLang="zh-CN" dirty="0" smtClean="0"/>
              <a:t>SDRAM</a:t>
            </a:r>
            <a:r>
              <a:rPr lang="zh-CN" altLang="zh-CN" dirty="0" smtClean="0"/>
              <a:t>中的数据写入</a:t>
            </a:r>
            <a:r>
              <a:rPr lang="en-US" altLang="zh-CN" dirty="0" smtClean="0"/>
              <a:t>Flash</a:t>
            </a:r>
            <a:r>
              <a:rPr lang="zh-CN" altLang="zh-CN" dirty="0" smtClean="0"/>
              <a:t>，下一次就可以从</a:t>
            </a:r>
            <a:r>
              <a:rPr lang="en-US" altLang="zh-CN" dirty="0" smtClean="0"/>
              <a:t>Flash</a:t>
            </a:r>
            <a:r>
              <a:rPr lang="zh-CN" altLang="zh-CN" dirty="0" smtClean="0"/>
              <a:t>中直接引导系统了。由于操作系统的内核比较大，如</a:t>
            </a:r>
            <a:r>
              <a:rPr lang="en-US" altLang="zh-CN" dirty="0" smtClean="0"/>
              <a:t>Linux</a:t>
            </a:r>
            <a:r>
              <a:rPr lang="zh-CN" altLang="zh-CN" dirty="0" smtClean="0"/>
              <a:t>有</a:t>
            </a:r>
            <a:r>
              <a:rPr lang="en-US" altLang="zh-CN" dirty="0" smtClean="0"/>
              <a:t>1 MB</a:t>
            </a:r>
            <a:r>
              <a:rPr lang="zh-CN" altLang="zh-CN" dirty="0" smtClean="0"/>
              <a:t>以上，下载过程必须考虑纠错。因此，接收部分采用</a:t>
            </a:r>
            <a:r>
              <a:rPr lang="en-US" altLang="zh-CN" dirty="0" err="1" smtClean="0"/>
              <a:t>Xmode</a:t>
            </a:r>
            <a:r>
              <a:rPr lang="zh-CN" altLang="zh-CN" dirty="0" smtClean="0"/>
              <a:t>协议，可以用</a:t>
            </a:r>
            <a:r>
              <a:rPr lang="en-US" altLang="zh-CN" dirty="0" smtClean="0">
                <a:hlinkClick r:id="rId5"/>
              </a:rPr>
              <a:t>Windows</a:t>
            </a:r>
            <a:r>
              <a:rPr lang="zh-CN" altLang="zh-CN" dirty="0" smtClean="0"/>
              <a:t>下超级终端的</a:t>
            </a:r>
            <a:r>
              <a:rPr lang="en-US" altLang="zh-CN" dirty="0" err="1" smtClean="0"/>
              <a:t>Xmode</a:t>
            </a:r>
            <a:r>
              <a:rPr lang="zh-CN" altLang="zh-CN" dirty="0" smtClean="0"/>
              <a:t>发送方式发送文件。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6950"/>
          </a:xfrm>
        </p:spPr>
        <p:txBody>
          <a:bodyPr>
            <a:normAutofit fontScale="90000"/>
          </a:bodyPr>
          <a:lstStyle/>
          <a:p>
            <a:r>
              <a:rPr lang="en-US" altLang="zh-CN" sz="3200" b="1" dirty="0" smtClean="0"/>
              <a:t>3</a:t>
            </a:r>
            <a:r>
              <a:rPr lang="zh-CN" altLang="zh-CN" sz="3200" dirty="0" smtClean="0"/>
              <a:t>嵌入式</a:t>
            </a:r>
            <a:r>
              <a:rPr lang="en-US" altLang="zh-CN" sz="3200" dirty="0" smtClean="0"/>
              <a:t>ARM</a:t>
            </a:r>
            <a:r>
              <a:rPr lang="zh-CN" altLang="zh-CN" sz="3200" dirty="0" smtClean="0"/>
              <a:t>开发教程</a:t>
            </a:r>
            <a:r>
              <a:rPr lang="en-US" altLang="zh-CN" sz="3200" b="1" dirty="0" smtClean="0"/>
              <a:t>GNU</a:t>
            </a:r>
            <a:r>
              <a:rPr lang="zh-CN" altLang="zh-CN" sz="3200" b="1" dirty="0" smtClean="0"/>
              <a:t>的编译器和开发工具</a:t>
            </a:r>
            <a:endParaRPr lang="zh-CN" altLang="en-US" sz="32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dirty="0" smtClean="0"/>
              <a:t>　　通常汇编源程序用于系统最基本的初始化，如初始化堆栈指针、设置页表、操作</a:t>
            </a:r>
            <a:r>
              <a:rPr lang="en-US" altLang="zh-CN" dirty="0" smtClean="0">
                <a:hlinkClick r:id="rId2"/>
              </a:rPr>
              <a:t>arm</a:t>
            </a:r>
            <a:r>
              <a:rPr lang="zh-CN" altLang="zh-CN" dirty="0" smtClean="0"/>
              <a:t>的协处理器等。初始化完成后就可以跳转到</a:t>
            </a:r>
            <a:r>
              <a:rPr lang="en-US" altLang="zh-CN" dirty="0" smtClean="0"/>
              <a:t>C</a:t>
            </a:r>
            <a:r>
              <a:rPr lang="zh-CN" altLang="zh-CN" dirty="0" smtClean="0"/>
              <a:t>代码执行。需要注意的是，</a:t>
            </a:r>
            <a:r>
              <a:rPr lang="en-US" altLang="zh-CN" dirty="0" smtClean="0"/>
              <a:t>GNU</a:t>
            </a:r>
            <a:r>
              <a:rPr lang="zh-CN" altLang="zh-CN" dirty="0" smtClean="0"/>
              <a:t>的汇编器遵循</a:t>
            </a:r>
            <a:r>
              <a:rPr lang="en-US" altLang="zh-CN" dirty="0" smtClean="0"/>
              <a:t>AT&amp;T</a:t>
            </a:r>
            <a:r>
              <a:rPr lang="zh-CN" altLang="zh-CN" dirty="0" smtClean="0"/>
              <a:t>的汇编语法，读者可以从</a:t>
            </a:r>
            <a:r>
              <a:rPr lang="en-US" altLang="zh-CN" dirty="0" smtClean="0"/>
              <a:t>GNU</a:t>
            </a:r>
            <a:r>
              <a:rPr lang="zh-CN" altLang="zh-CN" dirty="0" smtClean="0"/>
              <a:t>的站点（</a:t>
            </a:r>
            <a:r>
              <a:rPr lang="en-US" altLang="zh-CN" dirty="0" smtClean="0"/>
              <a:t>www.gnu.org</a:t>
            </a:r>
            <a:r>
              <a:rPr lang="zh-CN" altLang="zh-CN" dirty="0" smtClean="0"/>
              <a:t>）上下载有关规范。汇编程序的缺省入口是</a:t>
            </a:r>
            <a:r>
              <a:rPr lang="en-US" altLang="zh-CN" dirty="0" smtClean="0"/>
              <a:t>start</a:t>
            </a:r>
            <a:r>
              <a:rPr lang="zh-CN" altLang="zh-CN" dirty="0" smtClean="0"/>
              <a:t>标号，用户也可以在连接脚本文件中用</a:t>
            </a:r>
            <a:r>
              <a:rPr lang="en-US" altLang="zh-CN" dirty="0" smtClean="0"/>
              <a:t>ENTRY</a:t>
            </a:r>
            <a:r>
              <a:rPr lang="zh-CN" altLang="zh-CN" dirty="0" smtClean="0"/>
              <a:t>标志指明其它入口点（见下文关于连接脚本的说明）。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831850"/>
            <a:ext cx="8229600" cy="724942"/>
          </a:xfrm>
        </p:spPr>
        <p:txBody>
          <a:bodyPr>
            <a:normAutofit fontScale="90000"/>
          </a:bodyPr>
          <a:lstStyle/>
          <a:p>
            <a:r>
              <a:rPr lang="zh-CN" altLang="zh-CN" sz="3200" dirty="0" smtClean="0"/>
              <a:t>（</a:t>
            </a:r>
            <a:r>
              <a:rPr lang="en-US" altLang="zh-CN" sz="3200" dirty="0" smtClean="0"/>
              <a:t>1</a:t>
            </a:r>
            <a:r>
              <a:rPr lang="zh-CN" altLang="zh-CN" sz="3200" dirty="0" smtClean="0"/>
              <a:t>）</a:t>
            </a:r>
            <a:r>
              <a:rPr lang="zh-CN" altLang="zh-CN" sz="3200" dirty="0" smtClean="0"/>
              <a:t>嵌入式</a:t>
            </a:r>
            <a:r>
              <a:rPr lang="en-US" altLang="zh-CN" sz="3200" dirty="0" smtClean="0"/>
              <a:t>ARM</a:t>
            </a:r>
            <a:r>
              <a:rPr lang="zh-CN" altLang="zh-CN" sz="3200" dirty="0" smtClean="0"/>
              <a:t>开发教程</a:t>
            </a:r>
            <a:r>
              <a:rPr lang="zh-CN" altLang="zh-CN" sz="3200" dirty="0" smtClean="0"/>
              <a:t>编写</a:t>
            </a:r>
            <a:r>
              <a:rPr lang="en-US" altLang="zh-CN" sz="3200" dirty="0" smtClean="0"/>
              <a:t>C</a:t>
            </a:r>
            <a:r>
              <a:rPr lang="zh-CN" altLang="zh-CN" sz="3200" dirty="0" smtClean="0"/>
              <a:t>、</a:t>
            </a:r>
            <a:r>
              <a:rPr lang="en-US" altLang="zh-CN" sz="3200" dirty="0" smtClean="0"/>
              <a:t>C++</a:t>
            </a:r>
            <a:r>
              <a:rPr lang="zh-CN" altLang="zh-CN" sz="3200" dirty="0" smtClean="0"/>
              <a:t>语言或汇编源程序</a:t>
            </a:r>
            <a:endParaRPr lang="zh-CN" altLang="en-US" sz="32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zh-CN" altLang="zh-CN" dirty="0" smtClean="0"/>
              <a:t>　　如果应用程序包括多个文件，就需要进行分别编译，最后用连接器连接起来。如笔者的引导程序包括</a:t>
            </a:r>
            <a:r>
              <a:rPr lang="en-US" altLang="zh-CN" dirty="0" smtClean="0"/>
              <a:t>3</a:t>
            </a:r>
            <a:r>
              <a:rPr lang="zh-CN" altLang="zh-CN" dirty="0" smtClean="0"/>
              <a:t>个文件：</a:t>
            </a:r>
            <a:r>
              <a:rPr lang="en-US" altLang="zh-CN" dirty="0" err="1" smtClean="0"/>
              <a:t>init.s</a:t>
            </a:r>
            <a:r>
              <a:rPr lang="zh-CN" altLang="zh-CN" dirty="0" smtClean="0"/>
              <a:t>（汇编代码、初始化硬件）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xmrecever.c</a:t>
            </a:r>
            <a:r>
              <a:rPr lang="zh-CN" altLang="zh-CN" dirty="0" smtClean="0"/>
              <a:t>（通信模块，采用</a:t>
            </a:r>
            <a:r>
              <a:rPr lang="en-US" altLang="zh-CN" dirty="0" err="1" smtClean="0"/>
              <a:t>Xmode</a:t>
            </a:r>
            <a:r>
              <a:rPr lang="zh-CN" altLang="zh-CN" dirty="0" smtClean="0"/>
              <a:t>协议）和</a:t>
            </a:r>
            <a:r>
              <a:rPr lang="en-US" altLang="zh-CN" dirty="0" err="1" smtClean="0"/>
              <a:t>flash.c</a:t>
            </a:r>
            <a:r>
              <a:rPr lang="zh-CN" altLang="zh-CN" dirty="0" smtClean="0"/>
              <a:t>（</a:t>
            </a:r>
            <a:r>
              <a:rPr lang="en-US" altLang="zh-CN" dirty="0" smtClean="0"/>
              <a:t>Flash</a:t>
            </a:r>
            <a:r>
              <a:rPr lang="zh-CN" altLang="zh-CN" dirty="0" smtClean="0"/>
              <a:t>擦写模块）。</a:t>
            </a:r>
          </a:p>
          <a:p>
            <a:r>
              <a:rPr lang="zh-CN" altLang="zh-CN" dirty="0" smtClean="0"/>
              <a:t>分别用如下命令生成目标文件：</a:t>
            </a:r>
          </a:p>
          <a:p>
            <a:r>
              <a:rPr lang="en-US" altLang="zh-CN" dirty="0" smtClean="0">
                <a:hlinkClick r:id="rId2"/>
              </a:rPr>
              <a:t>arm</a:t>
            </a:r>
            <a:r>
              <a:rPr lang="en-US" altLang="zh-CN" dirty="0" smtClean="0"/>
              <a:t>-linux-gcc-c-O2-o </a:t>
            </a:r>
            <a:r>
              <a:rPr lang="en-US" altLang="zh-CN" dirty="0" err="1" smtClean="0"/>
              <a:t>init.o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init.s</a:t>
            </a:r>
            <a:endParaRPr lang="zh-CN" altLang="zh-CN" dirty="0" smtClean="0"/>
          </a:p>
          <a:p>
            <a:r>
              <a:rPr lang="en-US" altLang="zh-CN" dirty="0" smtClean="0">
                <a:hlinkClick r:id="rId2"/>
              </a:rPr>
              <a:t>arm</a:t>
            </a:r>
            <a:r>
              <a:rPr lang="en-US" altLang="zh-CN" dirty="0" smtClean="0"/>
              <a:t>-linux-gcc-c-O2-o </a:t>
            </a:r>
            <a:r>
              <a:rPr lang="en-US" altLang="zh-CN" dirty="0" err="1" smtClean="0"/>
              <a:t>xmrecever.o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xmrecever.c</a:t>
            </a:r>
            <a:endParaRPr lang="zh-CN" altLang="zh-CN" dirty="0" smtClean="0"/>
          </a:p>
          <a:p>
            <a:r>
              <a:rPr lang="en-US" altLang="zh-CN" dirty="0" smtClean="0">
                <a:hlinkClick r:id="rId2"/>
              </a:rPr>
              <a:t>arm</a:t>
            </a:r>
            <a:r>
              <a:rPr lang="en-US" altLang="zh-CN" dirty="0" smtClean="0"/>
              <a:t>-linux-gcc-c-O2-o </a:t>
            </a:r>
            <a:r>
              <a:rPr lang="en-US" altLang="zh-CN" dirty="0" err="1" smtClean="0"/>
              <a:t>flash.o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flash.c</a:t>
            </a:r>
            <a:endParaRPr lang="zh-CN" altLang="zh-CN" dirty="0" smtClean="0"/>
          </a:p>
          <a:p>
            <a:r>
              <a:rPr lang="zh-CN" altLang="zh-CN" dirty="0" smtClean="0"/>
              <a:t>其中</a:t>
            </a:r>
            <a:r>
              <a:rPr lang="en-US" altLang="zh-CN" dirty="0" smtClean="0"/>
              <a:t>-c</a:t>
            </a:r>
            <a:r>
              <a:rPr lang="zh-CN" altLang="zh-CN" dirty="0" smtClean="0"/>
              <a:t>命令表示只生成目标代码，不进行连接；</a:t>
            </a:r>
            <a:r>
              <a:rPr lang="en-US" altLang="zh-CN" dirty="0" smtClean="0"/>
              <a:t>-o </a:t>
            </a:r>
            <a:r>
              <a:rPr lang="zh-CN" altLang="zh-CN" dirty="0" smtClean="0"/>
              <a:t>命令指明目标文件的名称；</a:t>
            </a:r>
            <a:r>
              <a:rPr lang="en-US" altLang="zh-CN" dirty="0" smtClean="0"/>
              <a:t>-O2</a:t>
            </a:r>
            <a:r>
              <a:rPr lang="zh-CN" altLang="zh-CN" dirty="0" smtClean="0"/>
              <a:t>表示采用二级优化，采用优化后可使生成的代码更短，运行速度更快。如果项目包含很多文件，则需要编写</a:t>
            </a:r>
            <a:r>
              <a:rPr lang="en-US" altLang="zh-CN" dirty="0" err="1" smtClean="0"/>
              <a:t>makefile</a:t>
            </a:r>
            <a:r>
              <a:rPr lang="zh-CN" altLang="zh-CN" dirty="0" smtClean="0"/>
              <a:t>文件。关于</a:t>
            </a:r>
            <a:r>
              <a:rPr lang="en-US" altLang="zh-CN" dirty="0" err="1" smtClean="0"/>
              <a:t>makefile</a:t>
            </a:r>
            <a:r>
              <a:rPr lang="zh-CN" altLang="zh-CN" dirty="0" smtClean="0"/>
              <a:t>的内容，请感兴趣的读者参考相关资料。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831850"/>
            <a:ext cx="8229600" cy="724942"/>
          </a:xfrm>
        </p:spPr>
        <p:txBody>
          <a:bodyPr>
            <a:normAutofit fontScale="90000"/>
          </a:bodyPr>
          <a:lstStyle/>
          <a:p>
            <a:r>
              <a:rPr lang="zh-CN" altLang="zh-CN" sz="3200" dirty="0" smtClean="0"/>
              <a:t>（</a:t>
            </a:r>
            <a:r>
              <a:rPr lang="en-US" altLang="zh-CN" sz="3200" dirty="0" smtClean="0"/>
              <a:t>2</a:t>
            </a:r>
            <a:r>
              <a:rPr lang="zh-CN" altLang="zh-CN" sz="3200" dirty="0" smtClean="0"/>
              <a:t>）</a:t>
            </a:r>
            <a:r>
              <a:rPr lang="zh-CN" altLang="zh-CN" sz="3200" dirty="0" smtClean="0"/>
              <a:t>嵌入式</a:t>
            </a:r>
            <a:r>
              <a:rPr lang="en-US" altLang="zh-CN" sz="3200" dirty="0" smtClean="0"/>
              <a:t>ARM</a:t>
            </a:r>
            <a:r>
              <a:rPr lang="zh-CN" altLang="zh-CN" sz="3200" dirty="0" smtClean="0"/>
              <a:t>开发教程</a:t>
            </a:r>
            <a:r>
              <a:rPr lang="zh-CN" altLang="zh-CN" sz="3200" dirty="0" smtClean="0"/>
              <a:t>用</a:t>
            </a:r>
            <a:r>
              <a:rPr lang="en-US" altLang="zh-CN" sz="3200" dirty="0" err="1" smtClean="0"/>
              <a:t>gcc</a:t>
            </a:r>
            <a:r>
              <a:rPr lang="zh-CN" altLang="zh-CN" sz="3200" dirty="0" smtClean="0"/>
              <a:t>或</a:t>
            </a:r>
            <a:r>
              <a:rPr lang="en-US" altLang="zh-CN" sz="3200" dirty="0" smtClean="0"/>
              <a:t>g++</a:t>
            </a:r>
            <a:r>
              <a:rPr lang="zh-CN" altLang="zh-CN" sz="3200" dirty="0" smtClean="0"/>
              <a:t>生成目标文件</a:t>
            </a:r>
            <a:endParaRPr lang="zh-CN" altLang="en-US" sz="32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10</TotalTime>
  <Words>232</Words>
  <Application>Microsoft Office PowerPoint</Application>
  <PresentationFormat>全屏显示(4:3)</PresentationFormat>
  <Paragraphs>70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聚合</vt:lpstr>
      <vt:lpstr>嵌入式ARM开发教程之用GNU工具开发基于ARM的嵌入式</vt:lpstr>
      <vt:lpstr>概述</vt:lpstr>
      <vt:lpstr>嵌入式ARM开发教程</vt:lpstr>
      <vt:lpstr>1嵌入式ARM开发教程硬件平台</vt:lpstr>
      <vt:lpstr>嵌入式ARM开发教程</vt:lpstr>
      <vt:lpstr>2嵌入式ARM开发教程自举模式</vt:lpstr>
      <vt:lpstr>3嵌入式ARM开发教程GNU的编译器和开发工具</vt:lpstr>
      <vt:lpstr>（1）嵌入式ARM开发教程编写C、C++语言或汇编源程序</vt:lpstr>
      <vt:lpstr>（2）嵌入式ARM开发教程用gcc或g++生成目标文件</vt:lpstr>
      <vt:lpstr>（3）嵌入式ARM开发教程编写连接脚本文件</vt:lpstr>
      <vt:lpstr>嵌入式ARM开发教程</vt:lpstr>
      <vt:lpstr>（4）嵌入式ARM开发教程用连接器生成最终目标文件</vt:lpstr>
      <vt:lpstr>（5）嵌入式ARM开发教程生成二进制代码</vt:lpstr>
      <vt:lpstr>嵌入式ARM开发教程</vt:lpstr>
      <vt:lpstr>4嵌入式ARM开发教程调试工具</vt:lpstr>
      <vt:lpstr>结束语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嵌入式ARM开发教程之用GNU工具开发基于ARM的嵌入式</dc:title>
  <cp:lastModifiedBy>微软用户</cp:lastModifiedBy>
  <cp:revision>17</cp:revision>
  <dcterms:modified xsi:type="dcterms:W3CDTF">2011-04-16T08:53:28Z</dcterms:modified>
</cp:coreProperties>
</file>