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125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530820CF-B880-4189-942D-D702A7CBA730}" type="datetimeFigureOut">
              <a:rPr lang="zh-CN" altLang="en-US" smtClean="0"/>
              <a:pPr/>
              <a:t>2011-5-12</a:t>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0C913308-F349-4B6D-A68A-DD1791B4A57B}" type="slidenum">
              <a:rPr lang="zh-CN" altLang="en-US" smtClean="0"/>
              <a:pPr/>
              <a:t>‹#›</a:t>
            </a:fld>
            <a:endParaRPr lang="zh-CN" altLang="en-US"/>
          </a:p>
        </p:txBody>
      </p:sp>
      <p:pic>
        <p:nvPicPr>
          <p:cNvPr id="13" name="图片 11" descr="千锋嵌入式学院.gif"/>
          <p:cNvPicPr>
            <a:picLocks noChangeAspect="1"/>
          </p:cNvPicPr>
          <p:nvPr userDrawn="1"/>
        </p:nvPicPr>
        <p:blipFill>
          <a:blip r:embed="rId3" cstate="print"/>
          <a:srcRect/>
          <a:stretch>
            <a:fillRect/>
          </a:stretch>
        </p:blipFill>
        <p:spPr bwMode="auto">
          <a:xfrm>
            <a:off x="0" y="0"/>
            <a:ext cx="3143250" cy="762000"/>
          </a:xfrm>
          <a:prstGeom prst="rect">
            <a:avLst/>
          </a:prstGeom>
          <a:noFill/>
          <a:ln w="9525">
            <a:noFill/>
            <a:miter lim="800000"/>
            <a:headEnd/>
            <a:tailEnd/>
          </a:ln>
        </p:spPr>
      </p:pic>
      <p:sp>
        <p:nvSpPr>
          <p:cNvPr id="14" name="矩形 13"/>
          <p:cNvSpPr/>
          <p:nvPr userDrawn="1"/>
        </p:nvSpPr>
        <p:spPr>
          <a:xfrm>
            <a:off x="2403475" y="6416675"/>
            <a:ext cx="4337050" cy="369888"/>
          </a:xfrm>
          <a:prstGeom prst="rect">
            <a:avLst/>
          </a:prstGeom>
        </p:spPr>
        <p:txBody>
          <a:bodyPr wrap="none">
            <a:spAutoFit/>
          </a:bodyPr>
          <a:lstStyle/>
          <a:p>
            <a:pPr fontAlgn="auto">
              <a:spcBef>
                <a:spcPts val="0"/>
              </a:spcBef>
              <a:spcAft>
                <a:spcPts val="0"/>
              </a:spcAft>
              <a:buClr>
                <a:srgbClr val="000000"/>
              </a:buClr>
              <a:buSzPct val="100000"/>
              <a:buFont typeface="Times New Roman" charset="0"/>
              <a:buNone/>
              <a:defRPr/>
            </a:pPr>
            <a:r>
              <a:rPr lang="en-US" altLang="zh-CN" dirty="0">
                <a:solidFill>
                  <a:srgbClr val="163794"/>
                </a:solidFill>
                <a:latin typeface="+mn-lt"/>
                <a:ea typeface="+mn-ea"/>
              </a:rPr>
              <a:t>www.embedtrain.org   www.mobiletrain.org</a:t>
            </a:r>
          </a:p>
        </p:txBody>
      </p:sp>
      <p:sp>
        <p:nvSpPr>
          <p:cNvPr id="15" name="TextBox 14"/>
          <p:cNvSpPr txBox="1"/>
          <p:nvPr userDrawn="1"/>
        </p:nvSpPr>
        <p:spPr>
          <a:xfrm>
            <a:off x="4848225" y="260350"/>
            <a:ext cx="3971925" cy="338138"/>
          </a:xfrm>
          <a:prstGeom prst="rect">
            <a:avLst/>
          </a:prstGeom>
          <a:noFill/>
        </p:spPr>
        <p:txBody>
          <a:bodyPr wrap="none">
            <a:spAutoFit/>
          </a:bodyPr>
          <a:lstStyle/>
          <a:p>
            <a:pPr fontAlgn="auto">
              <a:spcBef>
                <a:spcPts val="0"/>
              </a:spcBef>
              <a:spcAft>
                <a:spcPts val="0"/>
              </a:spcAft>
              <a:defRPr/>
            </a:pPr>
            <a:r>
              <a:rPr lang="zh-CN" altLang="en-US" sz="1600" b="1" dirty="0">
                <a:solidFill>
                  <a:srgbClr val="163794"/>
                </a:solidFill>
                <a:latin typeface="+mn-lt"/>
                <a:ea typeface="+mn-ea"/>
              </a:rPr>
              <a:t>千锋嵌入式学院 最专业的嵌入式培训机构</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pPr/>
              <a:t>2011-5-12</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pPr/>
              <a:t>2011-5-12</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pPr/>
              <a:t>2011-5-12</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pic>
        <p:nvPicPr>
          <p:cNvPr id="8" name="图片 11" descr="千锋嵌入式学院.gif"/>
          <p:cNvPicPr>
            <a:picLocks noChangeAspect="1"/>
          </p:cNvPicPr>
          <p:nvPr userDrawn="1"/>
        </p:nvPicPr>
        <p:blipFill>
          <a:blip r:embed="rId2" cstate="print"/>
          <a:srcRect/>
          <a:stretch>
            <a:fillRect/>
          </a:stretch>
        </p:blipFill>
        <p:spPr bwMode="auto">
          <a:xfrm>
            <a:off x="0" y="0"/>
            <a:ext cx="3143250" cy="762000"/>
          </a:xfrm>
          <a:prstGeom prst="rect">
            <a:avLst/>
          </a:prstGeom>
          <a:noFill/>
          <a:ln w="9525">
            <a:noFill/>
            <a:miter lim="800000"/>
            <a:headEnd/>
            <a:tailEnd/>
          </a:ln>
        </p:spPr>
      </p:pic>
      <p:sp>
        <p:nvSpPr>
          <p:cNvPr id="9" name="矩形 8"/>
          <p:cNvSpPr/>
          <p:nvPr userDrawn="1"/>
        </p:nvSpPr>
        <p:spPr>
          <a:xfrm>
            <a:off x="2403475" y="6416675"/>
            <a:ext cx="4337050" cy="369888"/>
          </a:xfrm>
          <a:prstGeom prst="rect">
            <a:avLst/>
          </a:prstGeom>
        </p:spPr>
        <p:txBody>
          <a:bodyPr wrap="none">
            <a:spAutoFit/>
          </a:bodyPr>
          <a:lstStyle/>
          <a:p>
            <a:pPr fontAlgn="auto">
              <a:spcBef>
                <a:spcPts val="0"/>
              </a:spcBef>
              <a:spcAft>
                <a:spcPts val="0"/>
              </a:spcAft>
              <a:buClr>
                <a:srgbClr val="000000"/>
              </a:buClr>
              <a:buSzPct val="100000"/>
              <a:buFont typeface="Times New Roman" charset="0"/>
              <a:buNone/>
              <a:defRPr/>
            </a:pPr>
            <a:r>
              <a:rPr lang="en-US" altLang="zh-CN" dirty="0">
                <a:solidFill>
                  <a:srgbClr val="163794"/>
                </a:solidFill>
                <a:latin typeface="+mn-lt"/>
                <a:ea typeface="+mn-ea"/>
              </a:rPr>
              <a:t>www.embedtrain.org   www.mobiletrain.org</a:t>
            </a:r>
          </a:p>
        </p:txBody>
      </p:sp>
      <p:sp>
        <p:nvSpPr>
          <p:cNvPr id="10" name="TextBox 9"/>
          <p:cNvSpPr txBox="1"/>
          <p:nvPr userDrawn="1"/>
        </p:nvSpPr>
        <p:spPr>
          <a:xfrm>
            <a:off x="4848225" y="260350"/>
            <a:ext cx="3971925" cy="338138"/>
          </a:xfrm>
          <a:prstGeom prst="rect">
            <a:avLst/>
          </a:prstGeom>
          <a:noFill/>
        </p:spPr>
        <p:txBody>
          <a:bodyPr wrap="none">
            <a:spAutoFit/>
          </a:bodyPr>
          <a:lstStyle/>
          <a:p>
            <a:pPr fontAlgn="auto">
              <a:spcBef>
                <a:spcPts val="0"/>
              </a:spcBef>
              <a:spcAft>
                <a:spcPts val="0"/>
              </a:spcAft>
              <a:defRPr/>
            </a:pPr>
            <a:r>
              <a:rPr lang="zh-CN" altLang="en-US" sz="1600" b="1" dirty="0">
                <a:solidFill>
                  <a:srgbClr val="163794"/>
                </a:solidFill>
                <a:latin typeface="+mn-lt"/>
                <a:ea typeface="+mn-ea"/>
              </a:rPr>
              <a:t>千锋嵌入式学院 最专业的嵌入式培训机构</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pPr/>
              <a:t>2011-5-12</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pPr/>
              <a:t>2011-5-12</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pPr/>
              <a:t>2011-5-12</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530820CF-B880-4189-942D-D702A7CBA730}" type="datetimeFigureOut">
              <a:rPr lang="zh-CN" altLang="en-US" smtClean="0"/>
              <a:pPr/>
              <a:t>2011-5-12</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530820CF-B880-4189-942D-D702A7CBA730}" type="datetimeFigureOut">
              <a:rPr lang="zh-CN" altLang="en-US" smtClean="0"/>
              <a:pPr/>
              <a:t>2011-5-12</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530820CF-B880-4189-942D-D702A7CBA730}" type="datetimeFigureOut">
              <a:rPr lang="zh-CN" altLang="en-US" smtClean="0"/>
              <a:pPr/>
              <a:t>2011-5-12</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530820CF-B880-4189-942D-D702A7CBA730}" type="datetimeFigureOut">
              <a:rPr lang="zh-CN" altLang="en-US" smtClean="0"/>
              <a:pPr/>
              <a:t>2011-5-12</a:t>
            </a:fld>
            <a:endParaRPr lang="zh-CN" alt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0C913308-F349-4B6D-A68A-DD1791B4A57B}" type="slidenum">
              <a:rPr lang="zh-CN" altLang="en-US" smtClean="0"/>
              <a:pPr/>
              <a:t>‹#›</a:t>
            </a:fld>
            <a:endParaRPr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30820CF-B880-4189-942D-D702A7CBA730}" type="datetimeFigureOut">
              <a:rPr lang="zh-CN" altLang="en-US" smtClean="0"/>
              <a:pPr/>
              <a:t>2011-5-12</a:t>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00808"/>
            <a:ext cx="7772400" cy="891530"/>
          </a:xfrm>
        </p:spPr>
        <p:txBody>
          <a:bodyPr>
            <a:normAutofit fontScale="90000"/>
          </a:bodyPr>
          <a:lstStyle/>
          <a:p>
            <a:r>
              <a:rPr lang="zh-CN" altLang="zh-CN" dirty="0" smtClean="0"/>
              <a:t>嵌入式开发教程之</a:t>
            </a:r>
            <a:r>
              <a:rPr lang="en-US" altLang="zh-CN" dirty="0" smtClean="0"/>
              <a:t>ARM</a:t>
            </a:r>
            <a:r>
              <a:rPr lang="zh-CN" altLang="zh-CN" dirty="0" smtClean="0"/>
              <a:t>处理器的分散加载及特殊应用研究</a:t>
            </a:r>
            <a:r>
              <a:rPr lang="en-US" altLang="zh-CN" dirty="0" smtClean="0"/>
              <a:t>(1)</a:t>
            </a:r>
            <a:endParaRPr lang="zh-CN" altLang="en-US" dirty="0"/>
          </a:p>
        </p:txBody>
      </p:sp>
      <p:sp>
        <p:nvSpPr>
          <p:cNvPr id="3" name="副标题 2"/>
          <p:cNvSpPr>
            <a:spLocks noGrp="1"/>
          </p:cNvSpPr>
          <p:nvPr>
            <p:ph type="subTitle" idx="1"/>
          </p:nvPr>
        </p:nvSpPr>
        <p:spPr>
          <a:xfrm>
            <a:off x="1371600" y="2996952"/>
            <a:ext cx="6400800" cy="2641848"/>
          </a:xfrm>
        </p:spPr>
        <p:txBody>
          <a:bodyPr>
            <a:normAutofit lnSpcReduction="10000"/>
          </a:bodyPr>
          <a:lstStyle/>
          <a:p>
            <a:pPr algn="just"/>
            <a:r>
              <a:rPr lang="zh-CN" altLang="zh-CN" dirty="0" smtClean="0"/>
              <a:t>摘要</a:t>
            </a:r>
            <a:endParaRPr lang="en-US" altLang="zh-CN" dirty="0" smtClean="0"/>
          </a:p>
          <a:p>
            <a:pPr algn="just"/>
            <a:r>
              <a:rPr lang="zh-CN" altLang="zh-CN" dirty="0" smtClean="0"/>
              <a:t>引 言</a:t>
            </a:r>
            <a:endParaRPr lang="en-US" altLang="zh-CN" dirty="0" smtClean="0"/>
          </a:p>
          <a:p>
            <a:pPr algn="just"/>
            <a:r>
              <a:rPr lang="en-US" altLang="zh-CN" dirty="0" smtClean="0"/>
              <a:t>1 arm ELF</a:t>
            </a:r>
            <a:r>
              <a:rPr lang="zh-CN" altLang="zh-CN" dirty="0" smtClean="0"/>
              <a:t>目标文件的主要构成</a:t>
            </a:r>
            <a:endParaRPr lang="en-US" altLang="zh-CN" dirty="0" smtClean="0"/>
          </a:p>
          <a:p>
            <a:pPr algn="just"/>
            <a:r>
              <a:rPr lang="en-US" altLang="zh-CN" dirty="0" smtClean="0"/>
              <a:t>2 </a:t>
            </a:r>
            <a:r>
              <a:rPr lang="zh-CN" altLang="zh-CN" dirty="0" smtClean="0"/>
              <a:t>分散加载的基本原理</a:t>
            </a:r>
            <a:endParaRPr lang="en-US" altLang="zh-CN" dirty="0" smtClean="0"/>
          </a:p>
          <a:p>
            <a:pPr algn="just"/>
            <a:r>
              <a:rPr lang="en-US" altLang="zh-CN" dirty="0" smtClean="0"/>
              <a:t>3 </a:t>
            </a:r>
            <a:r>
              <a:rPr lang="zh-CN" altLang="zh-CN" dirty="0" smtClean="0"/>
              <a:t>分散加载文件语法</a:t>
            </a:r>
            <a:endParaRPr lang="en-US" altLang="zh-CN" dirty="0" smtClean="0"/>
          </a:p>
          <a:p>
            <a:pPr algn="just"/>
            <a:r>
              <a:rPr lang="en-US" altLang="zh-CN" dirty="0" smtClean="0"/>
              <a:t>4 </a:t>
            </a:r>
            <a:r>
              <a:rPr lang="zh-CN" altLang="zh-CN" dirty="0" smtClean="0"/>
              <a:t>分散加载时连接器生成的预定义符号</a:t>
            </a:r>
            <a:endParaRPr lang="en-US" altLang="zh-CN"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dirty="0" smtClean="0"/>
              <a:t>    </a:t>
            </a:r>
            <a:r>
              <a:rPr lang="zh-CN" altLang="zh-CN" dirty="0" smtClean="0"/>
              <a:t>注意：</a:t>
            </a:r>
            <a:r>
              <a:rPr lang="en-US" altLang="zh-CN" dirty="0" smtClean="0"/>
              <a:t/>
            </a:r>
            <a:br>
              <a:rPr lang="en-US" altLang="zh-CN" dirty="0" smtClean="0"/>
            </a:br>
            <a:r>
              <a:rPr lang="en-US" altLang="zh-CN" dirty="0" smtClean="0"/>
              <a:t>    </a:t>
            </a:r>
            <a:r>
              <a:rPr lang="zh-CN" altLang="zh-CN" dirty="0" smtClean="0"/>
              <a:t>①每一个分散加载文件必须至少包含一个根区，每个根区的加载地址等于执行地址。</a:t>
            </a:r>
            <a:r>
              <a:rPr lang="en-US" altLang="zh-CN" dirty="0" smtClean="0"/>
              <a:t/>
            </a:r>
            <a:br>
              <a:rPr lang="en-US" altLang="zh-CN" dirty="0" smtClean="0"/>
            </a:br>
            <a:r>
              <a:rPr lang="en-US" altLang="zh-CN" dirty="0" smtClean="0"/>
              <a:t>    </a:t>
            </a:r>
            <a:r>
              <a:rPr lang="zh-CN" altLang="zh-CN" dirty="0" smtClean="0"/>
              <a:t>②每一个引导区必须至少包含一个执行区，每一个执行区必须至少包含一个代码段或数据段；一个引导区可以包含几个执行区，每一个执行区只能属于一个引导区。</a:t>
            </a:r>
            <a:endParaRPr lang="zh-CN" altLang="en-US" dirty="0"/>
          </a:p>
        </p:txBody>
      </p:sp>
      <p:sp>
        <p:nvSpPr>
          <p:cNvPr id="2" name="标题 1"/>
          <p:cNvSpPr>
            <a:spLocks noGrp="1"/>
          </p:cNvSpPr>
          <p:nvPr>
            <p:ph type="title"/>
          </p:nvPr>
        </p:nvSpPr>
        <p:spPr>
          <a:xfrm>
            <a:off x="457200" y="764704"/>
            <a:ext cx="8229600" cy="652934"/>
          </a:xfrm>
        </p:spPr>
        <p:txBody>
          <a:bodyPr>
            <a:normAutofit fontScale="90000"/>
          </a:bodyPr>
          <a:lstStyle/>
          <a:p>
            <a:r>
              <a:rPr lang="zh-CN" altLang="zh-CN" dirty="0" smtClean="0"/>
              <a:t>嵌入式开发教程</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en-US" altLang="zh-CN" sz="2000" dirty="0" smtClean="0"/>
              <a:t>   </a:t>
            </a:r>
            <a:r>
              <a:rPr lang="zh-CN" altLang="zh-CN" sz="2000" dirty="0" smtClean="0"/>
              <a:t>在编译连接时如果指定了分散加载文件</a:t>
            </a:r>
            <a:r>
              <a:rPr lang="en-US" altLang="zh-CN" sz="2000" dirty="0" smtClean="0"/>
              <a:t>(</a:t>
            </a:r>
            <a:r>
              <a:rPr lang="zh-CN" altLang="zh-CN" sz="2000" dirty="0" smtClean="0"/>
              <a:t>．</a:t>
            </a:r>
            <a:r>
              <a:rPr lang="en-US" altLang="zh-CN" sz="2000" dirty="0" err="1" smtClean="0"/>
              <a:t>scf</a:t>
            </a:r>
            <a:r>
              <a:rPr lang="zh-CN" altLang="zh-CN" sz="2000" dirty="0" smtClean="0"/>
              <a:t>文件</a:t>
            </a:r>
            <a:r>
              <a:rPr lang="en-US" altLang="zh-CN" sz="2000" dirty="0" smtClean="0"/>
              <a:t>)</a:t>
            </a:r>
            <a:r>
              <a:rPr lang="zh-CN" altLang="zh-CN" sz="2000" dirty="0" smtClean="0"/>
              <a:t>，在连接后会自动生成如下变量：</a:t>
            </a:r>
            <a:endParaRPr lang="zh-CN" altLang="en-US" sz="2000" dirty="0"/>
          </a:p>
        </p:txBody>
      </p:sp>
      <p:sp>
        <p:nvSpPr>
          <p:cNvPr id="2" name="标题 1"/>
          <p:cNvSpPr>
            <a:spLocks noGrp="1"/>
          </p:cNvSpPr>
          <p:nvPr>
            <p:ph type="title"/>
          </p:nvPr>
        </p:nvSpPr>
        <p:spPr>
          <a:xfrm>
            <a:off x="457200" y="692696"/>
            <a:ext cx="8229600" cy="724942"/>
          </a:xfrm>
        </p:spPr>
        <p:txBody>
          <a:bodyPr>
            <a:normAutofit fontScale="90000"/>
          </a:bodyPr>
          <a:lstStyle/>
          <a:p>
            <a:r>
              <a:rPr lang="en-US" altLang="zh-CN" dirty="0" smtClean="0"/>
              <a:t>4 </a:t>
            </a:r>
            <a:r>
              <a:rPr lang="zh-CN" altLang="zh-CN" dirty="0" smtClean="0"/>
              <a:t>分散加载时连接器生成的预定义符号</a:t>
            </a:r>
            <a:endParaRPr lang="zh-CN" altLang="en-US" dirty="0"/>
          </a:p>
        </p:txBody>
      </p:sp>
      <p:pic>
        <p:nvPicPr>
          <p:cNvPr id="4" name="图片 3" descr="http://embed.chinaitlab.com/UploadFiles_4615/200905/20090524100447767.jpg"/>
          <p:cNvPicPr/>
          <p:nvPr/>
        </p:nvPicPr>
        <p:blipFill>
          <a:blip r:embed="rId2" cstate="print"/>
          <a:srcRect/>
          <a:stretch>
            <a:fillRect/>
          </a:stretch>
        </p:blipFill>
        <p:spPr bwMode="auto">
          <a:xfrm>
            <a:off x="1925017" y="2314574"/>
            <a:ext cx="5095255" cy="3623981"/>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zh-CN" dirty="0" smtClean="0"/>
              <a:t>从</a:t>
            </a:r>
            <a:r>
              <a:rPr lang="en-US" altLang="zh-CN" dirty="0" smtClean="0"/>
              <a:t>arm ELF</a:t>
            </a:r>
            <a:r>
              <a:rPr lang="zh-CN" altLang="zh-CN" dirty="0" smtClean="0"/>
              <a:t>目标文件主要构成出发，详细介绍了分散加载的基本原理、分散加载文件的语法、分散加载时连接器生成的预定义符号及要重新实现的函数等；以定位目标外设和定义超大型结构体数组两项应用来加以说明，并给出完整的工程实例和</a:t>
            </a:r>
            <a:r>
              <a:rPr lang="en-US" altLang="zh-CN" dirty="0" err="1" smtClean="0"/>
              <a:t>Bootloader</a:t>
            </a:r>
            <a:r>
              <a:rPr lang="zh-CN" altLang="zh-CN" dirty="0" smtClean="0"/>
              <a:t>代码。这些都已经在实际工程中多次应用和验证，是笔者实际工程项目的萃取。</a:t>
            </a:r>
            <a:r>
              <a:rPr lang="en-US" altLang="zh-CN" dirty="0" smtClean="0"/>
              <a:t/>
            </a:r>
            <a:br>
              <a:rPr lang="en-US" altLang="zh-CN" dirty="0" smtClean="0"/>
            </a:br>
            <a:r>
              <a:rPr lang="zh-CN" altLang="zh-CN" dirty="0" smtClean="0"/>
              <a:t>关键词 分散加载 嵌入式系统</a:t>
            </a:r>
            <a:r>
              <a:rPr lang="en-US" altLang="zh-CN" dirty="0" smtClean="0"/>
              <a:t> Scatter Loading </a:t>
            </a:r>
            <a:r>
              <a:rPr lang="en-US" altLang="zh-CN" dirty="0" err="1" smtClean="0"/>
              <a:t>Bootloader</a:t>
            </a:r>
            <a:r>
              <a:rPr lang="en-US" altLang="zh-CN" dirty="0" smtClean="0"/>
              <a:t> arm ELF</a:t>
            </a:r>
            <a:endParaRPr lang="zh-CN" altLang="en-US" dirty="0"/>
          </a:p>
        </p:txBody>
      </p:sp>
      <p:sp>
        <p:nvSpPr>
          <p:cNvPr id="2" name="标题 1"/>
          <p:cNvSpPr>
            <a:spLocks noGrp="1"/>
          </p:cNvSpPr>
          <p:nvPr>
            <p:ph type="title"/>
          </p:nvPr>
        </p:nvSpPr>
        <p:spPr>
          <a:xfrm>
            <a:off x="457200" y="692696"/>
            <a:ext cx="8229600" cy="724942"/>
          </a:xfrm>
        </p:spPr>
        <p:txBody>
          <a:bodyPr>
            <a:normAutofit/>
          </a:bodyPr>
          <a:lstStyle/>
          <a:p>
            <a:r>
              <a:rPr lang="zh-CN" altLang="zh-CN" dirty="0" smtClean="0"/>
              <a:t>摘要</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85000" lnSpcReduction="20000"/>
          </a:bodyPr>
          <a:lstStyle/>
          <a:p>
            <a:r>
              <a:rPr lang="zh-CN" altLang="zh-CN" dirty="0" smtClean="0"/>
              <a:t>在当今的嵌入式系统设计中，</a:t>
            </a:r>
            <a:r>
              <a:rPr lang="en-US" altLang="zh-CN" dirty="0" smtClean="0"/>
              <a:t>arm</a:t>
            </a:r>
            <a:r>
              <a:rPr lang="zh-CN" altLang="zh-CN" dirty="0" smtClean="0"/>
              <a:t>处理器以价格便宜、功耗低、集成度高、外设资源丰富和易于使用的特点而得到广泛的应用；在速度和性能方面已达到或超过部分</a:t>
            </a:r>
            <a:r>
              <a:rPr lang="en-US" altLang="zh-CN" dirty="0" smtClean="0"/>
              <a:t>PC104</a:t>
            </a:r>
            <a:r>
              <a:rPr lang="zh-CN" altLang="zh-CN" dirty="0" smtClean="0"/>
              <a:t>嵌入式计算机的性能，而成本却比相应的</a:t>
            </a:r>
            <a:r>
              <a:rPr lang="en-US" altLang="zh-CN" dirty="0" smtClean="0"/>
              <a:t>PC104</a:t>
            </a:r>
            <a:r>
              <a:rPr lang="zh-CN" altLang="zh-CN" dirty="0" smtClean="0"/>
              <a:t>计算机低很多，广泛应用于手机、</a:t>
            </a:r>
            <a:r>
              <a:rPr lang="en-US" altLang="zh-CN" dirty="0" smtClean="0"/>
              <a:t>GPS</a:t>
            </a:r>
            <a:r>
              <a:rPr lang="zh-CN" altLang="zh-CN" dirty="0" smtClean="0"/>
              <a:t>接收机、地图导航、路由器、以太网交换机及其他民用和工业电子设备。</a:t>
            </a:r>
            <a:r>
              <a:rPr lang="en-US" altLang="zh-CN" dirty="0" smtClean="0"/>
              <a:t/>
            </a:r>
            <a:br>
              <a:rPr lang="en-US" altLang="zh-CN" dirty="0" smtClean="0"/>
            </a:br>
            <a:r>
              <a:rPr lang="en-US" altLang="zh-CN" dirty="0" smtClean="0"/>
              <a:t>    </a:t>
            </a:r>
            <a:r>
              <a:rPr lang="zh-CN" altLang="zh-CN" dirty="0" smtClean="0"/>
              <a:t>在一个采用</a:t>
            </a:r>
            <a:r>
              <a:rPr lang="en-US" altLang="zh-CN" dirty="0" smtClean="0"/>
              <a:t>arm</a:t>
            </a:r>
            <a:r>
              <a:rPr lang="zh-CN" altLang="zh-CN" dirty="0" smtClean="0"/>
              <a:t>处理器的实时嵌入式系统中，目标硬件常常由</a:t>
            </a:r>
            <a:r>
              <a:rPr lang="en-US" altLang="zh-CN" dirty="0" smtClean="0"/>
              <a:t>Flash</a:t>
            </a:r>
            <a:r>
              <a:rPr lang="zh-CN" altLang="zh-CN" dirty="0" smtClean="0"/>
              <a:t>、</a:t>
            </a:r>
            <a:r>
              <a:rPr lang="en-US" altLang="zh-CN" dirty="0" smtClean="0"/>
              <a:t>SRAM</a:t>
            </a:r>
            <a:r>
              <a:rPr lang="zh-CN" altLang="zh-CN" dirty="0" smtClean="0"/>
              <a:t>、</a:t>
            </a:r>
            <a:r>
              <a:rPr lang="en-US" altLang="zh-CN" dirty="0" smtClean="0"/>
              <a:t>SDRAM</a:t>
            </a:r>
            <a:r>
              <a:rPr lang="zh-CN" altLang="zh-CN" dirty="0" smtClean="0"/>
              <a:t>和</a:t>
            </a:r>
            <a:r>
              <a:rPr lang="en-US" altLang="zh-CN" dirty="0" smtClean="0"/>
              <a:t>NVRAM(</a:t>
            </a:r>
            <a:r>
              <a:rPr lang="zh-CN" altLang="zh-CN" dirty="0" smtClean="0"/>
              <a:t>非易失性</a:t>
            </a:r>
            <a:r>
              <a:rPr lang="en-US" altLang="zh-CN" dirty="0" smtClean="0"/>
              <a:t>RAM)</a:t>
            </a:r>
            <a:r>
              <a:rPr lang="zh-CN" altLang="zh-CN" dirty="0" smtClean="0"/>
              <a:t>等存储器组成，并定位于不同的物理地址范围，那么，怎样通过软件更好地访问和利用这些不同的存储器并让系统高效地运行</a:t>
            </a:r>
            <a:r>
              <a:rPr lang="en-US" altLang="zh-CN" dirty="0" smtClean="0"/>
              <a:t>?</a:t>
            </a:r>
            <a:r>
              <a:rPr lang="zh-CN" altLang="zh-CN" dirty="0" smtClean="0"/>
              <a:t>分散加载</a:t>
            </a:r>
            <a:r>
              <a:rPr lang="en-US" altLang="zh-CN" dirty="0" smtClean="0"/>
              <a:t>(scatter loading)</a:t>
            </a:r>
            <a:r>
              <a:rPr lang="zh-CN" altLang="zh-CN" dirty="0" smtClean="0"/>
              <a:t>就提供了这样一种机制。它可以将内存变量定位于不同的物理地址上的存储器或端口，通过访问内存变量即可达到访问外部存储器或外设的目的；同时通过分散加载，让大多数程序代码在高速的内部</a:t>
            </a:r>
            <a:r>
              <a:rPr lang="en-US" altLang="zh-CN" dirty="0" smtClean="0"/>
              <a:t>RAM</a:t>
            </a:r>
            <a:r>
              <a:rPr lang="zh-CN" altLang="zh-CN" dirty="0" smtClean="0"/>
              <a:t>中运行，从而使得系统的实时性大大增强。</a:t>
            </a:r>
            <a:endParaRPr lang="zh-CN" altLang="en-US" dirty="0"/>
          </a:p>
        </p:txBody>
      </p:sp>
      <p:sp>
        <p:nvSpPr>
          <p:cNvPr id="2" name="标题 1"/>
          <p:cNvSpPr>
            <a:spLocks noGrp="1"/>
          </p:cNvSpPr>
          <p:nvPr>
            <p:ph type="title"/>
          </p:nvPr>
        </p:nvSpPr>
        <p:spPr>
          <a:xfrm>
            <a:off x="457200" y="692696"/>
            <a:ext cx="8229600" cy="724942"/>
          </a:xfrm>
        </p:spPr>
        <p:txBody>
          <a:bodyPr/>
          <a:lstStyle/>
          <a:p>
            <a:r>
              <a:rPr lang="zh-CN" altLang="en-US" dirty="0" smtClean="0"/>
              <a:t>引言</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10000"/>
          </a:bodyPr>
          <a:lstStyle/>
          <a:p>
            <a:r>
              <a:rPr lang="en-US" altLang="zh-CN" dirty="0" smtClean="0"/>
              <a:t>    arm ELF(Executable and Linking Format)</a:t>
            </a:r>
            <a:r>
              <a:rPr lang="zh-CN" altLang="zh-CN" dirty="0" smtClean="0"/>
              <a:t>目标文件主要由．</a:t>
            </a:r>
            <a:r>
              <a:rPr lang="en-US" altLang="zh-CN" dirty="0" smtClean="0"/>
              <a:t>Text</a:t>
            </a:r>
            <a:r>
              <a:rPr lang="zh-CN" altLang="zh-CN" dirty="0" smtClean="0"/>
              <a:t>段、．</a:t>
            </a:r>
            <a:r>
              <a:rPr lang="en-US" altLang="zh-CN" dirty="0" smtClean="0"/>
              <a:t>Data</a:t>
            </a:r>
            <a:r>
              <a:rPr lang="zh-CN" altLang="zh-CN" dirty="0" smtClean="0"/>
              <a:t>段、．</a:t>
            </a:r>
            <a:r>
              <a:rPr lang="en-US" altLang="zh-CN" dirty="0" smtClean="0"/>
              <a:t>BSS</a:t>
            </a:r>
            <a:r>
              <a:rPr lang="zh-CN" altLang="zh-CN" dirty="0" smtClean="0"/>
              <a:t>段构成，其他段如．</a:t>
            </a:r>
            <a:r>
              <a:rPr lang="en-US" altLang="zh-CN" dirty="0" smtClean="0"/>
              <a:t>debug</a:t>
            </a:r>
            <a:r>
              <a:rPr lang="zh-CN" altLang="zh-CN" dirty="0" smtClean="0"/>
              <a:t>段、．</a:t>
            </a:r>
            <a:r>
              <a:rPr lang="en-US" altLang="zh-CN" dirty="0" smtClean="0"/>
              <a:t>comment</a:t>
            </a:r>
            <a:r>
              <a:rPr lang="zh-CN" altLang="zh-CN" dirty="0" smtClean="0"/>
              <a:t>段等与本文关系不大，不作介绍。</a:t>
            </a:r>
            <a:r>
              <a:rPr lang="en-US" altLang="zh-CN" dirty="0" smtClean="0"/>
              <a:t/>
            </a:r>
            <a:br>
              <a:rPr lang="en-US" altLang="zh-CN" dirty="0" smtClean="0"/>
            </a:br>
            <a:r>
              <a:rPr lang="en-US" altLang="zh-CN" dirty="0" smtClean="0"/>
              <a:t>    </a:t>
            </a:r>
            <a:r>
              <a:rPr lang="zh-CN" altLang="zh-CN" dirty="0" smtClean="0"/>
              <a:t>．</a:t>
            </a:r>
            <a:r>
              <a:rPr lang="en-US" altLang="zh-CN" dirty="0" smtClean="0"/>
              <a:t>Text</a:t>
            </a:r>
            <a:r>
              <a:rPr lang="zh-CN" altLang="zh-CN" dirty="0" smtClean="0"/>
              <a:t>段由可执行代码组成，段类型为</a:t>
            </a:r>
            <a:r>
              <a:rPr lang="en-US" altLang="zh-CN" dirty="0" smtClean="0"/>
              <a:t>Code</a:t>
            </a:r>
            <a:r>
              <a:rPr lang="zh-CN" altLang="zh-CN" dirty="0" smtClean="0"/>
              <a:t>，属性为</a:t>
            </a:r>
            <a:r>
              <a:rPr lang="en-US" altLang="zh-CN" dirty="0" smtClean="0"/>
              <a:t>RO</a:t>
            </a:r>
            <a:r>
              <a:rPr lang="zh-CN" altLang="zh-CN" dirty="0" smtClean="0"/>
              <a:t>；</a:t>
            </a:r>
            <a:r>
              <a:rPr lang="en-US" altLang="zh-CN" dirty="0" smtClean="0"/>
              <a:t/>
            </a:r>
            <a:br>
              <a:rPr lang="en-US" altLang="zh-CN" dirty="0" smtClean="0"/>
            </a:br>
            <a:r>
              <a:rPr lang="en-US" altLang="zh-CN" dirty="0" smtClean="0"/>
              <a:t>    </a:t>
            </a:r>
            <a:r>
              <a:rPr lang="zh-CN" altLang="zh-CN" dirty="0" smtClean="0"/>
              <a:t>．</a:t>
            </a:r>
            <a:r>
              <a:rPr lang="en-US" altLang="zh-CN" dirty="0" smtClean="0"/>
              <a:t>Data</a:t>
            </a:r>
            <a:r>
              <a:rPr lang="zh-CN" altLang="zh-CN" dirty="0" smtClean="0"/>
              <a:t>段由已初始化数据组成，段类型为</a:t>
            </a:r>
            <a:r>
              <a:rPr lang="en-US" altLang="zh-CN" dirty="0" smtClean="0"/>
              <a:t>Data</a:t>
            </a:r>
            <a:r>
              <a:rPr lang="zh-CN" altLang="zh-CN" dirty="0" smtClean="0"/>
              <a:t>，属性为</a:t>
            </a:r>
            <a:r>
              <a:rPr lang="en-US" altLang="zh-CN" dirty="0" smtClean="0"/>
              <a:t>RO</a:t>
            </a:r>
            <a:r>
              <a:rPr lang="zh-CN" altLang="zh-CN" dirty="0" smtClean="0"/>
              <a:t>；</a:t>
            </a:r>
            <a:r>
              <a:rPr lang="en-US" altLang="zh-CN" dirty="0" smtClean="0"/>
              <a:t/>
            </a:r>
            <a:br>
              <a:rPr lang="en-US" altLang="zh-CN" dirty="0" smtClean="0"/>
            </a:br>
            <a:r>
              <a:rPr lang="en-US" altLang="zh-CN" dirty="0" smtClean="0"/>
              <a:t>    </a:t>
            </a:r>
            <a:r>
              <a:rPr lang="zh-CN" altLang="zh-CN" dirty="0" smtClean="0"/>
              <a:t>．</a:t>
            </a:r>
            <a:r>
              <a:rPr lang="en-US" altLang="zh-CN" dirty="0" smtClean="0"/>
              <a:t>BSS</a:t>
            </a:r>
            <a:r>
              <a:rPr lang="zh-CN" altLang="zh-CN" dirty="0" smtClean="0"/>
              <a:t>段由未初始化数据组成，段类型为</a:t>
            </a:r>
            <a:r>
              <a:rPr lang="en-US" altLang="zh-CN" dirty="0" smtClean="0"/>
              <a:t>Zero</a:t>
            </a:r>
            <a:r>
              <a:rPr lang="zh-CN" altLang="zh-CN" dirty="0" smtClean="0"/>
              <a:t>，属性为</a:t>
            </a:r>
            <a:r>
              <a:rPr lang="en-US" altLang="zh-CN" dirty="0" smtClean="0"/>
              <a:t>RW</a:t>
            </a:r>
            <a:r>
              <a:rPr lang="zh-CN" altLang="zh-CN" dirty="0" smtClean="0"/>
              <a:t>，在应用程序启动时对该段的数据初始化为零。如果在分散加载文件中指定了</a:t>
            </a:r>
            <a:r>
              <a:rPr lang="en-US" altLang="zh-CN" dirty="0" smtClean="0"/>
              <a:t>UNINIT</a:t>
            </a:r>
            <a:r>
              <a:rPr lang="zh-CN" altLang="zh-CN" dirty="0" smtClean="0"/>
              <a:t>属性，则在应用程序启动时不初始化该段。</a:t>
            </a:r>
            <a:endParaRPr lang="zh-CN" altLang="en-US" dirty="0"/>
          </a:p>
        </p:txBody>
      </p:sp>
      <p:sp>
        <p:nvSpPr>
          <p:cNvPr id="2" name="标题 1"/>
          <p:cNvSpPr>
            <a:spLocks noGrp="1"/>
          </p:cNvSpPr>
          <p:nvPr>
            <p:ph type="title"/>
          </p:nvPr>
        </p:nvSpPr>
        <p:spPr>
          <a:xfrm>
            <a:off x="457200" y="620688"/>
            <a:ext cx="8229600" cy="796950"/>
          </a:xfrm>
        </p:spPr>
        <p:txBody>
          <a:bodyPr/>
          <a:lstStyle/>
          <a:p>
            <a:r>
              <a:rPr lang="en-US" altLang="zh-CN" dirty="0" smtClean="0"/>
              <a:t>1 arm ELF</a:t>
            </a:r>
            <a:r>
              <a:rPr lang="zh-CN" altLang="zh-CN" dirty="0" smtClean="0"/>
              <a:t>目标文件的主要构成</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10000"/>
          </a:bodyPr>
          <a:lstStyle/>
          <a:p>
            <a:r>
              <a:rPr lang="zh-CN" altLang="zh-CN" dirty="0" smtClean="0"/>
              <a:t>假设一个采用</a:t>
            </a:r>
            <a:r>
              <a:rPr lang="en-US" altLang="zh-CN" dirty="0" smtClean="0"/>
              <a:t>arm</a:t>
            </a:r>
            <a:r>
              <a:rPr lang="zh-CN" altLang="zh-CN" dirty="0" smtClean="0"/>
              <a:t>处理器的实时嵌入式系统目标硬件的存储器由</a:t>
            </a:r>
            <a:r>
              <a:rPr lang="en-US" altLang="zh-CN" dirty="0" smtClean="0"/>
              <a:t>ROM</a:t>
            </a:r>
            <a:r>
              <a:rPr lang="zh-CN" altLang="zh-CN" dirty="0" smtClean="0"/>
              <a:t>存储器和</a:t>
            </a:r>
            <a:r>
              <a:rPr lang="en-US" altLang="zh-CN" dirty="0" smtClean="0"/>
              <a:t>RAM</a:t>
            </a:r>
            <a:r>
              <a:rPr lang="zh-CN" altLang="zh-CN" dirty="0" smtClean="0"/>
              <a:t>存储器组成。当一个嵌入式系统在仿真环境下调试完毕，需要脱机运行的时候，就需要将源程序编译连接成可执行目标代码并烧写到</a:t>
            </a:r>
            <a:r>
              <a:rPr lang="en-US" altLang="zh-CN" dirty="0" smtClean="0"/>
              <a:t>ROM</a:t>
            </a:r>
            <a:r>
              <a:rPr lang="zh-CN" altLang="zh-CN" dirty="0" smtClean="0"/>
              <a:t>存储器中。由于</a:t>
            </a:r>
            <a:r>
              <a:rPr lang="en-US" altLang="zh-CN" dirty="0" smtClean="0"/>
              <a:t>ROM</a:t>
            </a:r>
            <a:r>
              <a:rPr lang="zh-CN" altLang="zh-CN" dirty="0" smtClean="0"/>
              <a:t>存储器存取数据的速率比</a:t>
            </a:r>
            <a:r>
              <a:rPr lang="en-US" altLang="zh-CN" dirty="0" smtClean="0"/>
              <a:t>RAM</a:t>
            </a:r>
            <a:r>
              <a:rPr lang="zh-CN" altLang="zh-CN" dirty="0" smtClean="0"/>
              <a:t>存储器慢，因此，让程序在</a:t>
            </a:r>
            <a:r>
              <a:rPr lang="en-US" altLang="zh-CN" dirty="0" smtClean="0"/>
              <a:t>ROM</a:t>
            </a:r>
            <a:r>
              <a:rPr lang="zh-CN" altLang="zh-CN" dirty="0" smtClean="0"/>
              <a:t>存储器中运行。</a:t>
            </a:r>
            <a:r>
              <a:rPr lang="en-US" altLang="zh-CN" dirty="0" smtClean="0"/>
              <a:t>CPU</a:t>
            </a:r>
            <a:r>
              <a:rPr lang="zh-CN" altLang="zh-CN" dirty="0" smtClean="0"/>
              <a:t>每次取指令和取数据操作都要访问</a:t>
            </a:r>
            <a:r>
              <a:rPr lang="en-US" altLang="zh-CN" dirty="0" smtClean="0"/>
              <a:t>ROM</a:t>
            </a:r>
            <a:r>
              <a:rPr lang="zh-CN" altLang="zh-CN" dirty="0" smtClean="0"/>
              <a:t>存储器，这样需要在</a:t>
            </a:r>
            <a:r>
              <a:rPr lang="en-US" altLang="zh-CN" dirty="0" smtClean="0"/>
              <a:t>CPU</a:t>
            </a:r>
            <a:r>
              <a:rPr lang="zh-CN" altLang="zh-CN" dirty="0" smtClean="0"/>
              <a:t>的总线周期中插入等待周期，通过降低总线的速率来满足访问慢速的</a:t>
            </a:r>
            <a:r>
              <a:rPr lang="en-US" altLang="zh-CN" dirty="0" smtClean="0"/>
              <a:t>ROM</a:t>
            </a:r>
            <a:r>
              <a:rPr lang="zh-CN" altLang="zh-CN" dirty="0" smtClean="0"/>
              <a:t>存储器，这样势必会降低</a:t>
            </a:r>
            <a:r>
              <a:rPr lang="en-US" altLang="zh-CN" dirty="0" smtClean="0"/>
              <a:t>CPU</a:t>
            </a:r>
            <a:r>
              <a:rPr lang="zh-CN" altLang="zh-CN" dirty="0" smtClean="0"/>
              <a:t>的运行速率和效率，因此，分散加载就显得非常必要。</a:t>
            </a:r>
            <a:r>
              <a:rPr lang="en-US" altLang="zh-CN" dirty="0" smtClean="0"/>
              <a:t/>
            </a:r>
            <a:br>
              <a:rPr lang="en-US" altLang="zh-CN" dirty="0" smtClean="0"/>
            </a:br>
            <a:r>
              <a:rPr lang="en-US" altLang="zh-CN" dirty="0" smtClean="0"/>
              <a:t>   </a:t>
            </a:r>
            <a:endParaRPr lang="zh-CN" altLang="en-US" dirty="0"/>
          </a:p>
        </p:txBody>
      </p:sp>
      <p:sp>
        <p:nvSpPr>
          <p:cNvPr id="2" name="标题 1"/>
          <p:cNvSpPr>
            <a:spLocks noGrp="1"/>
          </p:cNvSpPr>
          <p:nvPr>
            <p:ph type="title"/>
          </p:nvPr>
        </p:nvSpPr>
        <p:spPr>
          <a:xfrm>
            <a:off x="457200" y="692696"/>
            <a:ext cx="8229600" cy="724942"/>
          </a:xfrm>
        </p:spPr>
        <p:txBody>
          <a:bodyPr>
            <a:normAutofit/>
          </a:bodyPr>
          <a:lstStyle/>
          <a:p>
            <a:r>
              <a:rPr lang="en-US" altLang="zh-CN" sz="3200" dirty="0" smtClean="0"/>
              <a:t>2</a:t>
            </a:r>
            <a:r>
              <a:rPr lang="zh-CN" altLang="zh-CN" sz="3200" dirty="0" smtClean="0"/>
              <a:t>嵌入式开发</a:t>
            </a:r>
            <a:r>
              <a:rPr lang="zh-CN" altLang="zh-CN" sz="3200" dirty="0" smtClean="0"/>
              <a:t>教程</a:t>
            </a:r>
            <a:r>
              <a:rPr lang="zh-CN" altLang="en-US" sz="3200" dirty="0" smtClean="0"/>
              <a:t>：</a:t>
            </a:r>
            <a:r>
              <a:rPr lang="zh-CN" altLang="zh-CN" sz="3200" dirty="0" smtClean="0"/>
              <a:t>分散</a:t>
            </a:r>
            <a:r>
              <a:rPr lang="zh-CN" altLang="zh-CN" sz="3200" dirty="0" smtClean="0"/>
              <a:t>加载的基本原理</a:t>
            </a:r>
            <a:endParaRPr lang="zh-CN" altLang="en-US" sz="3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a:bodyPr>
          <a:lstStyle/>
          <a:p>
            <a:r>
              <a:rPr lang="en-US" altLang="zh-CN" dirty="0" smtClean="0"/>
              <a:t>arm</a:t>
            </a:r>
            <a:r>
              <a:rPr lang="zh-CN" altLang="zh-CN" dirty="0" smtClean="0"/>
              <a:t>的连接器提供了一种分散加载机制，在连接时可以根据分散加载文件</a:t>
            </a:r>
            <a:r>
              <a:rPr lang="en-US" altLang="zh-CN" dirty="0" smtClean="0"/>
              <a:t>(</a:t>
            </a:r>
            <a:r>
              <a:rPr lang="zh-CN" altLang="zh-CN" dirty="0" smtClean="0"/>
              <a:t>．</a:t>
            </a:r>
            <a:r>
              <a:rPr lang="en-US" altLang="zh-CN" dirty="0" err="1" smtClean="0"/>
              <a:t>scf</a:t>
            </a:r>
            <a:r>
              <a:rPr lang="zh-CN" altLang="zh-CN" dirty="0" smtClean="0"/>
              <a:t>文件</a:t>
            </a:r>
            <a:r>
              <a:rPr lang="en-US" altLang="zh-CN" dirty="0" smtClean="0"/>
              <a:t>)</a:t>
            </a:r>
            <a:r>
              <a:rPr lang="zh-CN" altLang="zh-CN" dirty="0" smtClean="0"/>
              <a:t>中指定的存储器分配方案，将可执行镜像文件分成指定的分区并定位于指定的存储器物理地址。这样，当嵌入式系统在复位或重新上电时，在对</a:t>
            </a:r>
            <a:r>
              <a:rPr lang="en-US" altLang="zh-CN" dirty="0" smtClean="0"/>
              <a:t>CPU</a:t>
            </a:r>
            <a:r>
              <a:rPr lang="zh-CN" altLang="zh-CN" dirty="0" smtClean="0"/>
              <a:t>相应寄存器进行初始化后，首先执行</a:t>
            </a:r>
            <a:r>
              <a:rPr lang="en-US" altLang="zh-CN" dirty="0" smtClean="0"/>
              <a:t>ROM</a:t>
            </a:r>
            <a:r>
              <a:rPr lang="zh-CN" altLang="zh-CN" dirty="0" smtClean="0"/>
              <a:t>存储器的</a:t>
            </a:r>
            <a:r>
              <a:rPr lang="en-US" altLang="zh-CN" dirty="0" err="1" smtClean="0"/>
              <a:t>Bootloader</a:t>
            </a:r>
            <a:r>
              <a:rPr lang="en-US" altLang="zh-CN" dirty="0" smtClean="0"/>
              <a:t>(</a:t>
            </a:r>
            <a:r>
              <a:rPr lang="zh-CN" altLang="zh-CN" dirty="0" smtClean="0"/>
              <a:t>自举</a:t>
            </a:r>
            <a:r>
              <a:rPr lang="en-US" altLang="zh-CN" dirty="0" smtClean="0"/>
              <a:t>)</a:t>
            </a:r>
            <a:r>
              <a:rPr lang="zh-CN" altLang="zh-CN" dirty="0" smtClean="0"/>
              <a:t>代码，根据连接时的存储器分配方案，将相应代码和数据由加载地址拷贝到运行地址，这样，定位在</a:t>
            </a:r>
            <a:r>
              <a:rPr lang="en-US" altLang="zh-CN" dirty="0" smtClean="0"/>
              <a:t>RAM</a:t>
            </a:r>
            <a:r>
              <a:rPr lang="zh-CN" altLang="zh-CN" dirty="0" smtClean="0"/>
              <a:t>存储器的代码和数据就在</a:t>
            </a:r>
            <a:r>
              <a:rPr lang="en-US" altLang="zh-CN" dirty="0" smtClean="0"/>
              <a:t>RAM</a:t>
            </a:r>
            <a:r>
              <a:rPr lang="zh-CN" altLang="zh-CN" dirty="0" smtClean="0"/>
              <a:t>存储器中运行，而不再从</a:t>
            </a:r>
            <a:r>
              <a:rPr lang="en-US" altLang="zh-CN" dirty="0" smtClean="0"/>
              <a:t>ROM</a:t>
            </a:r>
            <a:r>
              <a:rPr lang="zh-CN" altLang="zh-CN" dirty="0" smtClean="0"/>
              <a:t>存储器中取数据或取指令，从而大大提高了</a:t>
            </a:r>
            <a:r>
              <a:rPr lang="en-US" altLang="zh-CN" dirty="0" smtClean="0"/>
              <a:t>CPU</a:t>
            </a:r>
            <a:r>
              <a:rPr lang="zh-CN" altLang="zh-CN" dirty="0" smtClean="0"/>
              <a:t>的运行速率和效率。分散加载的基本原理如图</a:t>
            </a:r>
            <a:r>
              <a:rPr lang="en-US" altLang="zh-CN" dirty="0" smtClean="0"/>
              <a:t>1</a:t>
            </a:r>
            <a:r>
              <a:rPr lang="zh-CN" altLang="zh-CN" dirty="0" smtClean="0"/>
              <a:t>所示。</a:t>
            </a:r>
            <a:endParaRPr lang="zh-CN" altLang="en-US" dirty="0"/>
          </a:p>
        </p:txBody>
      </p:sp>
      <p:sp>
        <p:nvSpPr>
          <p:cNvPr id="2" name="标题 1"/>
          <p:cNvSpPr>
            <a:spLocks noGrp="1"/>
          </p:cNvSpPr>
          <p:nvPr>
            <p:ph type="title"/>
          </p:nvPr>
        </p:nvSpPr>
        <p:spPr>
          <a:xfrm>
            <a:off x="457200" y="620688"/>
            <a:ext cx="8229600" cy="796950"/>
          </a:xfrm>
        </p:spPr>
        <p:txBody>
          <a:bodyPr/>
          <a:lstStyle/>
          <a:p>
            <a:r>
              <a:rPr lang="zh-CN" altLang="zh-CN" dirty="0" smtClean="0"/>
              <a:t>嵌入式开发教程</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2" name="标题 1"/>
          <p:cNvSpPr>
            <a:spLocks noGrp="1"/>
          </p:cNvSpPr>
          <p:nvPr>
            <p:ph type="title"/>
          </p:nvPr>
        </p:nvSpPr>
        <p:spPr>
          <a:xfrm>
            <a:off x="457200" y="764704"/>
            <a:ext cx="8229600" cy="652934"/>
          </a:xfrm>
        </p:spPr>
        <p:txBody>
          <a:bodyPr>
            <a:normAutofit fontScale="90000"/>
          </a:bodyPr>
          <a:lstStyle/>
          <a:p>
            <a:r>
              <a:rPr lang="zh-CN" altLang="zh-CN" dirty="0" smtClean="0"/>
              <a:t>嵌入式开发教程</a:t>
            </a:r>
            <a:endParaRPr lang="zh-CN" altLang="en-US" dirty="0"/>
          </a:p>
        </p:txBody>
      </p:sp>
      <p:pic>
        <p:nvPicPr>
          <p:cNvPr id="4" name="图片 3" descr="http://embed.chinaitlab.com/UploadFiles_4615/200905/20090524100445287.jpg"/>
          <p:cNvPicPr/>
          <p:nvPr/>
        </p:nvPicPr>
        <p:blipFill>
          <a:blip r:embed="rId2" cstate="print"/>
          <a:srcRect/>
          <a:stretch>
            <a:fillRect/>
          </a:stretch>
        </p:blipFill>
        <p:spPr bwMode="auto">
          <a:xfrm>
            <a:off x="1259632" y="1988840"/>
            <a:ext cx="6702007" cy="3568601"/>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r>
              <a:rPr lang="en-US" altLang="zh-CN" dirty="0" smtClean="0"/>
              <a:t>   </a:t>
            </a:r>
            <a:r>
              <a:rPr lang="zh-CN" altLang="zh-CN" dirty="0" smtClean="0"/>
              <a:t>在一个实时嵌入式系统中，分散加载文件是对目标硬件中的多个存储器块的分块描述，它直接对应目标硬件存储器的起始地址和范围。同时，它在应用程序连接时用于告诉连接器用户程序代码和数据的加载地址和运行地址，在连接时由连接器产生相应的加载地址和运行地址符号，包括代码和数据的加载起始地址、运行地址和长度等。这些符号用于上电后执行启动代码的数据拷贝工作，启动代码根据这些符号，将指定代码和数据由</a:t>
            </a:r>
            <a:r>
              <a:rPr lang="en-US" altLang="zh-CN" dirty="0" smtClean="0"/>
              <a:t>ROM</a:t>
            </a:r>
            <a:r>
              <a:rPr lang="zh-CN" altLang="zh-CN" dirty="0" smtClean="0"/>
              <a:t>中的加载地址拷贝到</a:t>
            </a:r>
            <a:r>
              <a:rPr lang="en-US" altLang="zh-CN" dirty="0" smtClean="0"/>
              <a:t>RAM</a:t>
            </a:r>
            <a:r>
              <a:rPr lang="zh-CN" altLang="zh-CN" dirty="0" smtClean="0"/>
              <a:t>中的运行地址中，从而实现代码在高速</a:t>
            </a:r>
            <a:r>
              <a:rPr lang="en-US" altLang="zh-CN" dirty="0" smtClean="0"/>
              <a:t>RAM</a:t>
            </a:r>
            <a:r>
              <a:rPr lang="zh-CN" altLang="zh-CN" dirty="0" smtClean="0"/>
              <a:t>存储器中的脱机运行。其语法格式如下：</a:t>
            </a:r>
            <a:endParaRPr lang="zh-CN" altLang="en-US" dirty="0"/>
          </a:p>
        </p:txBody>
      </p:sp>
      <p:sp>
        <p:nvSpPr>
          <p:cNvPr id="2" name="标题 1"/>
          <p:cNvSpPr>
            <a:spLocks noGrp="1"/>
          </p:cNvSpPr>
          <p:nvPr>
            <p:ph type="title"/>
          </p:nvPr>
        </p:nvSpPr>
        <p:spPr>
          <a:xfrm>
            <a:off x="457200" y="692696"/>
            <a:ext cx="8229600" cy="724942"/>
          </a:xfrm>
        </p:spPr>
        <p:txBody>
          <a:bodyPr>
            <a:normAutofit fontScale="90000"/>
          </a:bodyPr>
          <a:lstStyle/>
          <a:p>
            <a:r>
              <a:rPr lang="en-US" altLang="zh-CN" dirty="0" smtClean="0"/>
              <a:t>3</a:t>
            </a:r>
            <a:r>
              <a:rPr lang="zh-CN" altLang="zh-CN" dirty="0" smtClean="0"/>
              <a:t>嵌入式开发</a:t>
            </a:r>
            <a:r>
              <a:rPr lang="zh-CN" altLang="zh-CN" dirty="0" smtClean="0"/>
              <a:t>教程</a:t>
            </a:r>
            <a:r>
              <a:rPr lang="zh-CN" altLang="en-US" dirty="0" smtClean="0"/>
              <a:t>：</a:t>
            </a:r>
            <a:r>
              <a:rPr lang="zh-CN" altLang="zh-CN" dirty="0" smtClean="0"/>
              <a:t>分散</a:t>
            </a:r>
            <a:r>
              <a:rPr lang="zh-CN" altLang="zh-CN" dirty="0" smtClean="0"/>
              <a:t>加载文件语法</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2" name="标题 1"/>
          <p:cNvSpPr>
            <a:spLocks noGrp="1"/>
          </p:cNvSpPr>
          <p:nvPr>
            <p:ph type="title"/>
          </p:nvPr>
        </p:nvSpPr>
        <p:spPr>
          <a:xfrm>
            <a:off x="457200" y="764704"/>
            <a:ext cx="8229600" cy="652934"/>
          </a:xfrm>
        </p:spPr>
        <p:txBody>
          <a:bodyPr>
            <a:normAutofit fontScale="90000"/>
          </a:bodyPr>
          <a:lstStyle/>
          <a:p>
            <a:r>
              <a:rPr lang="zh-CN" altLang="zh-CN" dirty="0" smtClean="0"/>
              <a:t>嵌入式开发教程</a:t>
            </a:r>
            <a:endParaRPr lang="zh-CN" altLang="en-US" dirty="0"/>
          </a:p>
        </p:txBody>
      </p:sp>
      <p:pic>
        <p:nvPicPr>
          <p:cNvPr id="4" name="图片 3" descr="http://embed.chinaitlab.com/UploadFiles_4615/200905/20090524100445880.jpg"/>
          <p:cNvPicPr/>
          <p:nvPr/>
        </p:nvPicPr>
        <p:blipFill>
          <a:blip r:embed="rId2" cstate="print"/>
          <a:srcRect/>
          <a:stretch>
            <a:fillRect/>
          </a:stretch>
        </p:blipFill>
        <p:spPr bwMode="auto">
          <a:xfrm>
            <a:off x="2195735" y="1484784"/>
            <a:ext cx="4739263" cy="4392488"/>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8</TotalTime>
  <Words>555</Words>
  <Application>Microsoft Office PowerPoint</Application>
  <PresentationFormat>全屏显示(4:3)</PresentationFormat>
  <Paragraphs>25</Paragraphs>
  <Slides>11</Slides>
  <Notes>0</Notes>
  <HiddenSlides>0</HiddenSlides>
  <MMClips>0</MMClips>
  <ScaleCrop>false</ScaleCrop>
  <HeadingPairs>
    <vt:vector size="4" baseType="variant">
      <vt:variant>
        <vt:lpstr>主题</vt:lpstr>
      </vt:variant>
      <vt:variant>
        <vt:i4>1</vt:i4>
      </vt:variant>
      <vt:variant>
        <vt:lpstr>幻灯片标题</vt:lpstr>
      </vt:variant>
      <vt:variant>
        <vt:i4>11</vt:i4>
      </vt:variant>
    </vt:vector>
  </HeadingPairs>
  <TitlesOfParts>
    <vt:vector size="12" baseType="lpstr">
      <vt:lpstr>聚合</vt:lpstr>
      <vt:lpstr>嵌入式开发教程之ARM处理器的分散加载及特殊应用研究(1)</vt:lpstr>
      <vt:lpstr>摘要</vt:lpstr>
      <vt:lpstr>引言</vt:lpstr>
      <vt:lpstr>1 arm ELF目标文件的主要构成</vt:lpstr>
      <vt:lpstr>2嵌入式开发教程：分散加载的基本原理</vt:lpstr>
      <vt:lpstr>嵌入式开发教程</vt:lpstr>
      <vt:lpstr>嵌入式开发教程</vt:lpstr>
      <vt:lpstr>3嵌入式开发教程：分散加载文件语法</vt:lpstr>
      <vt:lpstr>嵌入式开发教程</vt:lpstr>
      <vt:lpstr>嵌入式开发教程</vt:lpstr>
      <vt:lpstr>4 分散加载时连接器生成的预定义符号</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嵌入式开发教程之ARM处理器的分散加载及特殊应用研究</dc:title>
  <cp:lastModifiedBy>微软用户</cp:lastModifiedBy>
  <cp:revision>17</cp:revision>
  <dcterms:modified xsi:type="dcterms:W3CDTF">2011-05-12T12:31:29Z</dcterms:modified>
</cp:coreProperties>
</file>